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385" r:id="rId2"/>
    <p:sldId id="386" r:id="rId3"/>
    <p:sldId id="467" r:id="rId4"/>
    <p:sldId id="476" r:id="rId5"/>
    <p:sldId id="394" r:id="rId6"/>
    <p:sldId id="397" r:id="rId7"/>
    <p:sldId id="399" r:id="rId8"/>
    <p:sldId id="396" r:id="rId9"/>
    <p:sldId id="382" r:id="rId10"/>
    <p:sldId id="536" r:id="rId11"/>
    <p:sldId id="540" r:id="rId12"/>
    <p:sldId id="575" r:id="rId13"/>
    <p:sldId id="538" r:id="rId14"/>
    <p:sldId id="503" r:id="rId15"/>
    <p:sldId id="574" r:id="rId16"/>
    <p:sldId id="352" r:id="rId17"/>
    <p:sldId id="465" r:id="rId18"/>
    <p:sldId id="505" r:id="rId19"/>
    <p:sldId id="516" r:id="rId20"/>
    <p:sldId id="518" r:id="rId21"/>
    <p:sldId id="435" r:id="rId22"/>
    <p:sldId id="436" r:id="rId23"/>
    <p:sldId id="402" r:id="rId24"/>
    <p:sldId id="437" r:id="rId25"/>
    <p:sldId id="438" r:id="rId26"/>
    <p:sldId id="346" r:id="rId27"/>
    <p:sldId id="347" r:id="rId28"/>
    <p:sldId id="404" r:id="rId29"/>
    <p:sldId id="519" r:id="rId30"/>
    <p:sldId id="520" r:id="rId31"/>
    <p:sldId id="583" r:id="rId32"/>
    <p:sldId id="541" r:id="rId33"/>
    <p:sldId id="543" r:id="rId34"/>
    <p:sldId id="544" r:id="rId35"/>
    <p:sldId id="545" r:id="rId36"/>
    <p:sldId id="576" r:id="rId37"/>
    <p:sldId id="577" r:id="rId38"/>
    <p:sldId id="466" r:id="rId39"/>
    <p:sldId id="501" r:id="rId40"/>
    <p:sldId id="502" r:id="rId41"/>
    <p:sldId id="521" r:id="rId42"/>
    <p:sldId id="401" r:id="rId43"/>
    <p:sldId id="363" r:id="rId44"/>
    <p:sldId id="461" r:id="rId45"/>
    <p:sldId id="524" r:id="rId46"/>
    <p:sldId id="578" r:id="rId47"/>
    <p:sldId id="579" r:id="rId48"/>
    <p:sldId id="580" r:id="rId49"/>
    <p:sldId id="581" r:id="rId50"/>
    <p:sldId id="582" r:id="rId51"/>
    <p:sldId id="494" r:id="rId52"/>
    <p:sldId id="549" r:id="rId53"/>
    <p:sldId id="547" r:id="rId54"/>
    <p:sldId id="550" r:id="rId55"/>
    <p:sldId id="551" r:id="rId56"/>
    <p:sldId id="557" r:id="rId57"/>
    <p:sldId id="552" r:id="rId58"/>
    <p:sldId id="553" r:id="rId59"/>
    <p:sldId id="554" r:id="rId60"/>
    <p:sldId id="555" r:id="rId61"/>
    <p:sldId id="558" r:id="rId62"/>
    <p:sldId id="556" r:id="rId63"/>
    <p:sldId id="564" r:id="rId64"/>
    <p:sldId id="559" r:id="rId65"/>
    <p:sldId id="560" r:id="rId66"/>
    <p:sldId id="563" r:id="rId67"/>
    <p:sldId id="565" r:id="rId68"/>
    <p:sldId id="534" r:id="rId69"/>
    <p:sldId id="535" r:id="rId70"/>
  </p:sldIdLst>
  <p:sldSz cx="10080625" cy="7559675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3300"/>
    <a:srgbClr val="D1673D"/>
    <a:srgbClr val="B17D5D"/>
    <a:srgbClr val="009900"/>
    <a:srgbClr val="99CC00"/>
    <a:srgbClr val="B2B2B2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8" autoAdjust="0"/>
    <p:restoredTop sz="94454" autoAdjust="0"/>
  </p:normalViewPr>
  <p:slideViewPr>
    <p:cSldViewPr>
      <p:cViewPr varScale="1">
        <p:scale>
          <a:sx n="91" d="100"/>
          <a:sy n="91" d="100"/>
        </p:scale>
        <p:origin x="-1104" y="-96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3300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 bwMode="auto">
          <a:xfrm>
            <a:off x="0" y="0"/>
            <a:ext cx="3173413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3412" tIns="41706" rIns="83412" bIns="41706" numCol="1" anchor="t" anchorCtr="0" compatLnSpc="1">
            <a:prstTxWarp prst="textNoShape">
              <a:avLst/>
            </a:prstTxWarp>
          </a:bodyPr>
          <a:lstStyle>
            <a:lvl1pPr defTabSz="847725" eaLnBrk="1">
              <a:defRPr sz="1300"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 bwMode="auto">
          <a:xfrm>
            <a:off x="4140200" y="0"/>
            <a:ext cx="31750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3412" tIns="41706" rIns="83412" bIns="41706" numCol="1" anchor="t" anchorCtr="0" compatLnSpc="1">
            <a:prstTxWarp prst="textNoShape">
              <a:avLst/>
            </a:prstTxWarp>
          </a:bodyPr>
          <a:lstStyle>
            <a:lvl1pPr algn="r" defTabSz="847725" eaLnBrk="1">
              <a:defRPr sz="1300"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 bwMode="auto">
          <a:xfrm>
            <a:off x="0" y="9121775"/>
            <a:ext cx="3173413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3412" tIns="41706" rIns="83412" bIns="41706" numCol="1" anchor="b" anchorCtr="0" compatLnSpc="1">
            <a:prstTxWarp prst="textNoShape">
              <a:avLst/>
            </a:prstTxWarp>
          </a:bodyPr>
          <a:lstStyle>
            <a:lvl1pPr defTabSz="847725" eaLnBrk="1">
              <a:defRPr sz="1300"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 bwMode="auto">
          <a:xfrm>
            <a:off x="4140200" y="9121775"/>
            <a:ext cx="31750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3412" tIns="41706" rIns="83412" bIns="41706" numCol="1" anchor="b" anchorCtr="0" compatLnSpc="1">
            <a:prstTxWarp prst="textNoShape">
              <a:avLst/>
            </a:prstTxWarp>
          </a:bodyPr>
          <a:lstStyle>
            <a:lvl1pPr algn="r" defTabSz="847725" eaLnBrk="1">
              <a:defRPr sz="1300">
                <a:latin typeface="Calibri" charset="0"/>
              </a:defRPr>
            </a:lvl1pPr>
          </a:lstStyle>
          <a:p>
            <a:pPr>
              <a:defRPr/>
            </a:pPr>
            <a:fld id="{413AA366-A3C2-114F-B81D-27BE8B175CC0}" type="slidenum">
              <a:rPr lang="en-US"/>
              <a:pPr>
                <a:defRPr/>
              </a:pPr>
              <a:t>‹#›</a:t>
            </a:fld>
            <a:endParaRPr lang="fi-FI"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20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57300" y="730250"/>
            <a:ext cx="47990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4339" name="Notes Placeholder 2"/>
          <p:cNvSpPr txBox="1">
            <a:spLocks noGrp="1"/>
          </p:cNvSpPr>
          <p:nvPr>
            <p:ph type="body" sz="quarter" idx="3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i-FI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173413" cy="4810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847725" eaLnBrk="1">
              <a:defRPr sz="1300"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141788" y="0"/>
            <a:ext cx="3173412" cy="4810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47725" eaLnBrk="1">
              <a:defRPr sz="1300"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120188"/>
            <a:ext cx="3173413" cy="4810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847725" eaLnBrk="1">
              <a:defRPr sz="1300"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141788" y="9120188"/>
            <a:ext cx="3173412" cy="4810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847725" eaLnBrk="1">
              <a:defRPr sz="1300"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FC8110E2-1524-9445-B796-69A2FE04EDF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9156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00" indent="-215900" algn="l" rtl="0" eaLnBrk="0" fontAlgn="base" hangingPunct="0">
      <a:spcBef>
        <a:spcPct val="30000"/>
      </a:spcBef>
      <a:spcAft>
        <a:spcPct val="0"/>
      </a:spcAft>
      <a:defRPr lang="fi-FI" sz="2000">
        <a:solidFill>
          <a:schemeClr val="tx1"/>
        </a:solidFill>
        <a:latin typeface="Arial" pitchFamily="18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110E2-1524-9445-B796-69A2FE04EDFD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110E2-1524-9445-B796-69A2FE04EDFD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110E2-1524-9445-B796-69A2FE04EDFD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765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765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110E2-1524-9445-B796-69A2FE04EDFD}" type="slidenum">
              <a:rPr lang="fi-FI" smtClean="0"/>
              <a:pPr>
                <a:defRPr/>
              </a:pPr>
              <a:t>16</a:t>
            </a:fld>
            <a:endParaRPr lang="fi-FI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9699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765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765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765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9699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55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55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9699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9699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1747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1747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891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pitchFamily="-109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891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pitchFamily="-109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891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pitchFamily="-109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891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pitchFamily="-109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891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pitchFamily="-109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891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pitchFamily="-109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891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pitchFamily="-109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891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pitchFamily="-109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9699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9699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379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4301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4301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379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3891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pitchFamily="-109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4301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4301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4301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4301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43011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110E2-1524-9445-B796-69A2FE04EDFD}" type="slidenum">
              <a:rPr lang="fi-FI" smtClean="0"/>
              <a:pPr>
                <a:defRPr/>
              </a:pPr>
              <a:t>52</a:t>
            </a:fld>
            <a:endParaRPr lang="fi-FI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110E2-1524-9445-B796-69A2FE04EDFD}" type="slidenum">
              <a:rPr lang="fi-FI" smtClean="0"/>
              <a:pPr>
                <a:defRPr/>
              </a:pPr>
              <a:t>53</a:t>
            </a:fld>
            <a:endParaRPr lang="fi-FI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55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55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55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55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55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55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55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55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r>
              <a:rPr lang="fi-FI" dirty="0" err="1" smtClean="0">
                <a:solidFill>
                  <a:srgbClr val="000000"/>
                </a:solidFill>
                <a:latin typeface="Arial" charset="0"/>
              </a:rPr>
              <a:t>Outline</a:t>
            </a:r>
            <a:r>
              <a:rPr lang="fi-FI" dirty="0" smtClean="0">
                <a:solidFill>
                  <a:srgbClr val="000000"/>
                </a:solidFill>
                <a:latin typeface="Arial" charset="0"/>
              </a:rPr>
              <a:t> of </a:t>
            </a:r>
            <a:r>
              <a:rPr lang="fi-FI" dirty="0" err="1" smtClean="0">
                <a:solidFill>
                  <a:srgbClr val="000000"/>
                </a:solidFill>
                <a:latin typeface="Arial" charset="0"/>
              </a:rPr>
              <a:t>tutorial</a:t>
            </a: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43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E9449-F772-0A4F-A414-B421A0A8F96F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ED0209-7DE8-DE48-A57C-4EEA4DD65EC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880B0-46A9-B24C-9E60-A6E476430BDE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13A86-463B-E445-BDA6-B66E5D639C98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087A5-6F6C-424C-B07E-73FB041E9D6A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4499D-3F0D-5546-9230-754BF6308C6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5635B1-8426-3249-ABF5-CADB55DB964E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16DF1-BA4B-5C44-971E-82A6EE73956F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4C467-6470-C448-9430-4CA99E9A51B5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4DD81-DD57-694B-B043-D199770EC71E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F071E9-6D7D-F34F-8DAD-4040732BBF25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B5363-205D-A54E-94F6-288C26787C6C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2519C-F037-F24B-8035-B1B20F67C06C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8" name="Footer Placeholder 4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7CA44-CA71-514B-B5EE-3ADB5193DF0C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48087-D381-1646-8978-E930BB7D86BA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74740-7670-CC41-ACDF-A0E14F34940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DACBA-14DE-AC4C-BBA0-6FA4DC8452D9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F42FA5-FACE-DD48-AEFA-D9ABFC4E22D0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E24B7-8B7E-F846-B32D-6CF756C623D8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9479E3-829C-3848-B3E3-9634A6B8E12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A54C7-BA14-5448-8ED9-FE78F6E22BB7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9FF8A-B7D2-1941-8D2D-F777CCEDE9C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 txBox="1">
            <a:spLocks noGrp="1"/>
          </p:cNvSpPr>
          <p:nvPr>
            <p:ph type="title"/>
          </p:nvPr>
        </p:nvSpPr>
        <p:spPr bwMode="auto">
          <a:xfrm>
            <a:off x="468313" y="0"/>
            <a:ext cx="9070975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1027" name="Text Placeholder 2"/>
          <p:cNvSpPr txBox="1">
            <a:spLocks noGrp="1"/>
          </p:cNvSpPr>
          <p:nvPr>
            <p:ph type="body" idx="1"/>
          </p:nvPr>
        </p:nvSpPr>
        <p:spPr bwMode="auto">
          <a:xfrm>
            <a:off x="503238" y="1768475"/>
            <a:ext cx="9072562" cy="498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/>
              <a:t>Muokkaa jäsennyksen tekstimuotoa napsauttamalla</a:t>
            </a:r>
          </a:p>
          <a:p>
            <a:pPr lvl="1"/>
            <a:r>
              <a:rPr lang="fi-FI"/>
              <a:t>Toinen jäsennystaso</a:t>
            </a:r>
          </a:p>
          <a:p>
            <a:pPr lvl="2"/>
            <a:r>
              <a:rPr lang="fi-FI"/>
              <a:t>Kolmas jäsennystaso</a:t>
            </a:r>
          </a:p>
          <a:p>
            <a:pPr lvl="3"/>
            <a:r>
              <a:rPr lang="fi-FI"/>
              <a:t>Neljäs jäsennystaso</a:t>
            </a:r>
          </a:p>
          <a:p>
            <a:pPr lvl="4"/>
            <a:r>
              <a:rPr lang="fi-FI"/>
              <a:t>Viides jäsennystaso</a:t>
            </a:r>
          </a:p>
          <a:p>
            <a:pPr lvl="4"/>
            <a:r>
              <a:rPr lang="fi-FI"/>
              <a:t>Kuudes jäsennystaso</a:t>
            </a:r>
          </a:p>
          <a:p>
            <a:pPr lvl="4"/>
            <a:r>
              <a:rPr lang="fi-FI"/>
              <a:t>Seitsemäs jäsennystaso</a:t>
            </a:r>
          </a:p>
          <a:p>
            <a:pPr lvl="4"/>
            <a:r>
              <a:rPr lang="fi-FI"/>
              <a:t>Kahdeksas jäsennystaso</a:t>
            </a:r>
          </a:p>
          <a:p>
            <a:pPr lvl="4"/>
            <a:r>
              <a:rPr lang="fi-FI"/>
              <a:t>Yhdeksäs jäsennystaso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238" y="6886575"/>
            <a:ext cx="2349500" cy="5222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defRPr sz="1400"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CEDD8699-042C-2346-9A27-29B65BE83EC6}" type="datetime1">
              <a:rPr lang="en-US"/>
              <a:pPr>
                <a:defRPr/>
              </a:pPr>
              <a:t>7/28/15</a:t>
            </a:fld>
            <a:endParaRPr lang="fi-FI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8050" y="6886575"/>
            <a:ext cx="3194050" cy="5222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defRPr sz="1400"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6300" y="6886575"/>
            <a:ext cx="2349500" cy="5222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defRPr sz="1400"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4C1912FD-5D1F-9040-9225-6EB96CB30C6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pitchFamily="34" charset="0"/>
          <a:ea typeface="DejaVu Sans"/>
          <a:cs typeface="DejaVu Sans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pitchFamily="34" charset="0"/>
          <a:ea typeface="DejaVu Sans"/>
          <a:cs typeface="DejaVu Sans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pitchFamily="34" charset="0"/>
          <a:ea typeface="DejaVu Sans"/>
          <a:cs typeface="DejaVu Sans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pitchFamily="34" charset="0"/>
          <a:ea typeface="DejaVu Sans"/>
          <a:cs typeface="DejaVu Sans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pitchFamily="34" charset="0"/>
          <a:ea typeface="DejaVu Sans"/>
          <a:cs typeface="DejaVu Sans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pitchFamily="34" charset="0"/>
          <a:ea typeface="DejaVu Sans"/>
          <a:cs typeface="DejaVu Sans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pitchFamily="34" charset="0"/>
          <a:ea typeface="DejaVu Sans"/>
          <a:cs typeface="DejaVu Sans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pitchFamily="34" charset="0"/>
          <a:ea typeface="DejaVu Sans"/>
          <a:cs typeface="DejaVu Sans"/>
        </a:defRPr>
      </a:lvl9pPr>
    </p:titleStyle>
    <p:bodyStyle>
      <a:lvl1pPr marL="431800" indent="-323850" algn="l" rtl="0" eaLnBrk="0" fontAlgn="base" hangingPunct="0">
        <a:spcBef>
          <a:spcPct val="20000"/>
        </a:spcBef>
        <a:spcAft>
          <a:spcPct val="0"/>
        </a:spcAft>
        <a:buClr>
          <a:srgbClr val="FF6309"/>
        </a:buClr>
        <a:buSzPct val="45000"/>
        <a:buFont typeface="StarSymbol" charset="0"/>
        <a:buChar char="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63600" indent="-287338" algn="l" rtl="0" eaLnBrk="0" fontAlgn="base" hangingPunct="0">
        <a:spcBef>
          <a:spcPct val="20000"/>
        </a:spcBef>
        <a:spcAft>
          <a:spcPct val="0"/>
        </a:spcAft>
        <a:buClr>
          <a:srgbClr val="FF6309"/>
        </a:buClr>
        <a:buSzPct val="45000"/>
        <a:buFont typeface="StarSymbol" charset="0"/>
        <a:buChar char="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295400" indent="-215900" algn="l" rtl="0" eaLnBrk="0" fontAlgn="base" hangingPunct="0">
        <a:spcBef>
          <a:spcPct val="20000"/>
        </a:spcBef>
        <a:spcAft>
          <a:spcPct val="0"/>
        </a:spcAft>
        <a:buClr>
          <a:srgbClr val="FF6309"/>
        </a:buClr>
        <a:buSzPct val="45000"/>
        <a:buFont typeface="StarSymbol" charset="0"/>
        <a:buChar char="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727200" indent="-215900" algn="l" rtl="0" eaLnBrk="0" fontAlgn="base" hangingPunct="0">
        <a:spcBef>
          <a:spcPct val="20000"/>
        </a:spcBef>
        <a:spcAft>
          <a:spcPct val="0"/>
        </a:spcAft>
        <a:buClr>
          <a:srgbClr val="FF6309"/>
        </a:buClr>
        <a:buSzPct val="45000"/>
        <a:buFont typeface="StarSymbol" charset="0"/>
        <a:buChar char="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159000" indent="-215900" algn="l" rtl="0" eaLnBrk="0" fontAlgn="base" hangingPunct="0">
        <a:spcBef>
          <a:spcPct val="20000"/>
        </a:spcBef>
        <a:spcAft>
          <a:spcPct val="0"/>
        </a:spcAft>
        <a:buClr>
          <a:srgbClr val="FF6309"/>
        </a:buClr>
        <a:buSzPct val="45000"/>
        <a:buFont typeface="StarSymbol" charset="0"/>
        <a:buChar char="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616200" indent="-215900" algn="l" rtl="0" eaLnBrk="0" fontAlgn="base" hangingPunct="0">
        <a:spcBef>
          <a:spcPct val="20000"/>
        </a:spcBef>
        <a:spcAft>
          <a:spcPct val="0"/>
        </a:spcAft>
        <a:buClr>
          <a:srgbClr val="FF6309"/>
        </a:buClr>
        <a:buSzPct val="45000"/>
        <a:buFont typeface="StarSymbol"/>
        <a:buChar char=""/>
        <a:defRPr>
          <a:solidFill>
            <a:schemeClr val="tx1"/>
          </a:solidFill>
          <a:latin typeface="+mn-lt"/>
        </a:defRPr>
      </a:lvl6pPr>
      <a:lvl7pPr marL="3073400" indent="-215900" algn="l" rtl="0" eaLnBrk="0" fontAlgn="base" hangingPunct="0">
        <a:spcBef>
          <a:spcPct val="20000"/>
        </a:spcBef>
        <a:spcAft>
          <a:spcPct val="0"/>
        </a:spcAft>
        <a:buClr>
          <a:srgbClr val="FF6309"/>
        </a:buClr>
        <a:buSzPct val="45000"/>
        <a:buFont typeface="StarSymbol"/>
        <a:buChar char=""/>
        <a:defRPr>
          <a:solidFill>
            <a:schemeClr val="tx1"/>
          </a:solidFill>
          <a:latin typeface="+mn-lt"/>
        </a:defRPr>
      </a:lvl7pPr>
      <a:lvl8pPr marL="3530600" indent="-215900" algn="l" rtl="0" eaLnBrk="0" fontAlgn="base" hangingPunct="0">
        <a:spcBef>
          <a:spcPct val="20000"/>
        </a:spcBef>
        <a:spcAft>
          <a:spcPct val="0"/>
        </a:spcAft>
        <a:buClr>
          <a:srgbClr val="FF6309"/>
        </a:buClr>
        <a:buSzPct val="45000"/>
        <a:buFont typeface="StarSymbol"/>
        <a:buChar char=""/>
        <a:defRPr>
          <a:solidFill>
            <a:schemeClr val="tx1"/>
          </a:solidFill>
          <a:latin typeface="+mn-lt"/>
        </a:defRPr>
      </a:lvl8pPr>
      <a:lvl9pPr marL="3987800" indent="-215900" algn="l" rtl="0" eaLnBrk="0" fontAlgn="base" hangingPunct="0">
        <a:spcBef>
          <a:spcPct val="20000"/>
        </a:spcBef>
        <a:spcAft>
          <a:spcPct val="0"/>
        </a:spcAft>
        <a:buClr>
          <a:srgbClr val="FF6309"/>
        </a:buClr>
        <a:buSzPct val="45000"/>
        <a:buFont typeface="StarSymbol"/>
        <a:buChar char="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95.jpeg"/><Relationship Id="rId5" Type="http://schemas.openxmlformats.org/officeDocument/2006/relationships/image" Target="../media/image96.jpeg"/><Relationship Id="rId10" Type="http://schemas.openxmlformats.org/officeDocument/2006/relationships/image" Target="../media/image1960.png"/><Relationship Id="rId11" Type="http://schemas.openxmlformats.org/officeDocument/2006/relationships/image" Target="../media/image2000.png"/><Relationship Id="rId9" Type="http://schemas.openxmlformats.org/officeDocument/2006/relationships/image" Target="../media/image18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66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youtu.be/hBeaSfRCU4c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youtu.be/hIeF9NMSCLo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youtu.be/yLgiGqpiM64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12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4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8" Type="http://schemas.openxmlformats.org/officeDocument/2006/relationships/image" Target="../media/image332.png"/><Relationship Id="rId19" Type="http://schemas.openxmlformats.org/officeDocument/2006/relationships/image" Target="../media/image333.png"/><Relationship Id="rId20" Type="http://schemas.openxmlformats.org/officeDocument/2006/relationships/image" Target="../media/image168.png"/><Relationship Id="rId14" Type="http://schemas.openxmlformats.org/officeDocument/2006/relationships/image" Target="../media/image327.png"/><Relationship Id="rId15" Type="http://schemas.openxmlformats.org/officeDocument/2006/relationships/image" Target="../media/image328.png"/><Relationship Id="rId16" Type="http://schemas.openxmlformats.org/officeDocument/2006/relationships/image" Target="../media/image329.png"/><Relationship Id="rId17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itle 2"/>
          <p:cNvSpPr txBox="1">
            <a:spLocks noGrp="1"/>
          </p:cNvSpPr>
          <p:nvPr>
            <p:ph type="title" idx="4294967295"/>
          </p:nvPr>
        </p:nvSpPr>
        <p:spPr>
          <a:xfrm>
            <a:off x="696912" y="4328025"/>
            <a:ext cx="5711552" cy="1107996"/>
          </a:xfrm>
        </p:spPr>
        <p:txBody>
          <a:bodyPr wrap="square">
            <a:spAutoFit/>
          </a:bodyPr>
          <a:lstStyle/>
          <a:p>
            <a:pPr eaLnBrk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Manuel Gomez 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Rodriguez</a:t>
            </a:r>
            <a:b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</a:b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Le Song</a:t>
            </a:r>
            <a:endParaRPr lang="en-US" sz="3600" b="0" baseline="300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696912" y="5797222"/>
            <a:ext cx="57115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1"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MPI for Software Systems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2736056" y="6670900"/>
            <a:ext cx="45365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1">
              <a:defRPr/>
            </a:pPr>
            <a:r>
              <a:rPr lang="en-US" sz="2200" b="1" kern="0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rPr>
              <a:t>KDD 2015</a:t>
            </a:r>
            <a:endParaRPr kumimoji="0" lang="en-US" sz="2200" b="0" i="0" u="none" strike="noStrike" kern="0" cap="small" spc="0" normalizeH="0" baseline="300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 bwMode="auto">
          <a:xfrm>
            <a:off x="3240112" y="6922928"/>
            <a:ext cx="34563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1">
              <a:defRPr/>
            </a:pPr>
            <a:r>
              <a:rPr lang="en-US" sz="2200" b="1" kern="0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+mj-ea"/>
                <a:cs typeface="Calibri"/>
              </a:rPr>
              <a:t>Sydney</a:t>
            </a:r>
            <a:endParaRPr kumimoji="0" lang="en-US" sz="2200" b="0" i="0" u="none" strike="noStrike" kern="0" cap="small" spc="0" normalizeH="0" baseline="30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696913" y="1361560"/>
            <a:ext cx="7162799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9pPr>
          </a:lstStyle>
          <a:p>
            <a:pPr eaLnBrk="1">
              <a:spcAft>
                <a:spcPts val="1200"/>
              </a:spcAft>
            </a:pPr>
            <a:r>
              <a:rPr lang="en-US" sz="5600" dirty="0" smtClean="0">
                <a:solidFill>
                  <a:schemeClr val="tx1"/>
                </a:solidFill>
                <a:latin typeface="Calibri"/>
              </a:rPr>
              <a:t>Diffusion </a:t>
            </a:r>
            <a:r>
              <a:rPr lang="x-none" sz="5600" dirty="0" smtClean="0">
                <a:solidFill>
                  <a:schemeClr val="tx1"/>
                </a:solidFill>
                <a:latin typeface="Calibri"/>
              </a:rPr>
              <a:t>in </a:t>
            </a:r>
            <a:r>
              <a:rPr lang="en-US" sz="5600" dirty="0" smtClean="0">
                <a:solidFill>
                  <a:schemeClr val="tx1"/>
                </a:solidFill>
                <a:latin typeface="Calibri"/>
              </a:rPr>
              <a:t>Social and Information </a:t>
            </a:r>
            <a:r>
              <a:rPr lang="x-none" sz="5600" dirty="0" smtClean="0">
                <a:solidFill>
                  <a:schemeClr val="tx1"/>
                </a:solidFill>
                <a:latin typeface="Calibri"/>
              </a:rPr>
              <a:t>Networks</a:t>
            </a:r>
            <a:r>
              <a:rPr lang="en-US" sz="5600" dirty="0" smtClean="0">
                <a:solidFill>
                  <a:schemeClr val="tx1"/>
                </a:solidFill>
                <a:latin typeface="Calibri"/>
              </a:rPr>
              <a:t/>
            </a:r>
            <a:br>
              <a:rPr lang="en-US" sz="5600" dirty="0" smtClean="0">
                <a:solidFill>
                  <a:schemeClr val="tx1"/>
                </a:solidFill>
                <a:latin typeface="Calibri"/>
              </a:rPr>
            </a:br>
            <a:r>
              <a:rPr lang="en-US" sz="5600" dirty="0" smtClean="0">
                <a:solidFill>
                  <a:schemeClr val="tx1"/>
                </a:solidFill>
                <a:latin typeface="Calibri"/>
              </a:rPr>
              <a:t>Part I</a:t>
            </a:r>
            <a:endParaRPr lang="en-US" sz="5600" dirty="0" smtClean="0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968304" y="35421"/>
            <a:ext cx="5012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learning.mpi-sws.org</a:t>
            </a:r>
            <a:r>
              <a:rPr 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/kdd-</a:t>
            </a:r>
            <a:r>
              <a:rPr 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2015-tutorial/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 bwMode="auto">
          <a:xfrm>
            <a:off x="5256336" y="5797222"/>
            <a:ext cx="489654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1">
              <a:defRPr/>
            </a:pPr>
            <a:r>
              <a:rPr 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Georgia </a:t>
            </a:r>
            <a:r>
              <a:rPr 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Institute of Technology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E319AB-DB06-1E43-8E78-322D0B5EE440}" type="slidenum">
              <a:rPr lang="fi-FI"/>
              <a:pPr/>
              <a:t>10</a:t>
            </a:fld>
            <a:endParaRPr lang="fi-FI" dirty="0"/>
          </a:p>
        </p:txBody>
      </p:sp>
      <p:sp>
        <p:nvSpPr>
          <p:cNvPr id="19459" name="Text Box 2"/>
          <p:cNvSpPr txBox="1">
            <a:spLocks noGrp="1"/>
          </p:cNvSpPr>
          <p:nvPr>
            <p:ph type="title" idx="4294967295"/>
          </p:nvPr>
        </p:nvSpPr>
        <p:spPr>
          <a:xfrm>
            <a:off x="468313" y="-30163"/>
            <a:ext cx="9612312" cy="1262063"/>
          </a:xfrm>
        </p:spPr>
        <p:txBody>
          <a:bodyPr/>
          <a:lstStyle/>
          <a:p>
            <a:r>
              <a:rPr lang="en-US" dirty="0" smtClean="0">
                <a:latin typeface="Calibri"/>
              </a:rPr>
              <a:t>Information diffusion as cascades</a:t>
            </a:r>
            <a:endParaRPr lang="en-US" dirty="0"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2" y="3525837"/>
            <a:ext cx="4795850" cy="115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280" y="5147989"/>
            <a:ext cx="4762500" cy="111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288" y="4643933"/>
            <a:ext cx="29083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260" y="6228109"/>
            <a:ext cx="1676400" cy="25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992" y="2961521"/>
            <a:ext cx="2088232" cy="538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992" y="4605957"/>
            <a:ext cx="2565400" cy="317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840" y="2079781"/>
            <a:ext cx="7454900" cy="62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840" y="2627709"/>
            <a:ext cx="2070100" cy="29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840" y="1547589"/>
            <a:ext cx="2376264" cy="52725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 bwMode="auto">
          <a:xfrm flipH="1">
            <a:off x="5328344" y="2555701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7" name="Straight Arrow Connector 176"/>
          <p:cNvCxnSpPr/>
          <p:nvPr/>
        </p:nvCxnSpPr>
        <p:spPr bwMode="auto">
          <a:xfrm flipH="1">
            <a:off x="5760392" y="4499917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8" name="Straight Arrow Connector 177"/>
          <p:cNvCxnSpPr/>
          <p:nvPr/>
        </p:nvCxnSpPr>
        <p:spPr bwMode="auto">
          <a:xfrm flipH="1">
            <a:off x="6552480" y="6012085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9" name="Straight Arrow Connector 178"/>
          <p:cNvCxnSpPr/>
          <p:nvPr/>
        </p:nvCxnSpPr>
        <p:spPr bwMode="auto">
          <a:xfrm flipH="1">
            <a:off x="3240112" y="1835621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2" name="Text Placeholder 2"/>
          <p:cNvSpPr txBox="1">
            <a:spLocks/>
          </p:cNvSpPr>
          <p:nvPr/>
        </p:nvSpPr>
        <p:spPr bwMode="auto">
          <a:xfrm>
            <a:off x="3600152" y="1641083"/>
            <a:ext cx="1008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</a:rPr>
              <a:t>Node</a:t>
            </a:r>
          </a:p>
        </p:txBody>
      </p:sp>
      <p:cxnSp>
        <p:nvCxnSpPr>
          <p:cNvPr id="185" name="Straight Arrow Connector 184"/>
          <p:cNvCxnSpPr/>
          <p:nvPr/>
        </p:nvCxnSpPr>
        <p:spPr bwMode="auto">
          <a:xfrm flipV="1">
            <a:off x="647824" y="2915741"/>
            <a:ext cx="36004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6" name="Straight Arrow Connector 185"/>
          <p:cNvCxnSpPr/>
          <p:nvPr/>
        </p:nvCxnSpPr>
        <p:spPr bwMode="auto">
          <a:xfrm flipV="1">
            <a:off x="1871960" y="4787949"/>
            <a:ext cx="36004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flipV="1">
            <a:off x="4536256" y="6372125"/>
            <a:ext cx="36004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8" name="Text Placeholder 2"/>
          <p:cNvSpPr txBox="1">
            <a:spLocks/>
          </p:cNvSpPr>
          <p:nvPr/>
        </p:nvSpPr>
        <p:spPr bwMode="auto">
          <a:xfrm>
            <a:off x="359792" y="3275781"/>
            <a:ext cx="4320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t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i</a:t>
            </a:r>
          </a:p>
        </p:txBody>
      </p:sp>
      <p:sp>
        <p:nvSpPr>
          <p:cNvPr id="189" name="Text Placeholder 2"/>
          <p:cNvSpPr txBox="1">
            <a:spLocks/>
          </p:cNvSpPr>
          <p:nvPr/>
        </p:nvSpPr>
        <p:spPr bwMode="auto">
          <a:xfrm>
            <a:off x="1583928" y="5075981"/>
            <a:ext cx="4320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t</a:t>
            </a:r>
            <a:r>
              <a:rPr lang="en-US" sz="2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j</a:t>
            </a:r>
            <a:endParaRPr lang="en-US" sz="2400" b="1" baseline="-250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/>
            </a:endParaRPr>
          </a:p>
        </p:txBody>
      </p:sp>
      <p:sp>
        <p:nvSpPr>
          <p:cNvPr id="190" name="Text Placeholder 2"/>
          <p:cNvSpPr txBox="1">
            <a:spLocks/>
          </p:cNvSpPr>
          <p:nvPr/>
        </p:nvSpPr>
        <p:spPr bwMode="auto">
          <a:xfrm>
            <a:off x="4176216" y="6609635"/>
            <a:ext cx="4320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t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k</a:t>
            </a:r>
          </a:p>
        </p:txBody>
      </p:sp>
      <p:sp>
        <p:nvSpPr>
          <p:cNvPr id="191" name="Oval 77"/>
          <p:cNvSpPr>
            <a:spLocks noChangeArrowheads="1"/>
          </p:cNvSpPr>
          <p:nvPr/>
        </p:nvSpPr>
        <p:spPr bwMode="auto">
          <a:xfrm>
            <a:off x="4529013" y="1691605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i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92" name="Straight Arrow Connector 191"/>
          <p:cNvCxnSpPr/>
          <p:nvPr/>
        </p:nvCxnSpPr>
        <p:spPr bwMode="auto">
          <a:xfrm flipH="1">
            <a:off x="4392240" y="3254295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3" name="Text Placeholder 2"/>
          <p:cNvSpPr txBox="1">
            <a:spLocks/>
          </p:cNvSpPr>
          <p:nvPr/>
        </p:nvSpPr>
        <p:spPr bwMode="auto">
          <a:xfrm>
            <a:off x="4752280" y="3059757"/>
            <a:ext cx="1008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</a:rPr>
              <a:t>Node</a:t>
            </a:r>
          </a:p>
        </p:txBody>
      </p:sp>
      <p:cxnSp>
        <p:nvCxnSpPr>
          <p:cNvPr id="194" name="Straight Arrow Connector 193"/>
          <p:cNvCxnSpPr/>
          <p:nvPr/>
        </p:nvCxnSpPr>
        <p:spPr bwMode="auto">
          <a:xfrm flipH="1">
            <a:off x="7848624" y="4859957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5" name="Text Placeholder 2"/>
          <p:cNvSpPr txBox="1">
            <a:spLocks/>
          </p:cNvSpPr>
          <p:nvPr/>
        </p:nvSpPr>
        <p:spPr bwMode="auto">
          <a:xfrm>
            <a:off x="8208664" y="4665419"/>
            <a:ext cx="1008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</a:rPr>
              <a:t>Node</a:t>
            </a:r>
          </a:p>
        </p:txBody>
      </p:sp>
      <p:sp>
        <p:nvSpPr>
          <p:cNvPr id="196" name="Oval 77"/>
          <p:cNvSpPr>
            <a:spLocks noChangeArrowheads="1"/>
          </p:cNvSpPr>
          <p:nvPr/>
        </p:nvSpPr>
        <p:spPr bwMode="auto">
          <a:xfrm>
            <a:off x="5688384" y="3131765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j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7" name="Oval 77"/>
          <p:cNvSpPr>
            <a:spLocks noChangeArrowheads="1"/>
          </p:cNvSpPr>
          <p:nvPr/>
        </p:nvSpPr>
        <p:spPr bwMode="auto">
          <a:xfrm>
            <a:off x="9144768" y="4715941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 bwMode="auto">
          <a:xfrm>
            <a:off x="5760392" y="2361163"/>
            <a:ext cx="1008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solidFill>
                  <a:schemeClr val="tx2"/>
                </a:solidFill>
                <a:latin typeface="Calibri"/>
              </a:rPr>
              <a:t>Meme</a:t>
            </a:r>
          </a:p>
        </p:txBody>
      </p:sp>
      <p:sp>
        <p:nvSpPr>
          <p:cNvPr id="32" name="Text Placeholder 2"/>
          <p:cNvSpPr txBox="1">
            <a:spLocks/>
          </p:cNvSpPr>
          <p:nvPr/>
        </p:nvSpPr>
        <p:spPr bwMode="auto">
          <a:xfrm>
            <a:off x="6192440" y="4305379"/>
            <a:ext cx="1008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solidFill>
                  <a:schemeClr val="tx2"/>
                </a:solidFill>
                <a:latin typeface="Calibri"/>
              </a:rPr>
              <a:t>Meme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 bwMode="auto">
          <a:xfrm>
            <a:off x="6984528" y="5796061"/>
            <a:ext cx="1008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solidFill>
                  <a:schemeClr val="tx2"/>
                </a:solidFill>
                <a:latin typeface="Calibri"/>
              </a:rPr>
              <a:t>Meme</a:t>
            </a: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143768" y="7164213"/>
            <a:ext cx="8424936" cy="7200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rot="5400000">
            <a:off x="4263823" y="7207975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rot="5400000">
            <a:off x="1648346" y="7201618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rot="5400000">
            <a:off x="449403" y="7171803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575816" y="3707828"/>
            <a:ext cx="23846" cy="32552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1776106" y="5436021"/>
            <a:ext cx="23846" cy="16093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ext Placeholder 2"/>
          <p:cNvSpPr txBox="1">
            <a:spLocks/>
          </p:cNvSpPr>
          <p:nvPr/>
        </p:nvSpPr>
        <p:spPr bwMode="auto">
          <a:xfrm>
            <a:off x="8424688" y="7217998"/>
            <a:ext cx="4320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t</a:t>
            </a:r>
            <a:endParaRPr lang="en-US" sz="2400" b="1" baseline="-250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465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8" grpId="0"/>
      <p:bldP spid="189" grpId="0"/>
      <p:bldP spid="190" grpId="0"/>
      <p:bldP spid="191" grpId="0" animBg="1"/>
      <p:bldP spid="193" grpId="0"/>
      <p:bldP spid="195" grpId="0"/>
      <p:bldP spid="196" grpId="0" animBg="1"/>
      <p:bldP spid="197" grpId="0" animBg="1"/>
      <p:bldP spid="31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E319AB-DB06-1E43-8E78-322D0B5EE440}" type="slidenum">
              <a:rPr lang="fi-FI"/>
              <a:pPr/>
              <a:t>11</a:t>
            </a:fld>
            <a:endParaRPr lang="fi-FI" dirty="0"/>
          </a:p>
        </p:txBody>
      </p:sp>
      <p:sp>
        <p:nvSpPr>
          <p:cNvPr id="19459" name="Text Box 2"/>
          <p:cNvSpPr txBox="1">
            <a:spLocks noGrp="1"/>
          </p:cNvSpPr>
          <p:nvPr>
            <p:ph type="title" idx="4294967295"/>
          </p:nvPr>
        </p:nvSpPr>
        <p:spPr>
          <a:xfrm>
            <a:off x="468313" y="-30163"/>
            <a:ext cx="9612312" cy="1262063"/>
          </a:xfrm>
        </p:spPr>
        <p:txBody>
          <a:bodyPr/>
          <a:lstStyle/>
          <a:p>
            <a:r>
              <a:rPr lang="en-US" sz="3800" dirty="0" smtClean="0">
                <a:latin typeface="Calibri"/>
              </a:rPr>
              <a:t>Structural network may or may not be there</a:t>
            </a:r>
            <a:endParaRPr lang="en-US" sz="3800" dirty="0"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88" y="2666986"/>
            <a:ext cx="3474067" cy="1656184"/>
          </a:xfrm>
          <a:prstGeom prst="rect">
            <a:avLst/>
          </a:prstGeom>
        </p:spPr>
      </p:pic>
      <p:sp>
        <p:nvSpPr>
          <p:cNvPr id="84" name="Text Placeholder 2"/>
          <p:cNvSpPr txBox="1">
            <a:spLocks/>
          </p:cNvSpPr>
          <p:nvPr/>
        </p:nvSpPr>
        <p:spPr bwMode="auto">
          <a:xfrm>
            <a:off x="620713" y="1493346"/>
            <a:ext cx="4491607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dirty="0" smtClean="0">
                <a:latin typeface="Calibri"/>
              </a:rPr>
              <a:t>Structural network </a:t>
            </a:r>
            <a:r>
              <a:rPr lang="en-US" sz="3000" b="1" dirty="0" smtClean="0">
                <a:latin typeface="Calibri"/>
              </a:rPr>
              <a:t>explicitly exists in social networks</a:t>
            </a:r>
            <a:r>
              <a:rPr lang="en-US" sz="3000" dirty="0" smtClean="0">
                <a:latin typeface="Calibri"/>
              </a:rPr>
              <a:t>:</a:t>
            </a:r>
          </a:p>
        </p:txBody>
      </p:sp>
      <p:sp>
        <p:nvSpPr>
          <p:cNvPr id="85" name="Text Placeholder 2"/>
          <p:cNvSpPr txBox="1">
            <a:spLocks/>
          </p:cNvSpPr>
          <p:nvPr/>
        </p:nvSpPr>
        <p:spPr bwMode="auto">
          <a:xfrm>
            <a:off x="5472360" y="1475581"/>
            <a:ext cx="4464496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dirty="0" smtClean="0">
                <a:latin typeface="Calibri"/>
              </a:rPr>
              <a:t>Structural network </a:t>
            </a:r>
            <a:r>
              <a:rPr lang="en-US" sz="3000" b="1" dirty="0" smtClean="0">
                <a:latin typeface="Calibri"/>
              </a:rPr>
              <a:t>often </a:t>
            </a:r>
            <a:br>
              <a:rPr lang="en-US" sz="3000" b="1" dirty="0" smtClean="0">
                <a:latin typeface="Calibri"/>
              </a:rPr>
            </a:br>
            <a:r>
              <a:rPr lang="en-US" sz="3000" b="1" dirty="0" smtClean="0">
                <a:latin typeface="Calibri"/>
              </a:rPr>
              <a:t>does not exists in the Web</a:t>
            </a:r>
            <a:r>
              <a:rPr lang="en-US" sz="3000" dirty="0" smtClean="0">
                <a:latin typeface="Calibri"/>
              </a:rPr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56" y="5075981"/>
            <a:ext cx="2114160" cy="21714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71" y="4395178"/>
            <a:ext cx="2050228" cy="1472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84" y="5580037"/>
            <a:ext cx="1152128" cy="239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048" y="5003973"/>
            <a:ext cx="482600" cy="431800"/>
          </a:xfrm>
          <a:prstGeom prst="rect">
            <a:avLst/>
          </a:prstGeom>
        </p:spPr>
      </p:pic>
      <p:sp>
        <p:nvSpPr>
          <p:cNvPr id="86" name="Text Placeholder 2"/>
          <p:cNvSpPr txBox="1">
            <a:spLocks/>
          </p:cNvSpPr>
          <p:nvPr/>
        </p:nvSpPr>
        <p:spPr bwMode="auto">
          <a:xfrm>
            <a:off x="5976416" y="5219997"/>
            <a:ext cx="3744416" cy="6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400" dirty="0" smtClean="0">
                <a:latin typeface="Calibri"/>
              </a:rPr>
              <a:t>Read by thousands bloggers, without </a:t>
            </a:r>
            <a:r>
              <a:rPr lang="en-US" sz="2400" i="1" dirty="0" smtClean="0">
                <a:latin typeface="Calibri"/>
              </a:rPr>
              <a:t>explicitly following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6416" y="2915741"/>
            <a:ext cx="3996735" cy="62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8384" y="3635821"/>
            <a:ext cx="2304256" cy="9741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2600" y="4139877"/>
            <a:ext cx="1828800" cy="838200"/>
          </a:xfrm>
          <a:prstGeom prst="rect">
            <a:avLst/>
          </a:prstGeom>
        </p:spPr>
      </p:pic>
      <p:sp>
        <p:nvSpPr>
          <p:cNvPr id="87" name="Rounded Rectangle 86"/>
          <p:cNvSpPr>
            <a:spLocks noChangeArrowheads="1"/>
          </p:cNvSpPr>
          <p:nvPr/>
        </p:nvSpPr>
        <p:spPr bwMode="auto">
          <a:xfrm>
            <a:off x="2015976" y="3017837"/>
            <a:ext cx="6768752" cy="24384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dirty="0" smtClean="0">
                <a:latin typeface="Corbel" charset="0"/>
              </a:rPr>
              <a:t>If </a:t>
            </a:r>
            <a:r>
              <a:rPr lang="en-US" sz="3600" b="1" dirty="0" smtClean="0">
                <a:latin typeface="Corbel" charset="0"/>
              </a:rPr>
              <a:t>the structural network </a:t>
            </a:r>
            <a:br>
              <a:rPr lang="en-US" sz="3600" b="1" dirty="0" smtClean="0">
                <a:latin typeface="Corbel" charset="0"/>
              </a:rPr>
            </a:br>
            <a:r>
              <a:rPr lang="en-US" sz="3600" b="1" dirty="0" smtClean="0">
                <a:latin typeface="Corbel" charset="0"/>
              </a:rPr>
              <a:t>exists</a:t>
            </a:r>
            <a:r>
              <a:rPr lang="en-US" sz="3600" dirty="0" smtClean="0">
                <a:latin typeface="Corbel" charset="0"/>
              </a:rPr>
              <a:t>, it constrains the </a:t>
            </a:r>
            <a:r>
              <a:rPr lang="en-US" sz="3600" b="1" dirty="0" smtClean="0">
                <a:latin typeface="Corbel" charset="0"/>
              </a:rPr>
              <a:t>functional network</a:t>
            </a:r>
            <a:endParaRPr lang="en-US" sz="3600" b="1" dirty="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94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150100" y="6721475"/>
            <a:ext cx="2349500" cy="5222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12</a:t>
            </a:fld>
            <a:endParaRPr lang="fi-FI" dirty="0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326054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Spread of </a:t>
            </a:r>
            <a:r>
              <a:rPr lang="en-US" sz="4000" i="1" dirty="0" smtClean="0">
                <a:latin typeface="Calibri"/>
              </a:rPr>
              <a:t>Contagions</a:t>
            </a:r>
            <a:r>
              <a:rPr lang="en-US" sz="4000" dirty="0" smtClean="0">
                <a:latin typeface="Calibri"/>
              </a:rPr>
              <a:t> in Functional Networks</a:t>
            </a:r>
            <a:endParaRPr lang="en-US" sz="4000" dirty="0"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5912" y="1383645"/>
            <a:ext cx="57150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Calibri"/>
              </a:rPr>
              <a:t>Functional networks </a:t>
            </a:r>
            <a:r>
              <a:rPr lang="en-US" sz="3000" dirty="0" smtClean="0">
                <a:latin typeface="Calibri"/>
              </a:rPr>
              <a:t>provide a </a:t>
            </a:r>
            <a:r>
              <a:rPr lang="en-US" sz="3000" b="1" i="1" dirty="0" smtClean="0">
                <a:latin typeface="Calibri"/>
              </a:rPr>
              <a:t>skeleton </a:t>
            </a:r>
            <a:r>
              <a:rPr lang="en-US" sz="3000" dirty="0" smtClean="0">
                <a:latin typeface="Calibri"/>
              </a:rPr>
              <a:t>for the </a:t>
            </a:r>
            <a:r>
              <a:rPr lang="en-US" sz="3000" b="1" dirty="0" smtClean="0">
                <a:latin typeface="Calibri"/>
              </a:rPr>
              <a:t>spread of contagions, like, </a:t>
            </a:r>
            <a:r>
              <a:rPr lang="en-US" sz="3000" b="1" dirty="0" smtClean="0">
                <a:solidFill>
                  <a:srgbClr val="FF6600"/>
                </a:solidFill>
                <a:latin typeface="Calibri"/>
              </a:rPr>
              <a:t>information</a:t>
            </a:r>
            <a:r>
              <a:rPr lang="en-US" sz="3000" b="1" dirty="0" smtClean="0">
                <a:latin typeface="Calibri"/>
              </a:rPr>
              <a:t>,</a:t>
            </a:r>
            <a:r>
              <a:rPr lang="en-US" sz="3000" b="1" dirty="0" smtClean="0">
                <a:solidFill>
                  <a:srgbClr val="009900"/>
                </a:solidFill>
                <a:latin typeface="Calibri"/>
              </a:rPr>
              <a:t> ideas</a:t>
            </a:r>
            <a:r>
              <a:rPr lang="en-US" sz="3000" b="1" dirty="0" smtClean="0">
                <a:latin typeface="Calibri"/>
              </a:rPr>
              <a:t>, </a:t>
            </a:r>
            <a:r>
              <a:rPr lang="en-US" sz="3000" b="1" dirty="0" smtClean="0">
                <a:solidFill>
                  <a:schemeClr val="accent1"/>
                </a:solidFill>
                <a:latin typeface="Calibri"/>
              </a:rPr>
              <a:t>products</a:t>
            </a:r>
            <a:r>
              <a:rPr lang="en-US" sz="3000" b="1" dirty="0" smtClean="0">
                <a:latin typeface="Calibri"/>
              </a:rPr>
              <a:t>, </a:t>
            </a:r>
            <a:r>
              <a:rPr lang="en-US" sz="3000" dirty="0" smtClean="0">
                <a:latin typeface="Calibri"/>
              </a:rPr>
              <a:t>and</a:t>
            </a:r>
            <a:r>
              <a:rPr lang="en-US" sz="3000" b="1" dirty="0" smtClean="0">
                <a:latin typeface="Calibri"/>
              </a:rPr>
              <a:t> </a:t>
            </a:r>
            <a:r>
              <a:rPr lang="en-US" sz="3000" b="1" dirty="0" smtClean="0">
                <a:solidFill>
                  <a:srgbClr val="800000"/>
                </a:solidFill>
                <a:latin typeface="Calibri"/>
              </a:rPr>
              <a:t>behaviors</a:t>
            </a:r>
            <a:r>
              <a:rPr lang="en-US" sz="3000" b="1" dirty="0" smtClean="0">
                <a:latin typeface="Calibri"/>
              </a:rPr>
              <a:t>.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2" y="3551237"/>
            <a:ext cx="5119077" cy="15240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 bwMode="auto">
          <a:xfrm>
            <a:off x="773112" y="4313236"/>
            <a:ext cx="1600200" cy="478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315912" y="3475036"/>
            <a:ext cx="5334000" cy="1656000"/>
          </a:xfrm>
          <a:prstGeom prst="round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112" y="1341437"/>
            <a:ext cx="3757558" cy="65405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 bwMode="auto">
          <a:xfrm>
            <a:off x="9231312" y="6129337"/>
            <a:ext cx="685800" cy="389513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83312" y="6425624"/>
            <a:ext cx="1524000" cy="389513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107112" y="7035224"/>
            <a:ext cx="2819400" cy="389513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6107112" y="1341437"/>
            <a:ext cx="3733800" cy="6400800"/>
          </a:xfrm>
          <a:prstGeom prst="roundRect">
            <a:avLst>
              <a:gd name="adj" fmla="val 426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925" y="5303837"/>
            <a:ext cx="2572987" cy="3302000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 bwMode="auto">
          <a:xfrm>
            <a:off x="3059112" y="5303837"/>
            <a:ext cx="2590800" cy="2438400"/>
          </a:xfrm>
          <a:prstGeom prst="roundRect">
            <a:avLst>
              <a:gd name="adj" fmla="val 7477"/>
            </a:avLst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12" y="5456237"/>
            <a:ext cx="1917700" cy="6985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12" y="6904037"/>
            <a:ext cx="1778000" cy="533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612" y="6091237"/>
            <a:ext cx="1892300" cy="812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8512" y="6904037"/>
            <a:ext cx="152400" cy="514350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 bwMode="auto">
          <a:xfrm>
            <a:off x="315912" y="5380036"/>
            <a:ext cx="1940400" cy="2037600"/>
          </a:xfrm>
          <a:prstGeom prst="roundRect">
            <a:avLst>
              <a:gd name="adj" fmla="val 5636"/>
            </a:avLst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684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18" grpId="0" animBg="1"/>
      <p:bldP spid="34" grpId="0" animBg="1"/>
      <p:bldP spid="21" grpId="0" animBg="1"/>
      <p:bldP spid="22" grpId="0" animBg="1"/>
      <p:bldP spid="27" grpId="0" animBg="1"/>
      <p:bldP spid="36" grpId="0" animBg="1"/>
      <p:bldP spid="41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E319AB-DB06-1E43-8E78-322D0B5EE440}" type="slidenum">
              <a:rPr lang="fi-FI"/>
              <a:pPr/>
              <a:t>13</a:t>
            </a:fld>
            <a:endParaRPr lang="fi-FI" dirty="0"/>
          </a:p>
        </p:txBody>
      </p:sp>
      <p:sp>
        <p:nvSpPr>
          <p:cNvPr id="19459" name="Text Box 2"/>
          <p:cNvSpPr txBox="1">
            <a:spLocks noGrp="1"/>
          </p:cNvSpPr>
          <p:nvPr>
            <p:ph type="title" idx="4294967295"/>
          </p:nvPr>
        </p:nvSpPr>
        <p:spPr>
          <a:xfrm>
            <a:off x="468313" y="-30163"/>
            <a:ext cx="9612312" cy="1262063"/>
          </a:xfrm>
        </p:spPr>
        <p:txBody>
          <a:bodyPr/>
          <a:lstStyle/>
          <a:p>
            <a:r>
              <a:rPr lang="en-US" dirty="0" smtClean="0">
                <a:latin typeface="Calibri"/>
              </a:rPr>
              <a:t>Some nodes are fast, others are slow</a:t>
            </a:r>
            <a:endParaRPr lang="en-US" dirty="0">
              <a:latin typeface="Calibri"/>
            </a:endParaRPr>
          </a:p>
        </p:txBody>
      </p:sp>
      <p:cxnSp>
        <p:nvCxnSpPr>
          <p:cNvPr id="68" name="Straight Arrow Connector 67"/>
          <p:cNvCxnSpPr/>
          <p:nvPr/>
        </p:nvCxnSpPr>
        <p:spPr bwMode="auto">
          <a:xfrm>
            <a:off x="719832" y="5940077"/>
            <a:ext cx="8424936" cy="7200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rot="5400000">
            <a:off x="6544890" y="5983839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 rot="5400000">
            <a:off x="3977795" y="5977482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rot="5400000">
            <a:off x="2296418" y="5977482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 rot="5400000">
            <a:off x="1862782" y="5947667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 rot="5400000">
            <a:off x="712242" y="5947667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ectangle 77"/>
          <p:cNvSpPr/>
          <p:nvPr/>
        </p:nvSpPr>
        <p:spPr>
          <a:xfrm>
            <a:off x="4392240" y="2239793"/>
            <a:ext cx="57150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latin typeface="Calibri"/>
              </a:rPr>
              <a:t>“I just killed a pig and a goat”</a:t>
            </a:r>
            <a:endParaRPr lang="en-US" sz="2400" i="1" dirty="0"/>
          </a:p>
        </p:txBody>
      </p:sp>
      <p:sp>
        <p:nvSpPr>
          <p:cNvPr id="79" name="Rectangle 78"/>
          <p:cNvSpPr/>
          <p:nvPr/>
        </p:nvSpPr>
        <p:spPr>
          <a:xfrm>
            <a:off x="6362825" y="2649775"/>
            <a:ext cx="30243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latin typeface="Calibri"/>
              </a:rPr>
              <a:t>Mark Zuckerberg</a:t>
            </a:r>
            <a:endParaRPr lang="en-US" sz="2400" i="1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76" y="3347789"/>
            <a:ext cx="2070100" cy="2921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976" y="3059757"/>
            <a:ext cx="1298117" cy="28803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024" y="3707829"/>
            <a:ext cx="1250588" cy="32252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024" y="4067869"/>
            <a:ext cx="1872208" cy="23170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208" y="4317925"/>
            <a:ext cx="2908300" cy="4572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208" y="4821981"/>
            <a:ext cx="1676400" cy="25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60" y="2699717"/>
            <a:ext cx="1041400" cy="39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568" y="2195661"/>
            <a:ext cx="850900" cy="52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2060" y="5436021"/>
            <a:ext cx="25527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4479" y="5219997"/>
            <a:ext cx="3376393" cy="25172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863848" y="3131765"/>
            <a:ext cx="0" cy="273630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>
            <a:stCxn id="80" idx="1"/>
          </p:cNvCxnSpPr>
          <p:nvPr/>
        </p:nvCxnSpPr>
        <p:spPr bwMode="auto">
          <a:xfrm>
            <a:off x="2015976" y="3493839"/>
            <a:ext cx="0" cy="251824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>
            <a:stCxn id="83" idx="1"/>
          </p:cNvCxnSpPr>
          <p:nvPr/>
        </p:nvCxnSpPr>
        <p:spPr bwMode="auto">
          <a:xfrm>
            <a:off x="2448024" y="4183724"/>
            <a:ext cx="0" cy="182836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/>
          <p:cNvCxnSpPr>
            <a:stCxn id="91" idx="1"/>
          </p:cNvCxnSpPr>
          <p:nvPr/>
        </p:nvCxnSpPr>
        <p:spPr bwMode="auto">
          <a:xfrm>
            <a:off x="4104208" y="4948981"/>
            <a:ext cx="0" cy="10912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>
            <a:stCxn id="6" idx="1"/>
          </p:cNvCxnSpPr>
          <p:nvPr/>
        </p:nvCxnSpPr>
        <p:spPr bwMode="auto">
          <a:xfrm>
            <a:off x="6672060" y="5575721"/>
            <a:ext cx="24436" cy="4645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26922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C02B9B-49B2-5A46-860B-AF225CEBC803}" type="slidenum">
              <a:rPr lang="fi-FI" smtClean="0"/>
              <a:pPr/>
              <a:t>14</a:t>
            </a:fld>
            <a:endParaRPr lang="fi-FI" dirty="0"/>
          </a:p>
        </p:txBody>
      </p:sp>
      <p:sp>
        <p:nvSpPr>
          <p:cNvPr id="2662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64498"/>
            <a:ext cx="9612312" cy="677108"/>
          </a:xfrm>
        </p:spPr>
        <p:txBody>
          <a:bodyPr wrap="square"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Timing tells influence pattern</a:t>
            </a:r>
          </a:p>
        </p:txBody>
      </p:sp>
      <p:sp>
        <p:nvSpPr>
          <p:cNvPr id="26629" name="Text Placeholder 2"/>
          <p:cNvSpPr txBox="1">
            <a:spLocks/>
          </p:cNvSpPr>
          <p:nvPr/>
        </p:nvSpPr>
        <p:spPr bwMode="auto">
          <a:xfrm>
            <a:off x="620711" y="1575831"/>
            <a:ext cx="9459913" cy="4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It defines a </a:t>
            </a:r>
            <a:r>
              <a:rPr lang="en-US" sz="3000" b="1" dirty="0" smtClean="0">
                <a:latin typeface="Calibri"/>
              </a:rPr>
              <a:t>transmission delay </a:t>
            </a:r>
            <a:r>
              <a:rPr lang="en-US" sz="3200" b="1" dirty="0" smtClean="0">
                <a:latin typeface="Calibri" charset="0"/>
              </a:rPr>
              <a:t>Δ</a:t>
            </a:r>
            <a:r>
              <a:rPr lang="en-US" sz="3200" b="1" baseline="-20000" dirty="0" smtClean="0">
                <a:latin typeface="Calibri" charset="0"/>
              </a:rPr>
              <a:t>ji</a:t>
            </a:r>
            <a:r>
              <a:rPr lang="en-US" sz="3000" b="1" dirty="0" smtClean="0">
                <a:latin typeface="Calibri"/>
              </a:rPr>
              <a:t> </a:t>
            </a:r>
            <a:r>
              <a:rPr lang="en-US" sz="3000" dirty="0" smtClean="0">
                <a:latin typeface="Calibri"/>
              </a:rPr>
              <a:t>per edge: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933" y="6629778"/>
            <a:ext cx="1277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small α</a:t>
            </a:r>
            <a:r>
              <a:rPr lang="en-US" sz="2400" baseline="-20000" dirty="0" err="1" smtClean="0">
                <a:latin typeface="Calibri" charset="0"/>
              </a:rPr>
              <a:t>j,i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5606601" y="6512386"/>
            <a:ext cx="953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big α</a:t>
            </a:r>
            <a:r>
              <a:rPr lang="en-US" sz="2400" baseline="-20000" dirty="0" err="1" smtClean="0">
                <a:latin typeface="Calibri" charset="0"/>
              </a:rPr>
              <a:t>j,i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894" y="5440117"/>
            <a:ext cx="488149" cy="7275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858" y="5698553"/>
            <a:ext cx="1955714" cy="521591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 bwMode="auto">
          <a:xfrm>
            <a:off x="2104858" y="6426100"/>
            <a:ext cx="2047103" cy="15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6043894" y="6313173"/>
            <a:ext cx="2047103" cy="1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 rot="5400000" flipH="1" flipV="1">
            <a:off x="1561326" y="5877148"/>
            <a:ext cx="1092480" cy="69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16200000" flipV="1">
            <a:off x="5492123" y="5762925"/>
            <a:ext cx="1091722" cy="87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Rectangle 33"/>
          <p:cNvSpPr/>
          <p:nvPr/>
        </p:nvSpPr>
        <p:spPr>
          <a:xfrm>
            <a:off x="3787436" y="6353345"/>
            <a:ext cx="38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Δ</a:t>
            </a:r>
            <a:r>
              <a:rPr lang="en-US" baseline="-20000" dirty="0" smtClean="0">
                <a:latin typeface="Calibri" charset="0"/>
              </a:rPr>
              <a:t>ji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9" name="Oval 77"/>
          <p:cNvSpPr>
            <a:spLocks noChangeArrowheads="1"/>
          </p:cNvSpPr>
          <p:nvPr/>
        </p:nvSpPr>
        <p:spPr bwMode="auto">
          <a:xfrm>
            <a:off x="4269928" y="3292549"/>
            <a:ext cx="914400" cy="838200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i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719832" y="3301677"/>
            <a:ext cx="904875" cy="838200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 dirty="0" smtClean="0">
                <a:solidFill>
                  <a:srgbClr val="000000"/>
                </a:solidFill>
              </a:rPr>
              <a:t>j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41" name="AutoShape 64"/>
          <p:cNvCxnSpPr>
            <a:cxnSpLocks noChangeShapeType="1"/>
            <a:stCxn id="40" idx="6"/>
            <a:endCxn id="39" idx="2"/>
          </p:cNvCxnSpPr>
          <p:nvPr/>
        </p:nvCxnSpPr>
        <p:spPr bwMode="auto">
          <a:xfrm flipV="1">
            <a:off x="1624707" y="3711649"/>
            <a:ext cx="2645221" cy="9128"/>
          </a:xfrm>
          <a:prstGeom prst="straightConnector1">
            <a:avLst/>
          </a:prstGeom>
          <a:noFill/>
          <a:ln w="152400">
            <a:solidFill>
              <a:schemeClr val="accent1"/>
            </a:solidFill>
            <a:round/>
            <a:headEnd/>
            <a:tailEnd type="triangle" w="med" len="med"/>
          </a:ln>
        </p:spPr>
      </p:cxnSp>
      <p:sp>
        <p:nvSpPr>
          <p:cNvPr id="47" name="Rectangle 46"/>
          <p:cNvSpPr/>
          <p:nvPr/>
        </p:nvSpPr>
        <p:spPr>
          <a:xfrm>
            <a:off x="7709997" y="6212051"/>
            <a:ext cx="38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Δ</a:t>
            </a:r>
            <a:r>
              <a:rPr lang="en-US" baseline="-20000" dirty="0" smtClean="0">
                <a:latin typeface="Calibri" charset="0"/>
              </a:rPr>
              <a:t>ji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740177" y="2923797"/>
            <a:ext cx="236403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alibri" charset="0"/>
              </a:rPr>
              <a:t>Δ</a:t>
            </a:r>
            <a:r>
              <a:rPr lang="en-US" sz="3200" baseline="-20000" dirty="0" smtClean="0">
                <a:latin typeface="Calibri" charset="0"/>
              </a:rPr>
              <a:t>ji</a:t>
            </a:r>
            <a:r>
              <a:rPr lang="en-US" sz="3200" dirty="0" smtClean="0">
                <a:latin typeface="Calibri" charset="0"/>
              </a:rPr>
              <a:t> </a:t>
            </a:r>
            <a:r>
              <a:rPr lang="en-US" sz="4800" baseline="-12000" dirty="0" smtClean="0">
                <a:latin typeface="Calibri" charset="0"/>
              </a:rPr>
              <a:t>~</a:t>
            </a:r>
            <a:r>
              <a:rPr lang="en-US" sz="3200" dirty="0" smtClean="0">
                <a:latin typeface="Calibri" charset="0"/>
              </a:rPr>
              <a:t> f(Δ</a:t>
            </a:r>
            <a:r>
              <a:rPr lang="en-US" sz="3200" baseline="-20000" dirty="0" smtClean="0">
                <a:latin typeface="Calibri" charset="0"/>
              </a:rPr>
              <a:t>ji</a:t>
            </a:r>
            <a:r>
              <a:rPr lang="en-US" sz="3200" dirty="0" smtClean="0">
                <a:latin typeface="Calibri" charset="0"/>
              </a:rPr>
              <a:t> ; </a:t>
            </a:r>
            <a:r>
              <a:rPr lang="en-US" sz="2800" dirty="0" smtClean="0">
                <a:latin typeface="Calibri" charset="0"/>
              </a:rPr>
              <a:t>α</a:t>
            </a:r>
            <a:r>
              <a:rPr lang="en-US" sz="3200" baseline="-20000" dirty="0" smtClean="0">
                <a:latin typeface="Calibri" charset="0"/>
              </a:rPr>
              <a:t>ji</a:t>
            </a:r>
            <a:r>
              <a:rPr lang="en-US" sz="3200" dirty="0" smtClean="0">
                <a:latin typeface="Calibri" charset="0"/>
              </a:rPr>
              <a:t>)</a:t>
            </a:r>
            <a:endParaRPr lang="en-US" sz="3200" dirty="0"/>
          </a:p>
        </p:txBody>
      </p:sp>
      <p:sp>
        <p:nvSpPr>
          <p:cNvPr id="52" name="Rectangle 51"/>
          <p:cNvSpPr/>
          <p:nvPr/>
        </p:nvSpPr>
        <p:spPr>
          <a:xfrm>
            <a:off x="1151880" y="5181978"/>
            <a:ext cx="952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f(Δ</a:t>
            </a:r>
            <a:r>
              <a:rPr lang="en-US" baseline="-20000" dirty="0" smtClean="0">
                <a:latin typeface="Calibri" charset="0"/>
              </a:rPr>
              <a:t>ji</a:t>
            </a:r>
            <a:r>
              <a:rPr lang="en-US" dirty="0" smtClean="0">
                <a:latin typeface="Calibri" charset="0"/>
              </a:rPr>
              <a:t> ; </a:t>
            </a:r>
            <a:r>
              <a:rPr lang="en-US" sz="1600" dirty="0" smtClean="0">
                <a:latin typeface="Calibri" charset="0"/>
              </a:rPr>
              <a:t>α</a:t>
            </a:r>
            <a:r>
              <a:rPr lang="en-US" baseline="-20000" dirty="0" smtClean="0">
                <a:latin typeface="Calibri" charset="0"/>
              </a:rPr>
              <a:t>ji</a:t>
            </a:r>
            <a:r>
              <a:rPr lang="en-US" dirty="0" smtClean="0">
                <a:latin typeface="Calibri" charset="0"/>
              </a:rPr>
              <a:t>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112257" y="5069051"/>
            <a:ext cx="952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f(Δ</a:t>
            </a:r>
            <a:r>
              <a:rPr lang="en-US" baseline="-20000" dirty="0" smtClean="0">
                <a:latin typeface="Calibri" charset="0"/>
              </a:rPr>
              <a:t>ji</a:t>
            </a:r>
            <a:r>
              <a:rPr lang="en-US" dirty="0" smtClean="0">
                <a:latin typeface="Calibri" charset="0"/>
              </a:rPr>
              <a:t> ; </a:t>
            </a:r>
            <a:r>
              <a:rPr lang="en-US" sz="1600" dirty="0" smtClean="0">
                <a:latin typeface="Calibri" charset="0"/>
              </a:rPr>
              <a:t>α</a:t>
            </a:r>
            <a:r>
              <a:rPr lang="en-US" baseline="-20000" dirty="0" smtClean="0">
                <a:latin typeface="Calibri" charset="0"/>
              </a:rPr>
              <a:t>ji</a:t>
            </a:r>
            <a:r>
              <a:rPr lang="en-US" dirty="0" smtClean="0">
                <a:latin typeface="Calibri" charset="0"/>
              </a:rPr>
              <a:t>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018496" y="6630540"/>
            <a:ext cx="1835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longer delays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7238998" y="6517613"/>
            <a:ext cx="195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shorter delays</a:t>
            </a:r>
            <a:endParaRPr lang="en-US" sz="2400" dirty="0"/>
          </a:p>
        </p:txBody>
      </p:sp>
      <p:cxnSp>
        <p:nvCxnSpPr>
          <p:cNvPr id="56" name="Straight Arrow Connector 55"/>
          <p:cNvCxnSpPr>
            <a:stCxn id="13" idx="3"/>
            <a:endCxn id="54" idx="1"/>
          </p:cNvCxnSpPr>
          <p:nvPr/>
        </p:nvCxnSpPr>
        <p:spPr bwMode="auto">
          <a:xfrm>
            <a:off x="2637496" y="6860611"/>
            <a:ext cx="381000" cy="7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Straight Arrow Connector 56"/>
          <p:cNvCxnSpPr>
            <a:stCxn id="14" idx="3"/>
            <a:endCxn id="55" idx="1"/>
          </p:cNvCxnSpPr>
          <p:nvPr/>
        </p:nvCxnSpPr>
        <p:spPr bwMode="auto">
          <a:xfrm>
            <a:off x="6560057" y="6743219"/>
            <a:ext cx="678941" cy="52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68"/>
          <p:cNvGrpSpPr/>
          <p:nvPr/>
        </p:nvGrpSpPr>
        <p:grpSpPr>
          <a:xfrm>
            <a:off x="5472360" y="2159209"/>
            <a:ext cx="1800199" cy="1239577"/>
            <a:chOff x="620712" y="5837238"/>
            <a:chExt cx="2421925" cy="1372094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 flipV="1">
              <a:off x="766934" y="6904037"/>
              <a:ext cx="2275703" cy="82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rot="5400000" flipH="1" flipV="1">
              <a:off x="244259" y="6359150"/>
              <a:ext cx="1080000" cy="361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36"/>
            <p:cNvSpPr/>
            <p:nvPr/>
          </p:nvSpPr>
          <p:spPr>
            <a:xfrm>
              <a:off x="620712" y="6839505"/>
              <a:ext cx="298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j</a:t>
              </a:r>
              <a:endParaRPr lang="en-US" dirty="0" smtClean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137637" y="6840000"/>
              <a:ext cx="298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1239237" y="6218237"/>
              <a:ext cx="1422400" cy="702733"/>
            </a:xfrm>
            <a:custGeom>
              <a:avLst/>
              <a:gdLst>
                <a:gd name="connsiteX0" fmla="*/ 2108200 w 2108200"/>
                <a:gd name="connsiteY0" fmla="*/ 702733 h 702733"/>
                <a:gd name="connsiteX1" fmla="*/ 571500 w 2108200"/>
                <a:gd name="connsiteY1" fmla="*/ 67733 h 702733"/>
                <a:gd name="connsiteX2" fmla="*/ 0 w 2108200"/>
                <a:gd name="connsiteY2" fmla="*/ 296333 h 702733"/>
                <a:gd name="connsiteX3" fmla="*/ 0 w 2108200"/>
                <a:gd name="connsiteY3" fmla="*/ 296333 h 70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8200" h="702733">
                  <a:moveTo>
                    <a:pt x="2108200" y="702733"/>
                  </a:moveTo>
                  <a:cubicBezTo>
                    <a:pt x="1515533" y="419099"/>
                    <a:pt x="922867" y="135466"/>
                    <a:pt x="571500" y="67733"/>
                  </a:cubicBezTo>
                  <a:cubicBezTo>
                    <a:pt x="220133" y="0"/>
                    <a:pt x="0" y="296333"/>
                    <a:pt x="0" y="296333"/>
                  </a:cubicBezTo>
                  <a:lnTo>
                    <a:pt x="0" y="296333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rot="16200000" flipH="1">
              <a:off x="1041237" y="6706200"/>
              <a:ext cx="3960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1"/>
              </a:solidFill>
              <a:prstDash val="sysDash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16200000" flipH="1" flipV="1">
              <a:off x="914318" y="6579118"/>
              <a:ext cx="395837" cy="254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0" name="Text Placeholder 2"/>
          <p:cNvSpPr txBox="1">
            <a:spLocks/>
          </p:cNvSpPr>
          <p:nvPr/>
        </p:nvSpPr>
        <p:spPr bwMode="auto">
          <a:xfrm>
            <a:off x="2087984" y="2195661"/>
            <a:ext cx="2160240" cy="6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dirty="0" smtClean="0">
                <a:latin typeface="Calibri"/>
              </a:rPr>
              <a:t>Transmission </a:t>
            </a:r>
            <a:br>
              <a:rPr lang="en-US" sz="2400" dirty="0" smtClean="0">
                <a:latin typeface="Calibri"/>
              </a:rPr>
            </a:br>
            <a:r>
              <a:rPr lang="en-US" sz="2400" dirty="0" smtClean="0">
                <a:latin typeface="Calibri"/>
              </a:rPr>
              <a:t>likelihood (PDF)</a:t>
            </a:r>
          </a:p>
        </p:txBody>
      </p:sp>
      <p:sp>
        <p:nvSpPr>
          <p:cNvPr id="3" name="Left Brace 2"/>
          <p:cNvSpPr/>
          <p:nvPr/>
        </p:nvSpPr>
        <p:spPr bwMode="auto">
          <a:xfrm rot="5400000">
            <a:off x="3060012" y="2303753"/>
            <a:ext cx="360040" cy="144000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" name="Straight Arrow Connector 4"/>
          <p:cNvCxnSpPr>
            <a:stCxn id="60" idx="3"/>
          </p:cNvCxnSpPr>
          <p:nvPr/>
        </p:nvCxnSpPr>
        <p:spPr bwMode="auto">
          <a:xfrm>
            <a:off x="4248224" y="2531138"/>
            <a:ext cx="936104" cy="245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3" name="Text Placeholder 2"/>
          <p:cNvSpPr txBox="1">
            <a:spLocks/>
          </p:cNvSpPr>
          <p:nvPr/>
        </p:nvSpPr>
        <p:spPr bwMode="auto">
          <a:xfrm>
            <a:off x="602547" y="4499917"/>
            <a:ext cx="9459913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b="1" dirty="0" smtClean="0">
                <a:latin typeface="Calibri"/>
              </a:rPr>
              <a:t>Transmission rate </a:t>
            </a:r>
            <a:r>
              <a:rPr lang="en-US" sz="3000" dirty="0" smtClean="0">
                <a:latin typeface="Calibri" charset="0"/>
              </a:rPr>
              <a:t>α</a:t>
            </a:r>
            <a:r>
              <a:rPr lang="en-US" sz="3000" baseline="-20000" dirty="0" err="1" smtClean="0">
                <a:latin typeface="Calibri" charset="0"/>
              </a:rPr>
              <a:t>ji</a:t>
            </a:r>
            <a:r>
              <a:rPr lang="en-US" sz="3000" dirty="0">
                <a:latin typeface="Calibri" charset="0"/>
              </a:rPr>
              <a:t> </a:t>
            </a:r>
            <a:r>
              <a:rPr lang="en-US" sz="3000" dirty="0" smtClean="0">
                <a:latin typeface="Calibri" charset="0"/>
              </a:rPr>
              <a:t>models how quickly diffusion occurs:</a:t>
            </a:r>
            <a:r>
              <a:rPr lang="en-US" sz="3000" dirty="0" smtClean="0"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4938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4" grpId="0"/>
      <p:bldP spid="47" grpId="0"/>
      <p:bldP spid="52" grpId="0"/>
      <p:bldP spid="53" grpId="0"/>
      <p:bldP spid="54" grpId="0"/>
      <p:bldP spid="55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C02B9B-49B2-5A46-860B-AF225CEBC803}" type="slidenum">
              <a:rPr lang="fi-FI" smtClean="0"/>
              <a:pPr/>
              <a:t>15</a:t>
            </a:fld>
            <a:endParaRPr lang="fi-FI" dirty="0"/>
          </a:p>
        </p:txBody>
      </p:sp>
      <p:sp>
        <p:nvSpPr>
          <p:cNvPr id="2662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64498"/>
            <a:ext cx="9612312" cy="677108"/>
          </a:xfrm>
        </p:spPr>
        <p:txBody>
          <a:bodyPr wrap="square"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Why not discrete-time</a:t>
            </a:r>
          </a:p>
        </p:txBody>
      </p:sp>
      <p:sp>
        <p:nvSpPr>
          <p:cNvPr id="39" name="Oval 77"/>
          <p:cNvSpPr>
            <a:spLocks noChangeArrowheads="1"/>
          </p:cNvSpPr>
          <p:nvPr/>
        </p:nvSpPr>
        <p:spPr bwMode="auto">
          <a:xfrm>
            <a:off x="4990008" y="2572469"/>
            <a:ext cx="914400" cy="838200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i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1439912" y="2581597"/>
            <a:ext cx="904875" cy="838200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 dirty="0" smtClean="0">
                <a:solidFill>
                  <a:srgbClr val="000000"/>
                </a:solidFill>
              </a:rPr>
              <a:t>j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41" name="AutoShape 64"/>
          <p:cNvCxnSpPr>
            <a:cxnSpLocks noChangeShapeType="1"/>
            <a:stCxn id="40" idx="6"/>
            <a:endCxn id="39" idx="2"/>
          </p:cNvCxnSpPr>
          <p:nvPr/>
        </p:nvCxnSpPr>
        <p:spPr bwMode="auto">
          <a:xfrm flipV="1">
            <a:off x="2344787" y="2991569"/>
            <a:ext cx="2645221" cy="9128"/>
          </a:xfrm>
          <a:prstGeom prst="straightConnector1">
            <a:avLst/>
          </a:prstGeom>
          <a:noFill/>
          <a:ln w="152400">
            <a:solidFill>
              <a:schemeClr val="accent1"/>
            </a:solidFill>
            <a:round/>
            <a:headEnd/>
            <a:tailEnd type="triangle" w="med" len="med"/>
          </a:ln>
        </p:spPr>
      </p:cxnSp>
      <p:sp>
        <p:nvSpPr>
          <p:cNvPr id="50" name="Rectangle 49"/>
          <p:cNvSpPr/>
          <p:nvPr/>
        </p:nvSpPr>
        <p:spPr>
          <a:xfrm>
            <a:off x="3141246" y="2203717"/>
            <a:ext cx="53091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" charset="0"/>
              </a:rPr>
              <a:t>β</a:t>
            </a:r>
            <a:r>
              <a:rPr lang="en-US" sz="3200" baseline="-20000" dirty="0" err="1">
                <a:latin typeface="Calibri" charset="0"/>
              </a:rPr>
              <a:t>ji</a:t>
            </a:r>
            <a:endParaRPr lang="en-US" sz="3200" dirty="0"/>
          </a:p>
        </p:txBody>
      </p:sp>
      <p:sp>
        <p:nvSpPr>
          <p:cNvPr id="60" name="Text Placeholder 2"/>
          <p:cNvSpPr txBox="1">
            <a:spLocks/>
          </p:cNvSpPr>
          <p:nvPr/>
        </p:nvSpPr>
        <p:spPr bwMode="auto">
          <a:xfrm>
            <a:off x="2304008" y="1596716"/>
            <a:ext cx="2160240" cy="6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dirty="0" smtClean="0">
                <a:latin typeface="Calibri"/>
              </a:rPr>
              <a:t>Transmission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dirty="0" smtClean="0">
                <a:latin typeface="Calibri"/>
              </a:rPr>
              <a:t>probability</a:t>
            </a:r>
          </a:p>
        </p:txBody>
      </p:sp>
      <p:sp>
        <p:nvSpPr>
          <p:cNvPr id="43" name="Text Placeholder 2"/>
          <p:cNvSpPr txBox="1">
            <a:spLocks/>
          </p:cNvSpPr>
          <p:nvPr/>
        </p:nvSpPr>
        <p:spPr bwMode="auto">
          <a:xfrm>
            <a:off x="647824" y="3779837"/>
            <a:ext cx="6984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Discrete time-models </a:t>
            </a:r>
            <a:r>
              <a:rPr lang="en-US" sz="2600" b="1" dirty="0" smtClean="0">
                <a:latin typeface="Calibri" charset="0"/>
              </a:rPr>
              <a:t>artificially introduce epochs:</a:t>
            </a:r>
            <a:endParaRPr lang="en-US" sz="2600" dirty="0" smtClean="0">
              <a:latin typeface="Calibri" charset="0"/>
            </a:endParaRPr>
          </a:p>
        </p:txBody>
      </p:sp>
      <p:sp>
        <p:nvSpPr>
          <p:cNvPr id="44" name="Text Placeholder 2"/>
          <p:cNvSpPr txBox="1">
            <a:spLocks/>
          </p:cNvSpPr>
          <p:nvPr/>
        </p:nvSpPr>
        <p:spPr bwMode="auto">
          <a:xfrm>
            <a:off x="719832" y="6084093"/>
            <a:ext cx="34563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200" dirty="0" smtClean="0">
                <a:latin typeface="Calibri" charset="0"/>
              </a:rPr>
              <a:t>1. How long is each epoch?</a:t>
            </a:r>
          </a:p>
        </p:txBody>
      </p:sp>
      <p:sp>
        <p:nvSpPr>
          <p:cNvPr id="48" name="Text Placeholder 2"/>
          <p:cNvSpPr txBox="1">
            <a:spLocks/>
          </p:cNvSpPr>
          <p:nvPr/>
        </p:nvSpPr>
        <p:spPr bwMode="auto">
          <a:xfrm>
            <a:off x="719832" y="6548079"/>
            <a:ext cx="62646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200" dirty="0" smtClean="0">
                <a:latin typeface="Calibri" charset="0"/>
              </a:rPr>
              <a:t>2. How do we aggregate events within a epoch?</a:t>
            </a:r>
          </a:p>
        </p:txBody>
      </p:sp>
      <p:sp>
        <p:nvSpPr>
          <p:cNvPr id="49" name="Text Placeholder 2"/>
          <p:cNvSpPr txBox="1">
            <a:spLocks/>
          </p:cNvSpPr>
          <p:nvPr/>
        </p:nvSpPr>
        <p:spPr bwMode="auto">
          <a:xfrm>
            <a:off x="719832" y="7020197"/>
            <a:ext cx="69127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200" dirty="0" smtClean="0">
                <a:latin typeface="Calibri" charset="0"/>
              </a:rPr>
              <a:t>3. What do we do if there is not data within a epoch?</a:t>
            </a:r>
          </a:p>
        </p:txBody>
      </p:sp>
      <p:cxnSp>
        <p:nvCxnSpPr>
          <p:cNvPr id="51" name="Straight Connector 50"/>
          <p:cNvCxnSpPr/>
          <p:nvPr/>
        </p:nvCxnSpPr>
        <p:spPr bwMode="auto">
          <a:xfrm>
            <a:off x="3024088" y="4427909"/>
            <a:ext cx="0" cy="12961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>
            <a:off x="4176216" y="4427909"/>
            <a:ext cx="0" cy="12961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5328344" y="4427909"/>
            <a:ext cx="0" cy="12961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>
            <a:off x="6480472" y="4427909"/>
            <a:ext cx="0" cy="12961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 Placeholder 2"/>
          <p:cNvSpPr txBox="1">
            <a:spLocks/>
          </p:cNvSpPr>
          <p:nvPr/>
        </p:nvSpPr>
        <p:spPr bwMode="auto">
          <a:xfrm>
            <a:off x="2015976" y="5652045"/>
            <a:ext cx="9361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000" dirty="0" smtClean="0">
                <a:latin typeface="Calibri" charset="0"/>
              </a:rPr>
              <a:t>Epoch 1</a:t>
            </a:r>
          </a:p>
        </p:txBody>
      </p: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3168104" y="5652045"/>
            <a:ext cx="9361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000" dirty="0" smtClean="0">
                <a:latin typeface="Calibri" charset="0"/>
              </a:rPr>
              <a:t>Epoch 2</a:t>
            </a:r>
          </a:p>
        </p:txBody>
      </p:sp>
      <p:sp>
        <p:nvSpPr>
          <p:cNvPr id="64" name="Text Placeholder 2"/>
          <p:cNvSpPr txBox="1">
            <a:spLocks/>
          </p:cNvSpPr>
          <p:nvPr/>
        </p:nvSpPr>
        <p:spPr bwMode="auto">
          <a:xfrm>
            <a:off x="4392240" y="5652045"/>
            <a:ext cx="9361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000" dirty="0" smtClean="0">
                <a:latin typeface="Calibri" charset="0"/>
              </a:rPr>
              <a:t>Epoch 3</a:t>
            </a:r>
          </a:p>
        </p:txBody>
      </p:sp>
      <p:sp>
        <p:nvSpPr>
          <p:cNvPr id="65" name="Text Placeholder 2"/>
          <p:cNvSpPr txBox="1">
            <a:spLocks/>
          </p:cNvSpPr>
          <p:nvPr/>
        </p:nvSpPr>
        <p:spPr bwMode="auto">
          <a:xfrm>
            <a:off x="5472360" y="5652045"/>
            <a:ext cx="9361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000" dirty="0" smtClean="0">
                <a:latin typeface="Calibri" charset="0"/>
              </a:rPr>
              <a:t>Epoch 4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511920" y="4931965"/>
            <a:ext cx="5544616" cy="38199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Rectangle 66"/>
          <p:cNvSpPr/>
          <p:nvPr/>
        </p:nvSpPr>
        <p:spPr>
          <a:xfrm>
            <a:off x="2664048" y="5046364"/>
            <a:ext cx="336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j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024088" y="5046364"/>
            <a:ext cx="386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k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4777473" y="5046364"/>
            <a:ext cx="334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l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639565" y="5046364"/>
            <a:ext cx="45166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m</a:t>
            </a:r>
            <a:endParaRPr lang="en-US" sz="2400" dirty="0" smtClean="0"/>
          </a:p>
          <a:p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 bwMode="auto">
          <a:xfrm rot="5400000">
            <a:off x="5631975" y="4975727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 rot="5400000">
            <a:off x="4769883" y="4969370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 rot="5400000">
            <a:off x="3016498" y="4969370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 rot="5400000">
            <a:off x="2656458" y="4969370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927597" y="5046364"/>
            <a:ext cx="39556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n</a:t>
            </a:r>
            <a:endParaRPr lang="en-US" sz="2400" dirty="0" smtClean="0"/>
          </a:p>
          <a:p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 bwMode="auto">
          <a:xfrm rot="5400000">
            <a:off x="5920007" y="4975727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ectangle 77"/>
          <p:cNvSpPr/>
          <p:nvPr/>
        </p:nvSpPr>
        <p:spPr>
          <a:xfrm>
            <a:off x="2304008" y="5016549"/>
            <a:ext cx="3348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i</a:t>
            </a:r>
            <a:endParaRPr lang="en-US" sz="2400" dirty="0" smtClean="0"/>
          </a:p>
          <a:p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 bwMode="auto">
          <a:xfrm rot="5400000">
            <a:off x="2296418" y="4939555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ectangle 79"/>
          <p:cNvSpPr/>
          <p:nvPr/>
        </p:nvSpPr>
        <p:spPr>
          <a:xfrm>
            <a:off x="1825145" y="5016549"/>
            <a:ext cx="39556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Calibri" charset="0"/>
              </a:rPr>
              <a:t>t</a:t>
            </a:r>
            <a:r>
              <a:rPr lang="en-US" sz="2400" baseline="-20000" dirty="0" err="1" smtClean="0">
                <a:latin typeface="Calibri" charset="0"/>
              </a:rPr>
              <a:t>h</a:t>
            </a:r>
            <a:endParaRPr lang="en-US" sz="2400" dirty="0" smtClean="0"/>
          </a:p>
          <a:p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 bwMode="auto">
          <a:xfrm rot="5400000">
            <a:off x="1817555" y="4939555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5616376" y="6084093"/>
            <a:ext cx="34563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200" dirty="0" smtClean="0">
                <a:latin typeface="Calibri" charset="0"/>
              </a:rPr>
              <a:t>4. Difficult to fit from real data</a:t>
            </a:r>
          </a:p>
        </p:txBody>
      </p:sp>
    </p:spTree>
    <p:extLst>
      <p:ext uri="{BB962C8B-B14F-4D97-AF65-F5344CB8AC3E}">
        <p14:creationId xmlns:p14="http://schemas.microsoft.com/office/powerpoint/2010/main" val="24813363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/>
      <p:bldP spid="49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6" grpId="0"/>
      <p:bldP spid="78" grpId="0"/>
      <p:bldP spid="80" grpId="0"/>
      <p:bldP spid="8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"/>
          <p:cNvGrpSpPr/>
          <p:nvPr/>
        </p:nvGrpSpPr>
        <p:grpSpPr>
          <a:xfrm>
            <a:off x="1437787" y="2826000"/>
            <a:ext cx="4242844" cy="2823506"/>
            <a:chOff x="2699837" y="2825284"/>
            <a:chExt cx="4242844" cy="2823506"/>
          </a:xfrm>
        </p:grpSpPr>
        <p:cxnSp>
          <p:nvCxnSpPr>
            <p:cNvPr id="100" name="Straight Arrow Connector 99"/>
            <p:cNvCxnSpPr/>
            <p:nvPr/>
          </p:nvCxnSpPr>
          <p:spPr>
            <a:xfrm rot="10800000" flipH="1" flipV="1">
              <a:off x="3863264" y="4512900"/>
              <a:ext cx="1006813" cy="12539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2699837" y="3194351"/>
              <a:ext cx="1096307" cy="488066"/>
            </a:xfrm>
            <a:prstGeom prst="straightConnector1">
              <a:avLst/>
            </a:prstGeom>
            <a:ln w="47625">
              <a:solidFill>
                <a:schemeClr val="bg1">
                  <a:lumMod val="9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rot="16200000" flipH="1">
              <a:off x="4010113" y="3465314"/>
              <a:ext cx="1048721" cy="789163"/>
            </a:xfrm>
            <a:prstGeom prst="straightConnector1">
              <a:avLst/>
            </a:prstGeom>
            <a:ln w="34925">
              <a:solidFill>
                <a:schemeClr val="bg1">
                  <a:lumMod val="9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259177" y="4512901"/>
              <a:ext cx="604088" cy="12539"/>
            </a:xfrm>
            <a:prstGeom prst="straightConnector1">
              <a:avLst/>
            </a:prstGeom>
            <a:ln w="6350">
              <a:solidFill>
                <a:schemeClr val="bg1">
                  <a:lumMod val="9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rot="5400000" flipH="1" flipV="1">
              <a:off x="3003300" y="3532434"/>
              <a:ext cx="1048721" cy="654922"/>
            </a:xfrm>
            <a:prstGeom prst="straightConnector1">
              <a:avLst/>
            </a:prstGeom>
            <a:ln w="34925">
              <a:solidFill>
                <a:schemeClr val="bg1">
                  <a:lumMod val="9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rot="16200000" flipH="1">
              <a:off x="3571456" y="3820065"/>
              <a:ext cx="919222" cy="67121"/>
            </a:xfrm>
            <a:prstGeom prst="straightConnector1">
              <a:avLst/>
            </a:prstGeom>
            <a:ln w="57150">
              <a:solidFill>
                <a:schemeClr val="bg1">
                  <a:lumMod val="9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rot="16200000" flipV="1">
              <a:off x="6077596" y="2520854"/>
              <a:ext cx="560656" cy="1169515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rot="16200000" flipV="1">
              <a:off x="5222722" y="3291822"/>
              <a:ext cx="1375458" cy="559340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10800000" flipV="1">
              <a:off x="5272803" y="4458885"/>
              <a:ext cx="715956" cy="66554"/>
            </a:xfrm>
            <a:prstGeom prst="straightConnector1">
              <a:avLst/>
            </a:prstGeom>
            <a:ln w="12700">
              <a:solidFill>
                <a:schemeClr val="bg1">
                  <a:lumMod val="9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4198869" y="2825284"/>
              <a:ext cx="1289526" cy="369067"/>
            </a:xfrm>
            <a:prstGeom prst="straightConnector1">
              <a:avLst/>
            </a:prstGeom>
            <a:ln w="12700">
              <a:solidFill>
                <a:schemeClr val="bg1">
                  <a:lumMod val="9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rot="16200000" flipV="1">
              <a:off x="3648129" y="5129063"/>
              <a:ext cx="877746" cy="44747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rot="5400000" flipH="1" flipV="1">
              <a:off x="4099324" y="4819059"/>
              <a:ext cx="982167" cy="677295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rot="5400000" flipH="1" flipV="1">
              <a:off x="2537488" y="4914690"/>
              <a:ext cx="709914" cy="330740"/>
            </a:xfrm>
            <a:prstGeom prst="straightConnector1">
              <a:avLst/>
            </a:prstGeom>
            <a:ln w="38100">
              <a:solidFill>
                <a:schemeClr val="bg1">
                  <a:lumMod val="9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rot="5400000" flipH="1" flipV="1">
              <a:off x="6312896" y="3687917"/>
              <a:ext cx="649395" cy="610174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16200000" flipV="1">
              <a:off x="3092512" y="4774311"/>
              <a:ext cx="982167" cy="766791"/>
            </a:xfrm>
            <a:prstGeom prst="straightConnector1">
              <a:avLst/>
            </a:prstGeom>
            <a:ln w="6350">
              <a:solidFill>
                <a:schemeClr val="bg1">
                  <a:lumMod val="95000"/>
                </a:schemeClr>
              </a:solidFill>
              <a:headEnd type="arrow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97"/>
          <p:cNvGrpSpPr/>
          <p:nvPr/>
        </p:nvGrpSpPr>
        <p:grpSpPr>
          <a:xfrm>
            <a:off x="1437624" y="2825284"/>
            <a:ext cx="4242844" cy="2823507"/>
            <a:chOff x="2697206" y="2825284"/>
            <a:chExt cx="4242844" cy="2823507"/>
          </a:xfrm>
        </p:grpSpPr>
        <p:cxnSp>
          <p:nvCxnSpPr>
            <p:cNvPr id="57" name="Straight Arrow Connector 56"/>
            <p:cNvCxnSpPr>
              <a:stCxn id="80" idx="2"/>
              <a:endCxn id="61" idx="2"/>
            </p:cNvCxnSpPr>
            <p:nvPr/>
          </p:nvCxnSpPr>
          <p:spPr>
            <a:xfrm rot="10800000" flipH="1" flipV="1">
              <a:off x="3860633" y="4512900"/>
              <a:ext cx="1006813" cy="125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8" idx="6"/>
              <a:endCxn id="60" idx="2"/>
            </p:cNvCxnSpPr>
            <p:nvPr/>
          </p:nvCxnSpPr>
          <p:spPr>
            <a:xfrm flipV="1">
              <a:off x="2697206" y="3194352"/>
              <a:ext cx="1096307" cy="48806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60" idx="5"/>
              <a:endCxn id="61" idx="1"/>
            </p:cNvCxnSpPr>
            <p:nvPr/>
          </p:nvCxnSpPr>
          <p:spPr>
            <a:xfrm rot="16200000" flipH="1">
              <a:off x="4007482" y="3465312"/>
              <a:ext cx="1048721" cy="789165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9" idx="6"/>
              <a:endCxn id="80" idx="2"/>
            </p:cNvCxnSpPr>
            <p:nvPr/>
          </p:nvCxnSpPr>
          <p:spPr>
            <a:xfrm flipV="1">
              <a:off x="3256546" y="4512901"/>
              <a:ext cx="604088" cy="12539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9" idx="7"/>
              <a:endCxn id="60" idx="3"/>
            </p:cNvCxnSpPr>
            <p:nvPr/>
          </p:nvCxnSpPr>
          <p:spPr>
            <a:xfrm rot="5400000" flipH="1" flipV="1">
              <a:off x="3000669" y="3532435"/>
              <a:ext cx="1048721" cy="65492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0" idx="4"/>
              <a:endCxn id="80" idx="0"/>
            </p:cNvCxnSpPr>
            <p:nvPr/>
          </p:nvCxnSpPr>
          <p:spPr>
            <a:xfrm rot="16200000" flipH="1">
              <a:off x="3568825" y="3820065"/>
              <a:ext cx="919222" cy="6712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70" idx="1"/>
              <a:endCxn id="69" idx="5"/>
            </p:cNvCxnSpPr>
            <p:nvPr/>
          </p:nvCxnSpPr>
          <p:spPr>
            <a:xfrm rot="16200000" flipV="1">
              <a:off x="6074964" y="2520854"/>
              <a:ext cx="560656" cy="1169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71" idx="0"/>
              <a:endCxn id="69" idx="4"/>
            </p:cNvCxnSpPr>
            <p:nvPr/>
          </p:nvCxnSpPr>
          <p:spPr>
            <a:xfrm rot="16200000" flipV="1">
              <a:off x="5220092" y="3291822"/>
              <a:ext cx="1375458" cy="5593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71" idx="2"/>
              <a:endCxn id="61" idx="6"/>
            </p:cNvCxnSpPr>
            <p:nvPr/>
          </p:nvCxnSpPr>
          <p:spPr>
            <a:xfrm rot="10800000" flipV="1">
              <a:off x="5270172" y="4458886"/>
              <a:ext cx="715956" cy="66554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6"/>
              <a:endCxn id="69" idx="3"/>
            </p:cNvCxnSpPr>
            <p:nvPr/>
          </p:nvCxnSpPr>
          <p:spPr>
            <a:xfrm flipV="1">
              <a:off x="4196238" y="2825284"/>
              <a:ext cx="1289527" cy="36906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8" idx="0"/>
              <a:endCxn id="80" idx="4"/>
            </p:cNvCxnSpPr>
            <p:nvPr/>
          </p:nvCxnSpPr>
          <p:spPr>
            <a:xfrm rot="16200000" flipV="1">
              <a:off x="3645498" y="5129063"/>
              <a:ext cx="877746" cy="4474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8" idx="7"/>
              <a:endCxn id="61" idx="3"/>
            </p:cNvCxnSpPr>
            <p:nvPr/>
          </p:nvCxnSpPr>
          <p:spPr>
            <a:xfrm rot="5400000" flipH="1" flipV="1">
              <a:off x="4096693" y="4819059"/>
              <a:ext cx="982167" cy="67729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7" idx="0"/>
              <a:endCxn id="59" idx="4"/>
            </p:cNvCxnSpPr>
            <p:nvPr/>
          </p:nvCxnSpPr>
          <p:spPr>
            <a:xfrm rot="5400000" flipH="1" flipV="1">
              <a:off x="2534857" y="4914690"/>
              <a:ext cx="709914" cy="3307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7"/>
              <a:endCxn id="70" idx="3"/>
            </p:cNvCxnSpPr>
            <p:nvPr/>
          </p:nvCxnSpPr>
          <p:spPr>
            <a:xfrm rot="5400000" flipH="1" flipV="1">
              <a:off x="6310265" y="3687918"/>
              <a:ext cx="649395" cy="61017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8" idx="1"/>
              <a:endCxn id="59" idx="5"/>
            </p:cNvCxnSpPr>
            <p:nvPr/>
          </p:nvCxnSpPr>
          <p:spPr>
            <a:xfrm rot="16200000" flipV="1">
              <a:off x="3089881" y="4774311"/>
              <a:ext cx="982167" cy="766791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E319AB-DB06-1E43-8E78-322D0B5EE440}" type="slidenum">
              <a:rPr lang="fi-FI"/>
              <a:pPr/>
              <a:t>16</a:t>
            </a:fld>
            <a:endParaRPr lang="fi-FI" dirty="0"/>
          </a:p>
        </p:txBody>
      </p:sp>
      <p:sp>
        <p:nvSpPr>
          <p:cNvPr id="19459" name="Text Box 2"/>
          <p:cNvSpPr txBox="1">
            <a:spLocks noGrp="1"/>
          </p:cNvSpPr>
          <p:nvPr>
            <p:ph type="title" idx="4294967295"/>
          </p:nvPr>
        </p:nvSpPr>
        <p:spPr>
          <a:xfrm>
            <a:off x="468313" y="-30163"/>
            <a:ext cx="9612312" cy="1262063"/>
          </a:xfrm>
        </p:spPr>
        <p:txBody>
          <a:bodyPr/>
          <a:lstStyle/>
          <a:p>
            <a:r>
              <a:rPr lang="en-US" dirty="0" smtClean="0">
                <a:latin typeface="Calibri"/>
              </a:rPr>
              <a:t>Functional Network Inference</a:t>
            </a:r>
            <a:endParaRPr lang="en-US" dirty="0">
              <a:latin typeface="Calibri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34899" y="3482753"/>
            <a:ext cx="402725" cy="399327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1594239" y="4325776"/>
            <a:ext cx="402725" cy="399327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2533931" y="2994688"/>
            <a:ext cx="402725" cy="399327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3607865" y="4325776"/>
            <a:ext cx="402725" cy="399327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1263499" y="5435017"/>
            <a:ext cx="402725" cy="399327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2645799" y="5590310"/>
            <a:ext cx="402725" cy="399327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4167205" y="2484437"/>
            <a:ext cx="402725" cy="399327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5621490" y="3327460"/>
            <a:ext cx="402725" cy="399327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4726546" y="4259222"/>
            <a:ext cx="402725" cy="399327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2601052" y="4313237"/>
            <a:ext cx="402725" cy="399327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90" name="Text Placeholder 2"/>
          <p:cNvSpPr txBox="1">
            <a:spLocks/>
          </p:cNvSpPr>
          <p:nvPr/>
        </p:nvSpPr>
        <p:spPr bwMode="auto">
          <a:xfrm>
            <a:off x="620713" y="1493346"/>
            <a:ext cx="8305799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dirty="0" smtClean="0">
                <a:latin typeface="Calibri"/>
              </a:rPr>
              <a:t>Information propagates on a directed functional network at different transmission rates:</a:t>
            </a:r>
          </a:p>
        </p:txBody>
      </p:sp>
      <p:sp>
        <p:nvSpPr>
          <p:cNvPr id="91" name="Text Placeholder 2"/>
          <p:cNvSpPr txBox="1">
            <a:spLocks/>
          </p:cNvSpPr>
          <p:nvPr/>
        </p:nvSpPr>
        <p:spPr bwMode="auto">
          <a:xfrm>
            <a:off x="696912" y="6217746"/>
            <a:ext cx="9082087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000" dirty="0" smtClean="0">
                <a:latin typeface="Calibri"/>
              </a:rPr>
              <a:t>We do not observe edges nor transmission functions, only when a cascade reaches a node.</a:t>
            </a:r>
          </a:p>
        </p:txBody>
      </p:sp>
      <p:sp>
        <p:nvSpPr>
          <p:cNvPr id="115" name="Oval 114"/>
          <p:cNvSpPr/>
          <p:nvPr/>
        </p:nvSpPr>
        <p:spPr>
          <a:xfrm>
            <a:off x="1592587" y="4327200"/>
            <a:ext cx="402725" cy="3993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16" name="Oval 115"/>
          <p:cNvSpPr/>
          <p:nvPr/>
        </p:nvSpPr>
        <p:spPr>
          <a:xfrm>
            <a:off x="2532187" y="2995200"/>
            <a:ext cx="402725" cy="3993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4166587" y="2484000"/>
            <a:ext cx="402725" cy="3993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2600587" y="4312800"/>
            <a:ext cx="402725" cy="3993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2532187" y="2995200"/>
            <a:ext cx="402725" cy="39932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3608587" y="4327200"/>
            <a:ext cx="402725" cy="39932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21" name="Oval 120"/>
          <p:cNvSpPr/>
          <p:nvPr/>
        </p:nvSpPr>
        <p:spPr>
          <a:xfrm>
            <a:off x="4166587" y="2484000"/>
            <a:ext cx="402725" cy="39932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22" name="Oval 121"/>
          <p:cNvSpPr/>
          <p:nvPr/>
        </p:nvSpPr>
        <p:spPr>
          <a:xfrm>
            <a:off x="5628187" y="3326400"/>
            <a:ext cx="402725" cy="39932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23" name="Oval 122"/>
          <p:cNvSpPr/>
          <p:nvPr/>
        </p:nvSpPr>
        <p:spPr>
          <a:xfrm>
            <a:off x="4735387" y="4258800"/>
            <a:ext cx="402725" cy="39932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24" name="Oval 123"/>
          <p:cNvSpPr/>
          <p:nvPr/>
        </p:nvSpPr>
        <p:spPr>
          <a:xfrm>
            <a:off x="2600587" y="4312800"/>
            <a:ext cx="402725" cy="39932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392112" y="2636837"/>
            <a:ext cx="1828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 eaLnBrk="1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buFont typeface="Wingdings" charset="2"/>
              <a:buNone/>
            </a:pPr>
            <a:r>
              <a:rPr lang="es-E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charset="0"/>
              </a:rPr>
              <a:t>Cascade 1</a:t>
            </a:r>
          </a:p>
        </p:txBody>
      </p:sp>
      <p:sp>
        <p:nvSpPr>
          <p:cNvPr id="83" name="Text Placeholder 2"/>
          <p:cNvSpPr txBox="1">
            <a:spLocks/>
          </p:cNvSpPr>
          <p:nvPr/>
        </p:nvSpPr>
        <p:spPr bwMode="auto">
          <a:xfrm>
            <a:off x="392112" y="2636837"/>
            <a:ext cx="1828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 eaLnBrk="1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buFont typeface="Wingdings" charset="2"/>
              <a:buNone/>
            </a:pPr>
            <a:r>
              <a:rPr lang="es-ES" sz="2400" dirty="0" smtClean="0">
                <a:solidFill>
                  <a:schemeClr val="accent2"/>
                </a:solidFill>
                <a:latin typeface="Calibri" charset="0"/>
              </a:rPr>
              <a:t>Cascade 2</a:t>
            </a:r>
          </a:p>
        </p:txBody>
      </p:sp>
      <p:sp>
        <p:nvSpPr>
          <p:cNvPr id="84" name="Text Placeholder 2"/>
          <p:cNvSpPr txBox="1">
            <a:spLocks/>
          </p:cNvSpPr>
          <p:nvPr/>
        </p:nvSpPr>
        <p:spPr bwMode="auto">
          <a:xfrm>
            <a:off x="359792" y="4449395"/>
            <a:ext cx="144016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 eaLnBrk="1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buFont typeface="Wingdings" charset="2"/>
              <a:buNone/>
            </a:pPr>
            <a:r>
              <a:rPr lang="es-ES" dirty="0" smtClean="0">
                <a:solidFill>
                  <a:schemeClr val="accent1"/>
                </a:solidFill>
                <a:latin typeface="Calibri" charset="0"/>
              </a:rPr>
              <a:t>Source 1</a:t>
            </a:r>
          </a:p>
        </p:txBody>
      </p:sp>
      <p:sp>
        <p:nvSpPr>
          <p:cNvPr id="85" name="Text Placeholder 2"/>
          <p:cNvSpPr txBox="1">
            <a:spLocks/>
          </p:cNvSpPr>
          <p:nvPr/>
        </p:nvSpPr>
        <p:spPr bwMode="auto">
          <a:xfrm>
            <a:off x="1943968" y="4715941"/>
            <a:ext cx="18288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 eaLnBrk="1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buFont typeface="Wingdings" charset="2"/>
              <a:buNone/>
            </a:pPr>
            <a:r>
              <a:rPr lang="es-ES" dirty="0" smtClean="0">
                <a:solidFill>
                  <a:schemeClr val="accent2"/>
                </a:solidFill>
                <a:latin typeface="Calibri" charset="0"/>
              </a:rPr>
              <a:t>Source 2</a:t>
            </a:r>
          </a:p>
        </p:txBody>
      </p:sp>
      <p:sp>
        <p:nvSpPr>
          <p:cNvPr id="81" name="Rounded Rectangle 80"/>
          <p:cNvSpPr>
            <a:spLocks noChangeArrowheads="1"/>
          </p:cNvSpPr>
          <p:nvPr/>
        </p:nvSpPr>
        <p:spPr bwMode="auto">
          <a:xfrm>
            <a:off x="1583928" y="3059757"/>
            <a:ext cx="6768752" cy="24384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dirty="0" smtClean="0">
                <a:latin typeface="Corbel" charset="0"/>
              </a:rPr>
              <a:t>The aim is to </a:t>
            </a:r>
            <a:r>
              <a:rPr lang="en-US" sz="3600" b="1" dirty="0">
                <a:latin typeface="Corbel" charset="0"/>
              </a:rPr>
              <a:t>infer</a:t>
            </a:r>
            <a:r>
              <a:rPr lang="en-US" sz="3600" dirty="0" smtClean="0">
                <a:latin typeface="Corbel" charset="0"/>
              </a:rPr>
              <a:t> </a:t>
            </a:r>
            <a:br>
              <a:rPr lang="en-US" sz="3600" dirty="0" smtClean="0">
                <a:latin typeface="Corbel" charset="0"/>
              </a:rPr>
            </a:br>
            <a:r>
              <a:rPr lang="en-US" sz="3600" b="1" dirty="0" smtClean="0">
                <a:latin typeface="Corbel" charset="0"/>
              </a:rPr>
              <a:t>the functional network</a:t>
            </a:r>
            <a:r>
              <a:rPr lang="en-US" sz="3600" dirty="0" smtClean="0">
                <a:latin typeface="Corbel" charset="0"/>
              </a:rPr>
              <a:t> and </a:t>
            </a:r>
            <a:br>
              <a:rPr lang="en-US" sz="3600" dirty="0" smtClean="0">
                <a:latin typeface="Corbel" charset="0"/>
              </a:rPr>
            </a:br>
            <a:r>
              <a:rPr lang="en-US" sz="3600" dirty="0" smtClean="0">
                <a:latin typeface="Corbel" charset="0"/>
              </a:rPr>
              <a:t>their </a:t>
            </a:r>
            <a:r>
              <a:rPr lang="en-US" sz="3600" b="1" dirty="0" smtClean="0">
                <a:latin typeface="Corbel" charset="0"/>
              </a:rPr>
              <a:t>transmission functions </a:t>
            </a:r>
            <a:br>
              <a:rPr lang="en-US" sz="3600" b="1" dirty="0" smtClean="0">
                <a:latin typeface="Corbel" charset="0"/>
              </a:rPr>
            </a:br>
            <a:r>
              <a:rPr lang="en-US" sz="3600" dirty="0" smtClean="0">
                <a:latin typeface="Corbel" charset="0"/>
              </a:rPr>
              <a:t>only</a:t>
            </a:r>
            <a:r>
              <a:rPr lang="en-US" sz="3600" b="1" dirty="0" smtClean="0">
                <a:latin typeface="Corbel" charset="0"/>
              </a:rPr>
              <a:t> from cascades</a:t>
            </a:r>
            <a:endParaRPr lang="en-US" sz="3600" b="1" dirty="0">
              <a:latin typeface="Corbel" charset="0"/>
            </a:endParaRPr>
          </a:p>
        </p:txBody>
      </p:sp>
      <p:sp>
        <p:nvSpPr>
          <p:cNvPr id="86" name="Text Placeholder 2"/>
          <p:cNvSpPr txBox="1">
            <a:spLocks/>
          </p:cNvSpPr>
          <p:nvPr/>
        </p:nvSpPr>
        <p:spPr bwMode="auto">
          <a:xfrm>
            <a:off x="5328592" y="7092205"/>
            <a:ext cx="4680272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dirty="0" smtClean="0">
                <a:latin typeface="Calibri"/>
              </a:rPr>
              <a:t>[Gomez Rodriguez et al., KDD 2010]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82" grpId="0"/>
      <p:bldP spid="82" grpId="1"/>
      <p:bldP spid="83" grpId="0"/>
      <p:bldP spid="84" grpId="0"/>
      <p:bldP spid="84" grpId="1"/>
      <p:bldP spid="85" grpId="0"/>
      <p:bldP spid="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2E581F-DD96-7A4B-8864-4F7BAB8F5A16}" type="slidenum">
              <a:rPr lang="fi-FI"/>
              <a:pPr/>
              <a:t>17</a:t>
            </a:fld>
            <a:endParaRPr lang="fi-FI" dirty="0"/>
          </a:p>
        </p:txBody>
      </p:sp>
      <p:sp>
        <p:nvSpPr>
          <p:cNvPr id="28676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Network Inference as Maximum Likelihood</a:t>
            </a:r>
          </a:p>
        </p:txBody>
      </p:sp>
      <p:sp>
        <p:nvSpPr>
          <p:cNvPr id="15" name="Oval 77"/>
          <p:cNvSpPr>
            <a:spLocks noChangeArrowheads="1"/>
          </p:cNvSpPr>
          <p:nvPr/>
        </p:nvSpPr>
        <p:spPr bwMode="auto">
          <a:xfrm>
            <a:off x="1450819" y="2660809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65019" y="2660809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j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7" name="AutoShape 64"/>
          <p:cNvCxnSpPr>
            <a:cxnSpLocks noChangeShapeType="1"/>
            <a:stCxn id="16" idx="6"/>
          </p:cNvCxnSpPr>
          <p:nvPr/>
        </p:nvCxnSpPr>
        <p:spPr bwMode="auto">
          <a:xfrm>
            <a:off x="1060294" y="2797334"/>
            <a:ext cx="390525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3240112" y="2813407"/>
            <a:ext cx="3096344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3168104" y="2889607"/>
            <a:ext cx="336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j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528144" y="2889607"/>
            <a:ext cx="386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k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08264" y="2889607"/>
            <a:ext cx="334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l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400352" y="2889607"/>
            <a:ext cx="336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i</a:t>
            </a:r>
            <a:endParaRPr lang="en-US" sz="2400" dirty="0" smtClean="0"/>
          </a:p>
          <a:p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 bwMode="auto">
          <a:xfrm rot="5400000">
            <a:off x="5392762" y="2818970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4600674" y="2812613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3520554" y="2812613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5400000">
            <a:off x="3160514" y="2812613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287784" y="3020848"/>
            <a:ext cx="19894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</a:rPr>
              <a:t>Pairwise interactions</a:t>
            </a:r>
            <a:endParaRPr lang="en-US" sz="2400" dirty="0"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44168" y="3207256"/>
            <a:ext cx="1989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</a:rPr>
              <a:t>Cascade</a:t>
            </a:r>
            <a:endParaRPr lang="en-US" sz="2400" dirty="0">
              <a:latin typeface="Calibri"/>
            </a:endParaRPr>
          </a:p>
        </p:txBody>
      </p:sp>
      <p:pic>
        <p:nvPicPr>
          <p:cNvPr id="32" name="Picture 31" descr="fukushima-oct-2011-10-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4089">
            <a:off x="7572436" y="2133365"/>
            <a:ext cx="2261625" cy="159817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325625" y="3308882"/>
            <a:ext cx="1989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</a:rPr>
              <a:t>Network</a:t>
            </a:r>
            <a:endParaRPr lang="en-US" sz="2400" dirty="0">
              <a:latin typeface="Calibri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2159992" y="2516793"/>
            <a:ext cx="576064" cy="5040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>
            <a:off x="6696496" y="2516793"/>
            <a:ext cx="576064" cy="5040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702474" y="4506048"/>
            <a:ext cx="2376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</a:rPr>
              <a:t>Likelihood of the observed data</a:t>
            </a:r>
            <a:endParaRPr lang="en-US" sz="2400" dirty="0">
              <a:latin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56536" y="4533344"/>
            <a:ext cx="280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</a:rPr>
              <a:t>Maximum likelihood solution</a:t>
            </a:r>
            <a:endParaRPr lang="en-US" sz="2400" dirty="0"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4919" y="4506048"/>
            <a:ext cx="19894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</a:rPr>
              <a:t>Transmission functions</a:t>
            </a:r>
            <a:endParaRPr lang="en-US" sz="2400" dirty="0"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6090" y="5409053"/>
            <a:ext cx="186823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Calibri" charset="0"/>
              </a:rPr>
              <a:t>Δ</a:t>
            </a:r>
            <a:r>
              <a:rPr lang="en-US" sz="2600" baseline="-20000" dirty="0" smtClean="0">
                <a:latin typeface="Calibri" charset="0"/>
              </a:rPr>
              <a:t>ji</a:t>
            </a:r>
            <a:r>
              <a:rPr lang="en-US" sz="2600" dirty="0" smtClean="0">
                <a:latin typeface="Calibri" charset="0"/>
              </a:rPr>
              <a:t> </a:t>
            </a:r>
            <a:r>
              <a:rPr lang="en-US" sz="2600" baseline="-12000" dirty="0" smtClean="0">
                <a:latin typeface="Calibri" charset="0"/>
              </a:rPr>
              <a:t>~</a:t>
            </a:r>
            <a:r>
              <a:rPr lang="en-US" sz="2600" dirty="0" smtClean="0">
                <a:latin typeface="Calibri" charset="0"/>
              </a:rPr>
              <a:t> f(Δ</a:t>
            </a:r>
            <a:r>
              <a:rPr lang="en-US" sz="2600" baseline="-20000" dirty="0" smtClean="0">
                <a:latin typeface="Calibri" charset="0"/>
              </a:rPr>
              <a:t>ji</a:t>
            </a:r>
            <a:r>
              <a:rPr lang="en-US" sz="2600" dirty="0" smtClean="0">
                <a:latin typeface="Calibri" charset="0"/>
              </a:rPr>
              <a:t> ; α</a:t>
            </a:r>
            <a:r>
              <a:rPr lang="en-US" sz="2600" baseline="-20000" dirty="0" smtClean="0">
                <a:latin typeface="Calibri" charset="0"/>
              </a:rPr>
              <a:t>ji</a:t>
            </a:r>
            <a:r>
              <a:rPr lang="en-US" sz="2600" dirty="0" smtClean="0">
                <a:latin typeface="Calibri" charset="0"/>
              </a:rPr>
              <a:t>)</a:t>
            </a:r>
            <a:endParaRPr lang="en-US" sz="2600" dirty="0"/>
          </a:p>
        </p:txBody>
      </p:sp>
      <p:sp>
        <p:nvSpPr>
          <p:cNvPr id="40" name="Rectangle 39"/>
          <p:cNvSpPr/>
          <p:nvPr/>
        </p:nvSpPr>
        <p:spPr>
          <a:xfrm>
            <a:off x="3996822" y="5409053"/>
            <a:ext cx="160622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Calibri" charset="0"/>
              </a:rPr>
              <a:t>f({t</a:t>
            </a:r>
            <a:r>
              <a:rPr lang="en-US" sz="2600" baseline="-25000" dirty="0" smtClean="0">
                <a:latin typeface="Calibri" charset="0"/>
              </a:rPr>
              <a:t>j</a:t>
            </a:r>
            <a:r>
              <a:rPr lang="en-US" sz="2600" dirty="0" smtClean="0">
                <a:latin typeface="Calibri" charset="0"/>
              </a:rPr>
              <a:t>} ; {α</a:t>
            </a:r>
            <a:r>
              <a:rPr lang="en-US" sz="2600" baseline="-20000" dirty="0" err="1" smtClean="0">
                <a:latin typeface="Calibri" charset="0"/>
              </a:rPr>
              <a:t>ji</a:t>
            </a:r>
            <a:r>
              <a:rPr lang="en-US" sz="2600" dirty="0" smtClean="0">
                <a:latin typeface="Calibri" charset="0"/>
              </a:rPr>
              <a:t>})</a:t>
            </a:r>
            <a:endParaRPr lang="en-US" sz="2600" dirty="0"/>
          </a:p>
        </p:txBody>
      </p:sp>
      <p:sp>
        <p:nvSpPr>
          <p:cNvPr id="41" name="Rectangle 40"/>
          <p:cNvSpPr/>
          <p:nvPr/>
        </p:nvSpPr>
        <p:spPr>
          <a:xfrm>
            <a:off x="6582794" y="5409053"/>
            <a:ext cx="357008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Calibri" charset="0"/>
              </a:rPr>
              <a:t>max</a:t>
            </a:r>
            <a:r>
              <a:rPr lang="en-US" sz="2600" baseline="-25000" dirty="0" smtClean="0">
                <a:latin typeface="Calibri" charset="0"/>
              </a:rPr>
              <a:t>{</a:t>
            </a:r>
            <a:r>
              <a:rPr lang="en-US" sz="2600" baseline="-25000" dirty="0">
                <a:latin typeface="Calibri" charset="0"/>
              </a:rPr>
              <a:t>α</a:t>
            </a:r>
            <a:r>
              <a:rPr lang="en-US" sz="2600" baseline="-43000" dirty="0">
                <a:latin typeface="Calibri" charset="0"/>
              </a:rPr>
              <a:t>ji</a:t>
            </a:r>
            <a:r>
              <a:rPr lang="en-US" sz="2600" baseline="-25000" dirty="0" smtClean="0">
                <a:latin typeface="Calibri" charset="0"/>
              </a:rPr>
              <a:t>}</a:t>
            </a:r>
            <a:r>
              <a:rPr lang="en-US" sz="2600" dirty="0" smtClean="0">
                <a:latin typeface="Calibri" charset="0"/>
              </a:rPr>
              <a:t> Σ</a:t>
            </a:r>
            <a:r>
              <a:rPr lang="en-US" sz="2600" baseline="-25000" dirty="0" smtClean="0">
                <a:latin typeface="Calibri" charset="0"/>
              </a:rPr>
              <a:t>c</a:t>
            </a:r>
            <a:r>
              <a:rPr lang="en-US" sz="2600" dirty="0" smtClean="0">
                <a:latin typeface="Calibri" charset="0"/>
              </a:rPr>
              <a:t> log f({t</a:t>
            </a:r>
            <a:r>
              <a:rPr lang="en-US" sz="2600" baseline="-25000" dirty="0" smtClean="0">
                <a:latin typeface="Calibri" charset="0"/>
              </a:rPr>
              <a:t>j</a:t>
            </a:r>
            <a:r>
              <a:rPr lang="en-US" sz="2600" dirty="0" smtClean="0">
                <a:latin typeface="Calibri" charset="0"/>
              </a:rPr>
              <a:t>}</a:t>
            </a:r>
            <a:r>
              <a:rPr lang="en-US" sz="2600" baseline="30000" dirty="0" smtClean="0">
                <a:latin typeface="Calibri" charset="0"/>
              </a:rPr>
              <a:t>c</a:t>
            </a:r>
            <a:r>
              <a:rPr lang="en-US" sz="2600" dirty="0" smtClean="0">
                <a:latin typeface="Calibri" charset="0"/>
              </a:rPr>
              <a:t> ; {α</a:t>
            </a:r>
            <a:r>
              <a:rPr lang="en-US" sz="2600" baseline="-20000" dirty="0" smtClean="0">
                <a:latin typeface="Calibri" charset="0"/>
              </a:rPr>
              <a:t>ji</a:t>
            </a:r>
            <a:r>
              <a:rPr lang="en-US" sz="2600" dirty="0" smtClean="0">
                <a:latin typeface="Calibri" charset="0"/>
              </a:rPr>
              <a:t>})</a:t>
            </a:r>
            <a:endParaRPr lang="en-US" sz="2600" dirty="0"/>
          </a:p>
        </p:txBody>
      </p:sp>
      <p:sp>
        <p:nvSpPr>
          <p:cNvPr id="3" name="Down Arrow 2"/>
          <p:cNvSpPr/>
          <p:nvPr/>
        </p:nvSpPr>
        <p:spPr bwMode="auto">
          <a:xfrm>
            <a:off x="935856" y="3957280"/>
            <a:ext cx="576064" cy="50405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2" name="Down Arrow 41"/>
          <p:cNvSpPr/>
          <p:nvPr/>
        </p:nvSpPr>
        <p:spPr bwMode="auto">
          <a:xfrm>
            <a:off x="4464248" y="3957280"/>
            <a:ext cx="576064" cy="50405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3" name="Down Arrow 42"/>
          <p:cNvSpPr/>
          <p:nvPr/>
        </p:nvSpPr>
        <p:spPr bwMode="auto">
          <a:xfrm>
            <a:off x="8064648" y="3957280"/>
            <a:ext cx="576064" cy="50405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 bwMode="auto">
          <a:xfrm>
            <a:off x="5328592" y="7092205"/>
            <a:ext cx="4680272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dirty="0" smtClean="0">
                <a:latin typeface="Calibri"/>
              </a:rPr>
              <a:t>[Gomez Rodriguez et al., ICML 2011]</a:t>
            </a:r>
          </a:p>
        </p:txBody>
      </p:sp>
    </p:spTree>
    <p:extLst>
      <p:ext uri="{BB962C8B-B14F-4D97-AF65-F5344CB8AC3E}">
        <p14:creationId xmlns:p14="http://schemas.microsoft.com/office/powerpoint/2010/main" val="1099084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/>
      <p:bldP spid="20" grpId="0"/>
      <p:bldP spid="21" grpId="0"/>
      <p:bldP spid="22" grpId="0"/>
      <p:bldP spid="29" grpId="0"/>
      <p:bldP spid="30" grpId="0"/>
      <p:bldP spid="33" grpId="0"/>
      <p:bldP spid="27" grpId="0" animBg="1"/>
      <p:bldP spid="36" grpId="0" animBg="1"/>
      <p:bldP spid="35" grpId="0"/>
      <p:bldP spid="37" grpId="0"/>
      <p:bldP spid="38" grpId="0"/>
      <p:bldP spid="39" grpId="0"/>
      <p:bldP spid="40" grpId="0"/>
      <p:bldP spid="41" grpId="0"/>
      <p:bldP spid="3" grpId="0" animBg="1"/>
      <p:bldP spid="42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C02B9B-49B2-5A46-860B-AF225CEBC803}" type="slidenum">
              <a:rPr lang="fi-FI" smtClean="0"/>
              <a:pPr/>
              <a:t>18</a:t>
            </a:fld>
            <a:endParaRPr lang="fi-FI" dirty="0"/>
          </a:p>
        </p:txBody>
      </p:sp>
      <p:sp>
        <p:nvSpPr>
          <p:cNvPr id="2662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Cascades across the network</a:t>
            </a:r>
          </a:p>
        </p:txBody>
      </p:sp>
      <p:sp>
        <p:nvSpPr>
          <p:cNvPr id="43" name="Text Placeholder 2"/>
          <p:cNvSpPr txBox="1">
            <a:spLocks/>
          </p:cNvSpPr>
          <p:nvPr/>
        </p:nvSpPr>
        <p:spPr bwMode="auto">
          <a:xfrm>
            <a:off x="620711" y="3698303"/>
            <a:ext cx="7443937" cy="950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400" dirty="0" smtClean="0">
                <a:latin typeface="Calibri"/>
              </a:rPr>
              <a:t>Infection time </a:t>
            </a:r>
            <a:r>
              <a:rPr lang="en-US" sz="3400" b="1" dirty="0" smtClean="0">
                <a:latin typeface="Calibri"/>
              </a:rPr>
              <a:t>t</a:t>
            </a:r>
            <a:r>
              <a:rPr lang="en-US" sz="3400" b="1" baseline="-25000" dirty="0" smtClean="0">
                <a:latin typeface="Calibri"/>
              </a:rPr>
              <a:t>i</a:t>
            </a:r>
            <a:r>
              <a:rPr lang="en-US" sz="3400" b="1" dirty="0">
                <a:latin typeface="Calibri"/>
              </a:rPr>
              <a:t> </a:t>
            </a:r>
            <a:r>
              <a:rPr lang="en-US" sz="3400" b="1" dirty="0" smtClean="0">
                <a:latin typeface="Calibri"/>
              </a:rPr>
              <a:t/>
            </a:r>
            <a:br>
              <a:rPr lang="en-US" sz="3400" b="1" dirty="0" smtClean="0">
                <a:latin typeface="Calibri"/>
              </a:rPr>
            </a:br>
            <a:r>
              <a:rPr lang="en-US" sz="3400" b="1" dirty="0" smtClean="0">
                <a:latin typeface="Calibri"/>
              </a:rPr>
              <a:t>= length of shortest path</a:t>
            </a:r>
          </a:p>
        </p:txBody>
      </p:sp>
      <p:sp>
        <p:nvSpPr>
          <p:cNvPr id="44" name="Text Placeholder 2"/>
          <p:cNvSpPr txBox="1">
            <a:spLocks/>
          </p:cNvSpPr>
          <p:nvPr/>
        </p:nvSpPr>
        <p:spPr bwMode="auto">
          <a:xfrm>
            <a:off x="575816" y="2259826"/>
            <a:ext cx="4608512" cy="100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600" b="1" dirty="0" smtClean="0">
                <a:latin typeface="Calibri"/>
              </a:rPr>
              <a:t>Network with </a:t>
            </a:r>
            <a:br>
              <a:rPr lang="en-US" sz="3600" b="1" dirty="0" smtClean="0">
                <a:latin typeface="Calibri"/>
              </a:rPr>
            </a:br>
            <a:r>
              <a:rPr lang="en-US" sz="3600" b="1" dirty="0" smtClean="0">
                <a:latin typeface="Calibri"/>
              </a:rPr>
              <a:t>stochastic edge weights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75816" y="5305360"/>
            <a:ext cx="907300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 smtClean="0">
                <a:latin typeface="Calibri"/>
              </a:rPr>
              <a:t>Assumption</a:t>
            </a:r>
            <a:r>
              <a:rPr lang="en-US" sz="3400" dirty="0" smtClean="0">
                <a:latin typeface="Calibri"/>
              </a:rPr>
              <a:t>: there is an </a:t>
            </a:r>
            <a:r>
              <a:rPr lang="en-US" sz="3400" b="1" dirty="0" smtClean="0">
                <a:latin typeface="Calibri"/>
              </a:rPr>
              <a:t>observation window T</a:t>
            </a:r>
            <a:r>
              <a:rPr lang="en-US" sz="3400" dirty="0" smtClean="0">
                <a:latin typeface="Calibri"/>
              </a:rPr>
              <a:t>, and any time t</a:t>
            </a:r>
            <a:r>
              <a:rPr lang="en-US" sz="3400" baseline="-25000" dirty="0" smtClean="0">
                <a:latin typeface="Calibri"/>
              </a:rPr>
              <a:t>i</a:t>
            </a:r>
            <a:r>
              <a:rPr lang="en-US" sz="3400" dirty="0" smtClean="0">
                <a:latin typeface="Calibri"/>
              </a:rPr>
              <a:t> &gt; T is not observed.</a:t>
            </a:r>
            <a:endParaRPr lang="en-US" sz="3400" b="1" dirty="0" smtClean="0"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00" y="1826095"/>
            <a:ext cx="3618284" cy="31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741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C02B9B-49B2-5A46-860B-AF225CEBC803}" type="slidenum">
              <a:rPr lang="fi-FI" smtClean="0"/>
              <a:pPr/>
              <a:t>19</a:t>
            </a:fld>
            <a:endParaRPr lang="fi-FI" dirty="0"/>
          </a:p>
        </p:txBody>
      </p:sp>
      <p:sp>
        <p:nvSpPr>
          <p:cNvPr id="2662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Diffusion between two nodes</a:t>
            </a:r>
          </a:p>
        </p:txBody>
      </p:sp>
      <p:sp>
        <p:nvSpPr>
          <p:cNvPr id="26629" name="Text Placeholder 2"/>
          <p:cNvSpPr txBox="1">
            <a:spLocks/>
          </p:cNvSpPr>
          <p:nvPr/>
        </p:nvSpPr>
        <p:spPr bwMode="auto">
          <a:xfrm>
            <a:off x="620711" y="1575831"/>
            <a:ext cx="9459913" cy="86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Remember: we define a </a:t>
            </a:r>
            <a:r>
              <a:rPr lang="en-US" sz="3000" b="1" dirty="0" smtClean="0">
                <a:latin typeface="Calibri"/>
              </a:rPr>
              <a:t>transmission delay </a:t>
            </a:r>
            <a:r>
              <a:rPr lang="en-US" sz="3200" b="1" dirty="0" smtClean="0">
                <a:latin typeface="Calibri" charset="0"/>
              </a:rPr>
              <a:t>Δ</a:t>
            </a:r>
            <a:r>
              <a:rPr lang="en-US" sz="3200" b="1" baseline="-20000" dirty="0" smtClean="0">
                <a:latin typeface="Calibri" charset="0"/>
              </a:rPr>
              <a:t>ji</a:t>
            </a:r>
            <a:r>
              <a:rPr lang="en-US" sz="3000" b="1" dirty="0" smtClean="0">
                <a:latin typeface="Calibri"/>
              </a:rPr>
              <a:t> </a:t>
            </a:r>
            <a:br>
              <a:rPr lang="en-US" sz="3000" b="1" dirty="0" smtClean="0">
                <a:latin typeface="Calibri"/>
              </a:rPr>
            </a:br>
            <a:r>
              <a:rPr lang="en-US" sz="3000" dirty="0" smtClean="0">
                <a:latin typeface="Calibri"/>
              </a:rPr>
              <a:t>per edge:</a:t>
            </a:r>
          </a:p>
        </p:txBody>
      </p:sp>
      <p:sp>
        <p:nvSpPr>
          <p:cNvPr id="39" name="Oval 77"/>
          <p:cNvSpPr>
            <a:spLocks noChangeArrowheads="1"/>
          </p:cNvSpPr>
          <p:nvPr/>
        </p:nvSpPr>
        <p:spPr bwMode="auto">
          <a:xfrm>
            <a:off x="5062016" y="3401009"/>
            <a:ext cx="914400" cy="838200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i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1511920" y="3410137"/>
            <a:ext cx="904875" cy="838200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 dirty="0" smtClean="0">
                <a:solidFill>
                  <a:srgbClr val="000000"/>
                </a:solidFill>
              </a:rPr>
              <a:t>j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41" name="AutoShape 64"/>
          <p:cNvCxnSpPr>
            <a:cxnSpLocks noChangeShapeType="1"/>
            <a:stCxn id="40" idx="6"/>
            <a:endCxn id="39" idx="2"/>
          </p:cNvCxnSpPr>
          <p:nvPr/>
        </p:nvCxnSpPr>
        <p:spPr bwMode="auto">
          <a:xfrm flipV="1">
            <a:off x="2416795" y="3820109"/>
            <a:ext cx="2645221" cy="9128"/>
          </a:xfrm>
          <a:prstGeom prst="straightConnector1">
            <a:avLst/>
          </a:prstGeom>
          <a:noFill/>
          <a:ln w="152400">
            <a:solidFill>
              <a:schemeClr val="accent1"/>
            </a:solidFill>
            <a:round/>
            <a:headEnd/>
            <a:tailEnd type="triangle" w="med" len="med"/>
          </a:ln>
        </p:spPr>
      </p:cxnSp>
      <p:sp>
        <p:nvSpPr>
          <p:cNvPr id="50" name="Rectangle 49"/>
          <p:cNvSpPr/>
          <p:nvPr/>
        </p:nvSpPr>
        <p:spPr>
          <a:xfrm>
            <a:off x="2532265" y="3032257"/>
            <a:ext cx="236403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alibri" charset="0"/>
              </a:rPr>
              <a:t>Δ</a:t>
            </a:r>
            <a:r>
              <a:rPr lang="en-US" sz="3200" baseline="-20000" dirty="0" smtClean="0">
                <a:latin typeface="Calibri" charset="0"/>
              </a:rPr>
              <a:t>ji</a:t>
            </a:r>
            <a:r>
              <a:rPr lang="en-US" sz="3200" dirty="0" smtClean="0">
                <a:latin typeface="Calibri" charset="0"/>
              </a:rPr>
              <a:t> </a:t>
            </a:r>
            <a:r>
              <a:rPr lang="en-US" sz="4800" baseline="-12000" dirty="0" smtClean="0">
                <a:latin typeface="Calibri" charset="0"/>
              </a:rPr>
              <a:t>~</a:t>
            </a:r>
            <a:r>
              <a:rPr lang="en-US" sz="3200" dirty="0" smtClean="0">
                <a:latin typeface="Calibri" charset="0"/>
              </a:rPr>
              <a:t> f(Δ</a:t>
            </a:r>
            <a:r>
              <a:rPr lang="en-US" sz="3200" baseline="-20000" dirty="0" smtClean="0">
                <a:latin typeface="Calibri" charset="0"/>
              </a:rPr>
              <a:t>ji</a:t>
            </a:r>
            <a:r>
              <a:rPr lang="en-US" sz="3200" dirty="0" smtClean="0">
                <a:latin typeface="Calibri" charset="0"/>
              </a:rPr>
              <a:t> ; </a:t>
            </a:r>
            <a:r>
              <a:rPr lang="en-US" sz="2800" dirty="0" smtClean="0">
                <a:latin typeface="Calibri" charset="0"/>
              </a:rPr>
              <a:t>α</a:t>
            </a:r>
            <a:r>
              <a:rPr lang="en-US" sz="3200" baseline="-20000" dirty="0" smtClean="0">
                <a:latin typeface="Calibri" charset="0"/>
              </a:rPr>
              <a:t>ji</a:t>
            </a:r>
            <a:r>
              <a:rPr lang="en-US" sz="3200" dirty="0" smtClean="0">
                <a:latin typeface="Calibri" charset="0"/>
              </a:rPr>
              <a:t>)</a:t>
            </a:r>
            <a:endParaRPr lang="en-US" sz="3200" dirty="0"/>
          </a:p>
        </p:txBody>
      </p:sp>
      <p:grpSp>
        <p:nvGrpSpPr>
          <p:cNvPr id="31" name="Group 68"/>
          <p:cNvGrpSpPr/>
          <p:nvPr/>
        </p:nvGrpSpPr>
        <p:grpSpPr>
          <a:xfrm>
            <a:off x="6264448" y="2267669"/>
            <a:ext cx="1800199" cy="1239577"/>
            <a:chOff x="620712" y="5837238"/>
            <a:chExt cx="2421925" cy="1372094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 flipV="1">
              <a:off x="766934" y="6904037"/>
              <a:ext cx="2275703" cy="82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rot="5400000" flipH="1" flipV="1">
              <a:off x="244259" y="6359150"/>
              <a:ext cx="1080000" cy="361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36"/>
            <p:cNvSpPr/>
            <p:nvPr/>
          </p:nvSpPr>
          <p:spPr>
            <a:xfrm>
              <a:off x="620712" y="6839505"/>
              <a:ext cx="298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j</a:t>
              </a:r>
              <a:endParaRPr lang="en-US" dirty="0" smtClean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137637" y="6840000"/>
              <a:ext cx="298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1239237" y="6218237"/>
              <a:ext cx="1422400" cy="702733"/>
            </a:xfrm>
            <a:custGeom>
              <a:avLst/>
              <a:gdLst>
                <a:gd name="connsiteX0" fmla="*/ 2108200 w 2108200"/>
                <a:gd name="connsiteY0" fmla="*/ 702733 h 702733"/>
                <a:gd name="connsiteX1" fmla="*/ 571500 w 2108200"/>
                <a:gd name="connsiteY1" fmla="*/ 67733 h 702733"/>
                <a:gd name="connsiteX2" fmla="*/ 0 w 2108200"/>
                <a:gd name="connsiteY2" fmla="*/ 296333 h 702733"/>
                <a:gd name="connsiteX3" fmla="*/ 0 w 2108200"/>
                <a:gd name="connsiteY3" fmla="*/ 296333 h 70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8200" h="702733">
                  <a:moveTo>
                    <a:pt x="2108200" y="702733"/>
                  </a:moveTo>
                  <a:cubicBezTo>
                    <a:pt x="1515533" y="419099"/>
                    <a:pt x="922867" y="135466"/>
                    <a:pt x="571500" y="67733"/>
                  </a:cubicBezTo>
                  <a:cubicBezTo>
                    <a:pt x="220133" y="0"/>
                    <a:pt x="0" y="296333"/>
                    <a:pt x="0" y="296333"/>
                  </a:cubicBezTo>
                  <a:lnTo>
                    <a:pt x="0" y="296333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rot="16200000" flipH="1">
              <a:off x="1041237" y="6706200"/>
              <a:ext cx="3960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1"/>
              </a:solidFill>
              <a:prstDash val="sysDash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16200000" flipH="1" flipV="1">
              <a:off x="914318" y="6579118"/>
              <a:ext cx="395837" cy="254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0" name="Text Placeholder 2"/>
          <p:cNvSpPr txBox="1">
            <a:spLocks/>
          </p:cNvSpPr>
          <p:nvPr/>
        </p:nvSpPr>
        <p:spPr bwMode="auto">
          <a:xfrm>
            <a:off x="2880072" y="2304121"/>
            <a:ext cx="2160240" cy="6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dirty="0" smtClean="0">
                <a:latin typeface="Calibri"/>
              </a:rPr>
              <a:t>Transmission </a:t>
            </a:r>
            <a:br>
              <a:rPr lang="en-US" sz="2400" dirty="0" smtClean="0">
                <a:latin typeface="Calibri"/>
              </a:rPr>
            </a:br>
            <a:r>
              <a:rPr lang="en-US" sz="2400" dirty="0" smtClean="0">
                <a:latin typeface="Calibri"/>
              </a:rPr>
              <a:t>likelihood (PDF)</a:t>
            </a:r>
          </a:p>
        </p:txBody>
      </p:sp>
      <p:sp>
        <p:nvSpPr>
          <p:cNvPr id="3" name="Left Brace 2"/>
          <p:cNvSpPr/>
          <p:nvPr/>
        </p:nvSpPr>
        <p:spPr bwMode="auto">
          <a:xfrm rot="5400000">
            <a:off x="3852100" y="2412213"/>
            <a:ext cx="360040" cy="144000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" name="Straight Arrow Connector 4"/>
          <p:cNvCxnSpPr>
            <a:stCxn id="60" idx="3"/>
          </p:cNvCxnSpPr>
          <p:nvPr/>
        </p:nvCxnSpPr>
        <p:spPr bwMode="auto">
          <a:xfrm>
            <a:off x="5040312" y="2639598"/>
            <a:ext cx="936104" cy="245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2467768" y="4653805"/>
            <a:ext cx="4876800" cy="24384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dirty="0" smtClean="0">
                <a:latin typeface="Corbel" charset="0"/>
              </a:rPr>
              <a:t>The aim is to infer the  </a:t>
            </a:r>
            <a:r>
              <a:rPr lang="en-US" sz="3600" b="1" dirty="0" smtClean="0">
                <a:latin typeface="Corbel" charset="0"/>
              </a:rPr>
              <a:t>transmission rate</a:t>
            </a:r>
            <a:r>
              <a:rPr lang="en-US" sz="3600" dirty="0" smtClean="0">
                <a:latin typeface="Corbel" charset="0"/>
              </a:rPr>
              <a:t> </a:t>
            </a:r>
            <a:r>
              <a:rPr lang="en-US" sz="3600" dirty="0">
                <a:latin typeface="Calibri" charset="0"/>
              </a:rPr>
              <a:t>α</a:t>
            </a:r>
            <a:r>
              <a:rPr lang="en-US" sz="3600" baseline="-20000" dirty="0" err="1">
                <a:latin typeface="Calibri" charset="0"/>
              </a:rPr>
              <a:t>j,</a:t>
            </a:r>
            <a:r>
              <a:rPr lang="en-US" sz="3600" baseline="-20000" dirty="0" err="1" smtClean="0">
                <a:latin typeface="Calibri" charset="0"/>
              </a:rPr>
              <a:t>i</a:t>
            </a:r>
            <a:r>
              <a:rPr lang="en-US" sz="3600" dirty="0">
                <a:latin typeface="Corbel" charset="0"/>
              </a:rPr>
              <a:t>. If </a:t>
            </a:r>
            <a:r>
              <a:rPr lang="en-US" sz="3600" dirty="0">
                <a:latin typeface="Calibri" charset="0"/>
              </a:rPr>
              <a:t>α</a:t>
            </a:r>
            <a:r>
              <a:rPr lang="en-US" sz="3600" baseline="-20000" dirty="0" err="1" smtClean="0">
                <a:latin typeface="Calibri" charset="0"/>
              </a:rPr>
              <a:t>j,i</a:t>
            </a:r>
            <a:r>
              <a:rPr lang="en-US" sz="3600" dirty="0" smtClean="0">
                <a:latin typeface="Calibri" charset="0"/>
              </a:rPr>
              <a:t> &gt; 0</a:t>
            </a:r>
            <a:r>
              <a:rPr lang="en-US" sz="3600" baseline="-20000" dirty="0" smtClean="0">
                <a:latin typeface="Calibri" charset="0"/>
              </a:rPr>
              <a:t>,</a:t>
            </a:r>
            <a:r>
              <a:rPr lang="en-US" sz="3600" dirty="0" smtClean="0">
                <a:latin typeface="Calibri" charset="0"/>
              </a:rPr>
              <a:t> there is functional edge (j, i)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275635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electrical-netwo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12" y="4846637"/>
            <a:ext cx="2602819" cy="2395568"/>
          </a:xfrm>
          <a:prstGeom prst="rect">
            <a:avLst/>
          </a:prstGeom>
        </p:spPr>
      </p:pic>
      <p:pic>
        <p:nvPicPr>
          <p:cNvPr id="37" name="Picture 36" descr="protein-netwo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312" y="4618037"/>
            <a:ext cx="2645488" cy="2682061"/>
          </a:xfrm>
          <a:prstGeom prst="rect">
            <a:avLst/>
          </a:prstGeom>
        </p:spPr>
      </p:pic>
      <p:pic>
        <p:nvPicPr>
          <p:cNvPr id="33" name="Picture 32" descr="transporation-netwo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2" y="4541837"/>
            <a:ext cx="2462620" cy="2675966"/>
          </a:xfrm>
          <a:prstGeom prst="rect">
            <a:avLst/>
          </a:prstGeom>
        </p:spPr>
      </p:pic>
      <p:pic>
        <p:nvPicPr>
          <p:cNvPr id="27" name="Picture 26" descr="information-network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312" y="1341437"/>
            <a:ext cx="2828356" cy="2730826"/>
          </a:xfrm>
          <a:prstGeom prst="rect">
            <a:avLst/>
          </a:prstGeom>
        </p:spPr>
      </p:pic>
      <p:pic>
        <p:nvPicPr>
          <p:cNvPr id="23" name="Picture 22" descr="social-network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712" y="1341437"/>
            <a:ext cx="2755208" cy="2633297"/>
          </a:xfrm>
          <a:prstGeom prst="rect">
            <a:avLst/>
          </a:prstGeom>
        </p:spPr>
      </p:pic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51445"/>
            <a:ext cx="9070975" cy="677108"/>
          </a:xfrm>
        </p:spPr>
        <p:txBody>
          <a:bodyPr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Interconnected World</a:t>
            </a:r>
            <a:endParaRPr lang="en-US" dirty="0"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16312" y="3703637"/>
            <a:ext cx="2514600" cy="71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2800" b="1" cap="small" dirty="0" smtClean="0">
                <a:latin typeface="Calibri" charset="0"/>
              </a:rPr>
              <a:t>World Wide Web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45312" y="6644118"/>
            <a:ext cx="2514600" cy="71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2800" b="1" cap="small" dirty="0" smtClean="0">
                <a:latin typeface="Calibri" charset="0"/>
              </a:rPr>
              <a:t>Electrical networks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2112" y="3672318"/>
            <a:ext cx="2514600" cy="71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2800" b="1" cap="small" dirty="0" smtClean="0">
                <a:latin typeface="Calibri" charset="0"/>
              </a:rPr>
              <a:t>Social Networks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8312" y="6675437"/>
            <a:ext cx="2514600" cy="71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2800" b="1" cap="small" dirty="0" smtClean="0">
                <a:latin typeface="Calibri" charset="0"/>
              </a:rPr>
              <a:t>Transportation </a:t>
            </a:r>
            <a:br>
              <a:rPr lang="en-US" sz="2800" b="1" cap="small" dirty="0" smtClean="0">
                <a:latin typeface="Calibri" charset="0"/>
              </a:rPr>
            </a:br>
            <a:r>
              <a:rPr lang="en-US" sz="2800" b="1" cap="small" dirty="0" smtClean="0">
                <a:latin typeface="Calibri" charset="0"/>
              </a:rPr>
              <a:t>Networks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97712" y="3703637"/>
            <a:ext cx="2514600" cy="71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2800" b="1" cap="small" dirty="0" smtClean="0">
                <a:latin typeface="Calibri" charset="0"/>
              </a:rPr>
              <a:t>Information Networks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8712" y="6644118"/>
            <a:ext cx="2514600" cy="71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2800" b="1" cap="small" dirty="0" smtClean="0">
                <a:latin typeface="Calibri" charset="0"/>
              </a:rPr>
              <a:t>Protein Interactions</a:t>
            </a:r>
          </a:p>
        </p:txBody>
      </p:sp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2</a:t>
            </a:fld>
            <a:endParaRPr lang="fi-FI" dirty="0"/>
          </a:p>
        </p:txBody>
      </p:sp>
      <p:pic>
        <p:nvPicPr>
          <p:cNvPr id="24" name="Picture 23" descr="ww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0112" y="1265237"/>
            <a:ext cx="2971800" cy="2971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143768" y="1331565"/>
            <a:ext cx="9865096" cy="316835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208911" y="4439522"/>
            <a:ext cx="194396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cap="small" dirty="0" smtClean="0">
                <a:solidFill>
                  <a:schemeClr val="tx2"/>
                </a:solidFill>
                <a:latin typeface="Calibri"/>
              </a:rPr>
              <a:t>This tutorial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F08C8C7-DAF2-2E46-9078-A260181F75F9}" type="slidenum">
              <a:rPr lang="fi-FI"/>
              <a:pPr/>
              <a:t>20</a:t>
            </a:fld>
            <a:endParaRPr lang="fi-FI"/>
          </a:p>
        </p:txBody>
      </p:sp>
      <p:sp>
        <p:nvSpPr>
          <p:cNvPr id="2662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83964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  <a:cs typeface="Calibri"/>
              </a:rPr>
              <a:t>Parametric transmission likelihoods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719832" y="6372125"/>
            <a:ext cx="8458200" cy="39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165600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buSzPct val="80000"/>
            </a:pPr>
            <a:r>
              <a:rPr lang="en-US" sz="2800" dirty="0" smtClean="0">
                <a:latin typeface="Calibri" charset="0"/>
              </a:rPr>
              <a:t>As α</a:t>
            </a:r>
            <a:r>
              <a:rPr lang="en-US" sz="2800" baseline="-20000" dirty="0" err="1" smtClean="0">
                <a:latin typeface="Calibri" charset="0"/>
              </a:rPr>
              <a:t>j,i</a:t>
            </a:r>
            <a:r>
              <a:rPr lang="en-US" sz="2800" dirty="0" smtClean="0">
                <a:latin typeface="Calibri" charset="0"/>
              </a:rPr>
              <a:t>        0, likelihood        0 and E[tx time]       ∞</a:t>
            </a:r>
            <a:endParaRPr lang="en-US" sz="2800" baseline="-20000" dirty="0" smtClean="0">
              <a:latin typeface="Calibri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799952" y="6566663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3129051" y="2627709"/>
            <a:ext cx="6447765" cy="3429000"/>
            <a:chOff x="1763712" y="2941637"/>
            <a:chExt cx="6447765" cy="3429000"/>
          </a:xfrm>
        </p:grpSpPr>
        <p:sp>
          <p:nvSpPr>
            <p:cNvPr id="10" name="TextBox 9"/>
            <p:cNvSpPr txBox="1"/>
            <p:nvPr/>
          </p:nvSpPr>
          <p:spPr>
            <a:xfrm>
              <a:off x="1810677" y="3246437"/>
              <a:ext cx="582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cap="small" dirty="0" smtClean="0"/>
                <a:t>Exp</a:t>
              </a:r>
              <a:endParaRPr lang="en-US" cap="small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63712" y="4172505"/>
              <a:ext cx="656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cap="small" dirty="0" smtClean="0"/>
                <a:t>Pow</a:t>
              </a:r>
              <a:endParaRPr lang="en-US" cap="small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0677" y="5075237"/>
              <a:ext cx="584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cap="small" dirty="0" smtClean="0"/>
                <a:t>Ray</a:t>
              </a:r>
              <a:endParaRPr lang="en-US" cap="small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28714" y="5908972"/>
              <a:ext cx="12775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Calibri" charset="0"/>
                </a:rPr>
                <a:t>small α</a:t>
              </a:r>
              <a:r>
                <a:rPr lang="en-US" sz="2400" baseline="-20000" dirty="0" err="1" smtClean="0">
                  <a:latin typeface="Calibri" charset="0"/>
                </a:rPr>
                <a:t>j,i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24621" y="5908972"/>
              <a:ext cx="9534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Calibri" charset="0"/>
                </a:rPr>
                <a:t>big α</a:t>
              </a:r>
              <a:r>
                <a:rPr lang="en-US" sz="2400" baseline="-20000" dirty="0" err="1" smtClean="0">
                  <a:latin typeface="Calibri" charset="0"/>
                </a:rPr>
                <a:t>j,i</a:t>
              </a:r>
              <a:endParaRPr lang="en-US" sz="2400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374" y="3014392"/>
              <a:ext cx="511776" cy="75097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4054" y="3159901"/>
              <a:ext cx="1206328" cy="55405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4374" y="3814693"/>
              <a:ext cx="684989" cy="80030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7499" y="4251221"/>
              <a:ext cx="1796437" cy="14550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4374" y="4760503"/>
              <a:ext cx="488149" cy="72754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499" y="4906012"/>
              <a:ext cx="1955714" cy="521591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 bwMode="auto">
            <a:xfrm>
              <a:off x="2947499" y="5633559"/>
              <a:ext cx="2047103" cy="151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6164374" y="5633559"/>
              <a:ext cx="2047103" cy="15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rot="5400000" flipH="1" flipV="1">
              <a:off x="1601538" y="4287594"/>
              <a:ext cx="2691922" cy="15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 flipH="1" flipV="1">
              <a:off x="4817651" y="4286836"/>
              <a:ext cx="2691922" cy="15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Rectangle 33"/>
            <p:cNvSpPr/>
            <p:nvPr/>
          </p:nvSpPr>
          <p:spPr>
            <a:xfrm>
              <a:off x="2801277" y="5560804"/>
              <a:ext cx="4836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j</a:t>
              </a:r>
              <a:r>
                <a:rPr lang="en-US" dirty="0" smtClean="0">
                  <a:latin typeface="Calibri" charset="0"/>
                </a:rPr>
                <a:t>-t</a:t>
              </a:r>
              <a:r>
                <a:rPr lang="en-US" baseline="-20000" dirty="0" smtClean="0">
                  <a:latin typeface="Calibri" charset="0"/>
                </a:rPr>
                <a:t>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8153" y="5560804"/>
              <a:ext cx="4821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j</a:t>
              </a:r>
              <a:r>
                <a:rPr lang="en-US" dirty="0" smtClean="0">
                  <a:latin typeface="Calibri" charset="0"/>
                </a:rPr>
                <a:t>-t</a:t>
              </a:r>
              <a:r>
                <a:rPr lang="en-US" baseline="-20000" dirty="0" smtClean="0">
                  <a:latin typeface="Calibri" charset="0"/>
                </a:rPr>
                <a:t>i</a:t>
              </a:r>
              <a:endParaRPr lang="en-US" dirty="0"/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 bwMode="auto">
          <a:xfrm>
            <a:off x="-100584" y="3155156"/>
            <a:ext cx="32004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 eaLnBrk="1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buFont typeface="Wingdings" charset="2"/>
              <a:buNone/>
            </a:pPr>
            <a:r>
              <a:rPr lang="es-ES" sz="2000" cap="small" dirty="0" smtClean="0">
                <a:latin typeface="Calibri" charset="0"/>
              </a:rPr>
              <a:t>Social and Information Diffusion Models </a:t>
            </a:r>
            <a:r>
              <a:rPr lang="es-ES" sz="2400" b="1" cap="small" dirty="0" smtClean="0">
                <a:latin typeface="Calibri" charset="0"/>
              </a:rPr>
              <a:t/>
            </a:r>
            <a:br>
              <a:rPr lang="es-ES" sz="2400" b="1" cap="small" dirty="0" smtClean="0">
                <a:latin typeface="Calibri" charset="0"/>
              </a:rPr>
            </a:br>
            <a:endParaRPr lang="es-ES" sz="2400" b="1" cap="small" dirty="0">
              <a:latin typeface="Calibri" charset="0"/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 bwMode="auto">
          <a:xfrm>
            <a:off x="509016" y="4761309"/>
            <a:ext cx="2286000" cy="28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 eaLnBrk="1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buFont typeface="Wingdings" charset="2"/>
              <a:buNone/>
            </a:pPr>
            <a:r>
              <a:rPr lang="es-ES" sz="2000" cap="small" dirty="0" smtClean="0">
                <a:latin typeface="Calibri" charset="0"/>
              </a:rPr>
              <a:t>Epidemiology</a:t>
            </a:r>
            <a:endParaRPr lang="es-ES" sz="2400" b="1" cap="small" dirty="0">
              <a:latin typeface="Calibri" charset="0"/>
            </a:endParaRPr>
          </a:p>
        </p:txBody>
      </p:sp>
      <p:sp>
        <p:nvSpPr>
          <p:cNvPr id="38" name="Left Brace 37"/>
          <p:cNvSpPr/>
          <p:nvPr/>
        </p:nvSpPr>
        <p:spPr bwMode="auto">
          <a:xfrm>
            <a:off x="2642616" y="2627709"/>
            <a:ext cx="533400" cy="19050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2" name="Left Brace 41"/>
          <p:cNvSpPr/>
          <p:nvPr/>
        </p:nvSpPr>
        <p:spPr bwMode="auto">
          <a:xfrm>
            <a:off x="2642616" y="4837509"/>
            <a:ext cx="533400" cy="290393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4303464" y="6566663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7128544" y="6566663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Text Placeholder 2"/>
          <p:cNvSpPr txBox="1">
            <a:spLocks/>
          </p:cNvSpPr>
          <p:nvPr/>
        </p:nvSpPr>
        <p:spPr bwMode="auto">
          <a:xfrm>
            <a:off x="620711" y="1628452"/>
            <a:ext cx="9459913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b="1" dirty="0" smtClean="0">
                <a:latin typeface="Calibri"/>
              </a:rPr>
              <a:t>Different</a:t>
            </a:r>
            <a:r>
              <a:rPr lang="en-US" sz="3000" dirty="0" smtClean="0">
                <a:latin typeface="Calibri"/>
              </a:rPr>
              <a:t> </a:t>
            </a:r>
            <a:r>
              <a:rPr lang="en-US" sz="3000" b="1" dirty="0" smtClean="0">
                <a:latin typeface="Calibri"/>
              </a:rPr>
              <a:t>parametric forms </a:t>
            </a:r>
            <a:r>
              <a:rPr lang="en-US" sz="3000" dirty="0" smtClean="0">
                <a:latin typeface="Calibri"/>
              </a:rPr>
              <a:t>for the transmission likelihood:</a:t>
            </a:r>
          </a:p>
        </p:txBody>
      </p:sp>
    </p:spTree>
    <p:extLst>
      <p:ext uri="{BB962C8B-B14F-4D97-AF65-F5344CB8AC3E}">
        <p14:creationId xmlns:p14="http://schemas.microsoft.com/office/powerpoint/2010/main" val="26449335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12" y="3127901"/>
            <a:ext cx="4885928" cy="61365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512" y="5716031"/>
            <a:ext cx="4453880" cy="1035605"/>
          </a:xfrm>
          <a:prstGeom prst="rect">
            <a:avLst/>
          </a:prstGeom>
        </p:spPr>
      </p:pic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2E581F-DD96-7A4B-8864-4F7BAB8F5A16}" type="slidenum">
              <a:rPr lang="fi-FI"/>
              <a:pPr/>
              <a:t>21</a:t>
            </a:fld>
            <a:endParaRPr lang="fi-FI"/>
          </a:p>
        </p:txBody>
      </p:sp>
      <p:sp>
        <p:nvSpPr>
          <p:cNvPr id="28676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83964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  <a:cs typeface="Calibri"/>
              </a:rPr>
              <a:t>Survival and Hazard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2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63849" y="1619597"/>
            <a:ext cx="6120680" cy="1254189"/>
          </a:xfrm>
          <a:noFill/>
        </p:spPr>
        <p:txBody>
          <a:bodyPr wrap="square">
            <a:spAutoFit/>
          </a:bodyPr>
          <a:lstStyle/>
          <a:p>
            <a:pPr marL="107950" indent="0">
              <a:lnSpc>
                <a:spcPct val="90000"/>
              </a:lnSpc>
              <a:buSzTx/>
              <a:buNone/>
            </a:pPr>
            <a:r>
              <a:rPr lang="en-US" sz="3000" kern="1200" dirty="0">
                <a:latin typeface="Calibri"/>
                <a:ea typeface="+mn-ea"/>
                <a:cs typeface="+mn-cs"/>
              </a:rPr>
              <a:t>The </a:t>
            </a:r>
            <a:r>
              <a:rPr lang="en-US" sz="3000" b="1" kern="1200" dirty="0">
                <a:latin typeface="Calibri"/>
                <a:ea typeface="+mn-ea"/>
                <a:cs typeface="+mn-cs"/>
              </a:rPr>
              <a:t>survival function</a:t>
            </a:r>
            <a:r>
              <a:rPr lang="en-US" sz="3000" kern="1200" dirty="0">
                <a:latin typeface="Calibri"/>
                <a:ea typeface="+mn-ea"/>
                <a:cs typeface="+mn-cs"/>
              </a:rPr>
              <a:t> of edge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               </a:t>
            </a:r>
            <a:br>
              <a:rPr lang="en-US" sz="3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</a:b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is the probability that node       is not </a:t>
            </a:r>
            <a:br>
              <a:rPr lang="en-US" sz="3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</a:b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activated by node       by time t</a:t>
            </a:r>
            <a:r>
              <a:rPr lang="en-US" sz="3000" baseline="-20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: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863848" y="4355901"/>
            <a:ext cx="6840759" cy="125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107950">
              <a:lnSpc>
                <a:spcPct val="90000"/>
              </a:lnSpc>
              <a:buClr>
                <a:srgbClr val="FF6309"/>
              </a:buClr>
            </a:pP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The </a:t>
            </a:r>
            <a:r>
              <a:rPr lang="en-US" sz="3000" b="1" dirty="0">
                <a:latin typeface="Calibri"/>
              </a:rPr>
              <a:t>hazard </a:t>
            </a:r>
            <a:r>
              <a:rPr lang="en-US" sz="3000" b="1" dirty="0" smtClean="0">
                <a:latin typeface="Calibri"/>
              </a:rPr>
              <a:t>function 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of edge               is the likelihood that node      is activated by node      by time 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</a:t>
            </a:r>
            <a:r>
              <a:rPr lang="en-US" sz="3000" baseline="-20000" dirty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 given that it survived until 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</a:t>
            </a:r>
            <a:r>
              <a:rPr lang="en-US" sz="3000" baseline="-20000" dirty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:</a:t>
            </a:r>
            <a:endParaRPr lang="en-US" sz="3000" dirty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0" name="Oval 77"/>
          <p:cNvSpPr>
            <a:spLocks noChangeArrowheads="1"/>
          </p:cNvSpPr>
          <p:nvPr/>
        </p:nvSpPr>
        <p:spPr bwMode="auto">
          <a:xfrm>
            <a:off x="6345237" y="1722437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5659437" y="1722437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j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AutoShape 64"/>
          <p:cNvCxnSpPr>
            <a:cxnSpLocks noChangeShapeType="1"/>
            <a:stCxn id="11" idx="6"/>
          </p:cNvCxnSpPr>
          <p:nvPr/>
        </p:nvCxnSpPr>
        <p:spPr bwMode="auto">
          <a:xfrm>
            <a:off x="5954712" y="1858962"/>
            <a:ext cx="390525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</p:spPr>
      </p:cxnSp>
      <p:sp>
        <p:nvSpPr>
          <p:cNvPr id="25" name="Oval 77"/>
          <p:cNvSpPr>
            <a:spLocks noChangeArrowheads="1"/>
          </p:cNvSpPr>
          <p:nvPr/>
        </p:nvSpPr>
        <p:spPr bwMode="auto">
          <a:xfrm>
            <a:off x="5354637" y="2103437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Oval 77"/>
          <p:cNvSpPr>
            <a:spLocks noChangeArrowheads="1"/>
          </p:cNvSpPr>
          <p:nvPr/>
        </p:nvSpPr>
        <p:spPr bwMode="auto">
          <a:xfrm>
            <a:off x="6185197" y="4444478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5499397" y="4444478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j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0" name="AutoShape 64"/>
          <p:cNvCxnSpPr>
            <a:cxnSpLocks noChangeShapeType="1"/>
            <a:stCxn id="29" idx="6"/>
          </p:cNvCxnSpPr>
          <p:nvPr/>
        </p:nvCxnSpPr>
        <p:spPr bwMode="auto">
          <a:xfrm>
            <a:off x="5794672" y="4581003"/>
            <a:ext cx="390525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</p:spPr>
      </p:cxn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3880941" y="2560637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j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7673729" y="3711860"/>
            <a:ext cx="2047103" cy="15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5400000" flipH="1" flipV="1">
            <a:off x="7151054" y="3158750"/>
            <a:ext cx="1080000" cy="36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7527507" y="3639105"/>
            <a:ext cx="298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t</a:t>
            </a:r>
            <a:r>
              <a:rPr lang="en-US" baseline="-20000" dirty="0" smtClean="0">
                <a:latin typeface="Calibri" charset="0"/>
              </a:rPr>
              <a:t>j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044432" y="3627437"/>
            <a:ext cx="297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t</a:t>
            </a:r>
            <a:r>
              <a:rPr lang="en-US" baseline="-20000" dirty="0" smtClean="0">
                <a:latin typeface="Calibri" charset="0"/>
              </a:rPr>
              <a:t>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3" name="Freeform 52"/>
          <p:cNvSpPr/>
          <p:nvPr/>
        </p:nvSpPr>
        <p:spPr bwMode="auto">
          <a:xfrm>
            <a:off x="8146032" y="3017837"/>
            <a:ext cx="1422400" cy="702733"/>
          </a:xfrm>
          <a:custGeom>
            <a:avLst/>
            <a:gdLst>
              <a:gd name="connsiteX0" fmla="*/ 2108200 w 2108200"/>
              <a:gd name="connsiteY0" fmla="*/ 702733 h 702733"/>
              <a:gd name="connsiteX1" fmla="*/ 571500 w 2108200"/>
              <a:gd name="connsiteY1" fmla="*/ 67733 h 702733"/>
              <a:gd name="connsiteX2" fmla="*/ 0 w 2108200"/>
              <a:gd name="connsiteY2" fmla="*/ 296333 h 702733"/>
              <a:gd name="connsiteX3" fmla="*/ 0 w 2108200"/>
              <a:gd name="connsiteY3" fmla="*/ 296333 h 70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702733">
                <a:moveTo>
                  <a:pt x="2108200" y="702733"/>
                </a:moveTo>
                <a:cubicBezTo>
                  <a:pt x="1515533" y="419099"/>
                  <a:pt x="922867" y="135466"/>
                  <a:pt x="571500" y="67733"/>
                </a:cubicBezTo>
                <a:cubicBezTo>
                  <a:pt x="220133" y="0"/>
                  <a:pt x="0" y="296333"/>
                  <a:pt x="0" y="296333"/>
                </a:cubicBezTo>
                <a:lnTo>
                  <a:pt x="0" y="296333"/>
                </a:lnTo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6" name="Right Triangle 65"/>
          <p:cNvSpPr/>
          <p:nvPr/>
        </p:nvSpPr>
        <p:spPr bwMode="auto">
          <a:xfrm>
            <a:off x="8146032" y="3307800"/>
            <a:ext cx="1395623" cy="396000"/>
          </a:xfrm>
          <a:prstGeom prst="rt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69" name="Straight Connector 68"/>
          <p:cNvCxnSpPr>
            <a:stCxn id="66" idx="0"/>
            <a:endCxn id="66" idx="2"/>
          </p:cNvCxnSpPr>
          <p:nvPr/>
        </p:nvCxnSpPr>
        <p:spPr bwMode="auto">
          <a:xfrm rot="16200000" flipH="1">
            <a:off x="7948032" y="3505800"/>
            <a:ext cx="3960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stCxn id="66" idx="0"/>
          </p:cNvCxnSpPr>
          <p:nvPr/>
        </p:nvCxnSpPr>
        <p:spPr bwMode="auto">
          <a:xfrm rot="16200000" flipH="1" flipV="1">
            <a:off x="7821113" y="3378718"/>
            <a:ext cx="395837" cy="254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528" y="2555701"/>
            <a:ext cx="1138960" cy="30899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 bwMode="auto">
          <a:xfrm rot="5400000">
            <a:off x="8461200" y="2996133"/>
            <a:ext cx="533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9585" y="2523141"/>
            <a:ext cx="1152128" cy="320592"/>
          </a:xfrm>
          <a:prstGeom prst="rect">
            <a:avLst/>
          </a:prstGeom>
        </p:spPr>
      </p:pic>
      <p:sp>
        <p:nvSpPr>
          <p:cNvPr id="32" name="Oval 77"/>
          <p:cNvSpPr>
            <a:spLocks noChangeArrowheads="1"/>
          </p:cNvSpPr>
          <p:nvPr/>
        </p:nvSpPr>
        <p:spPr bwMode="auto">
          <a:xfrm>
            <a:off x="4176216" y="4859957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7776616" y="4859957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j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1787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27" grpId="0" animBg="1"/>
      <p:bldP spid="29" grpId="0" animBg="1"/>
      <p:bldP spid="32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96" y="6676052"/>
            <a:ext cx="2133600" cy="63217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232" y="6646335"/>
            <a:ext cx="3460750" cy="913340"/>
          </a:xfrm>
          <a:prstGeom prst="rect">
            <a:avLst/>
          </a:prstGeom>
        </p:spPr>
      </p:pic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FC686-82F5-9940-BE53-99E7DA1FED7B}" type="slidenum">
              <a:rPr lang="fi-FI"/>
              <a:pPr/>
              <a:t>22</a:t>
            </a:fld>
            <a:endParaRPr lang="fi-FI" dirty="0"/>
          </a:p>
        </p:txBody>
      </p:sp>
      <p:sp>
        <p:nvSpPr>
          <p:cNvPr id="2253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Activation of a node by multiple nodes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703825" y="1771997"/>
            <a:ext cx="7010400" cy="6016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1205174" y="1848197"/>
            <a:ext cx="336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j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075425" y="1848197"/>
            <a:ext cx="386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k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57774" y="1848197"/>
            <a:ext cx="334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l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6225" y="1848197"/>
            <a:ext cx="336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i</a:t>
            </a:r>
            <a:endParaRPr lang="en-US" sz="2400" dirty="0" smtClean="0"/>
          </a:p>
          <a:p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>
            <a:off x="4667019" y="1777560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5400000">
            <a:off x="2990619" y="1771203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5400000">
            <a:off x="2074631" y="1771203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rot="5400000">
            <a:off x="1236431" y="1771203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6581069" y="1919932"/>
            <a:ext cx="2171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activation times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18" name="Left Brace 17"/>
          <p:cNvSpPr/>
          <p:nvPr/>
        </p:nvSpPr>
        <p:spPr bwMode="auto">
          <a:xfrm rot="16200000">
            <a:off x="2815513" y="491598"/>
            <a:ext cx="609600" cy="378000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38482" y="2610197"/>
            <a:ext cx="1206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Cascade</a:t>
            </a:r>
            <a:endParaRPr lang="en-US" sz="2400" dirty="0" smtClean="0"/>
          </a:p>
          <a:p>
            <a:endParaRPr lang="en-US" dirty="0"/>
          </a:p>
        </p:txBody>
      </p:sp>
      <p:grpSp>
        <p:nvGrpSpPr>
          <p:cNvPr id="133" name="Group 79"/>
          <p:cNvGrpSpPr/>
          <p:nvPr/>
        </p:nvGrpSpPr>
        <p:grpSpPr>
          <a:xfrm>
            <a:off x="2520032" y="3856037"/>
            <a:ext cx="2200275" cy="1033463"/>
            <a:chOff x="3516312" y="4389437"/>
            <a:chExt cx="2200275" cy="1033463"/>
          </a:xfrm>
        </p:grpSpPr>
        <p:cxnSp>
          <p:nvCxnSpPr>
            <p:cNvPr id="134" name="AutoShape 66"/>
            <p:cNvCxnSpPr>
              <a:cxnSpLocks noChangeShapeType="1"/>
              <a:stCxn id="140" idx="2"/>
            </p:cNvCxnSpPr>
            <p:nvPr/>
          </p:nvCxnSpPr>
          <p:spPr bwMode="auto">
            <a:xfrm rot="10800000" flipV="1">
              <a:off x="3821112" y="4525168"/>
              <a:ext cx="1600200" cy="269082"/>
            </a:xfrm>
            <a:prstGeom prst="straightConnector1">
              <a:avLst/>
            </a:prstGeom>
            <a:noFill/>
            <a:ln w="57150">
              <a:solidFill>
                <a:srgbClr val="808080"/>
              </a:solidFill>
              <a:round/>
              <a:headEnd type="triangle"/>
              <a:tailEnd type="none" w="med" len="med"/>
            </a:ln>
          </p:spPr>
        </p:cxnSp>
        <p:cxnSp>
          <p:nvCxnSpPr>
            <p:cNvPr id="135" name="AutoShape 72"/>
            <p:cNvCxnSpPr>
              <a:cxnSpLocks noChangeShapeType="1"/>
              <a:stCxn id="140" idx="3"/>
              <a:endCxn id="137" idx="7"/>
            </p:cNvCxnSpPr>
            <p:nvPr/>
          </p:nvCxnSpPr>
          <p:spPr bwMode="auto">
            <a:xfrm rot="5400000">
              <a:off x="4636226" y="4210464"/>
              <a:ext cx="417648" cy="1239009"/>
            </a:xfrm>
            <a:prstGeom prst="straightConnector1">
              <a:avLst/>
            </a:prstGeom>
            <a:noFill/>
            <a:ln w="57150">
              <a:solidFill>
                <a:schemeClr val="accent3">
                  <a:lumMod val="50000"/>
                </a:schemeClr>
              </a:solidFill>
              <a:round/>
              <a:headEnd type="triangle"/>
              <a:tailEnd type="none" w="med" len="med"/>
            </a:ln>
          </p:spPr>
        </p:cxnSp>
        <p:cxnSp>
          <p:nvCxnSpPr>
            <p:cNvPr id="136" name="AutoShape 65"/>
            <p:cNvCxnSpPr>
              <a:cxnSpLocks noChangeShapeType="1"/>
              <a:stCxn id="140" idx="4"/>
              <a:endCxn id="139" idx="7"/>
            </p:cNvCxnSpPr>
            <p:nvPr/>
          </p:nvCxnSpPr>
          <p:spPr bwMode="auto">
            <a:xfrm rot="5400000">
              <a:off x="5088624" y="4710865"/>
              <a:ext cx="530293" cy="430360"/>
            </a:xfrm>
            <a:prstGeom prst="straightConnector1">
              <a:avLst/>
            </a:prstGeom>
            <a:noFill/>
            <a:ln w="57150">
              <a:solidFill>
                <a:srgbClr val="808080"/>
              </a:solidFill>
              <a:round/>
              <a:headEnd type="triangle"/>
              <a:tailEnd type="none" w="med" len="med"/>
            </a:ln>
          </p:spPr>
        </p:cxnSp>
        <p:sp>
          <p:nvSpPr>
            <p:cNvPr id="137" name="Oval 71"/>
            <p:cNvSpPr>
              <a:spLocks noChangeArrowheads="1"/>
            </p:cNvSpPr>
            <p:nvPr/>
          </p:nvSpPr>
          <p:spPr bwMode="auto">
            <a:xfrm>
              <a:off x="3973512" y="4999037"/>
              <a:ext cx="295275" cy="2714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35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8" name="Oval 137"/>
            <p:cNvSpPr>
              <a:spLocks noChangeArrowheads="1"/>
            </p:cNvSpPr>
            <p:nvPr/>
          </p:nvSpPr>
          <p:spPr bwMode="auto">
            <a:xfrm>
              <a:off x="3516312" y="4694237"/>
              <a:ext cx="295275" cy="2714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35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j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4887912" y="5151437"/>
              <a:ext cx="293687" cy="2714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35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l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0" name="Oval 139"/>
            <p:cNvSpPr>
              <a:spLocks noChangeArrowheads="1"/>
            </p:cNvSpPr>
            <p:nvPr/>
          </p:nvSpPr>
          <p:spPr bwMode="auto">
            <a:xfrm>
              <a:off x="5421312" y="4389437"/>
              <a:ext cx="295275" cy="2714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35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i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1" name="AutoShape 66"/>
          <p:cNvCxnSpPr>
            <a:cxnSpLocks noChangeShapeType="1"/>
          </p:cNvCxnSpPr>
          <p:nvPr/>
        </p:nvCxnSpPr>
        <p:spPr bwMode="auto">
          <a:xfrm rot="10800000" flipV="1">
            <a:off x="2824832" y="3991768"/>
            <a:ext cx="1600200" cy="269082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 type="triangle"/>
            <a:tailEnd type="none" w="med" len="med"/>
          </a:ln>
        </p:spPr>
      </p:cxnSp>
      <p:cxnSp>
        <p:nvCxnSpPr>
          <p:cNvPr id="142" name="AutoShape 72"/>
          <p:cNvCxnSpPr>
            <a:cxnSpLocks noChangeShapeType="1"/>
          </p:cNvCxnSpPr>
          <p:nvPr/>
        </p:nvCxnSpPr>
        <p:spPr bwMode="auto">
          <a:xfrm rot="5400000">
            <a:off x="3639946" y="3677064"/>
            <a:ext cx="417648" cy="1239009"/>
          </a:xfrm>
          <a:prstGeom prst="straightConnector1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  <a:round/>
            <a:headEnd type="triangle"/>
            <a:tailEnd type="none" w="med" len="med"/>
          </a:ln>
        </p:spPr>
      </p:cxnSp>
      <p:cxnSp>
        <p:nvCxnSpPr>
          <p:cNvPr id="143" name="AutoShape 65"/>
          <p:cNvCxnSpPr>
            <a:cxnSpLocks noChangeShapeType="1"/>
          </p:cNvCxnSpPr>
          <p:nvPr/>
        </p:nvCxnSpPr>
        <p:spPr bwMode="auto">
          <a:xfrm rot="5400000">
            <a:off x="4092344" y="4177465"/>
            <a:ext cx="530293" cy="430360"/>
          </a:xfrm>
          <a:prstGeom prst="straightConnector1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  <a:round/>
            <a:headEnd type="triangle"/>
            <a:tailEnd type="none" w="med" len="med"/>
          </a:ln>
        </p:spPr>
      </p:cxnSp>
      <p:grpSp>
        <p:nvGrpSpPr>
          <p:cNvPr id="144" name="Group 68"/>
          <p:cNvGrpSpPr/>
          <p:nvPr/>
        </p:nvGrpSpPr>
        <p:grpSpPr>
          <a:xfrm>
            <a:off x="773112" y="5008165"/>
            <a:ext cx="2421925" cy="1491158"/>
            <a:chOff x="620712" y="5718174"/>
            <a:chExt cx="2421925" cy="1491158"/>
          </a:xfrm>
        </p:grpSpPr>
        <p:cxnSp>
          <p:nvCxnSpPr>
            <p:cNvPr id="145" name="Straight Arrow Connector 144"/>
            <p:cNvCxnSpPr/>
            <p:nvPr/>
          </p:nvCxnSpPr>
          <p:spPr bwMode="auto">
            <a:xfrm flipV="1">
              <a:off x="766934" y="6904037"/>
              <a:ext cx="2275703" cy="82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6" name="Straight Connector 145"/>
            <p:cNvCxnSpPr/>
            <p:nvPr/>
          </p:nvCxnSpPr>
          <p:spPr bwMode="auto">
            <a:xfrm rot="5400000" flipH="1" flipV="1">
              <a:off x="244259" y="6359150"/>
              <a:ext cx="1080000" cy="361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7" name="Rectangle 146"/>
            <p:cNvSpPr/>
            <p:nvPr/>
          </p:nvSpPr>
          <p:spPr>
            <a:xfrm>
              <a:off x="620712" y="6839505"/>
              <a:ext cx="298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j</a:t>
              </a:r>
              <a:endParaRPr lang="en-US" dirty="0" smtClean="0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137637" y="6840000"/>
              <a:ext cx="298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1239237" y="6218237"/>
              <a:ext cx="1422400" cy="702733"/>
            </a:xfrm>
            <a:custGeom>
              <a:avLst/>
              <a:gdLst>
                <a:gd name="connsiteX0" fmla="*/ 2108200 w 2108200"/>
                <a:gd name="connsiteY0" fmla="*/ 702733 h 702733"/>
                <a:gd name="connsiteX1" fmla="*/ 571500 w 2108200"/>
                <a:gd name="connsiteY1" fmla="*/ 67733 h 702733"/>
                <a:gd name="connsiteX2" fmla="*/ 0 w 2108200"/>
                <a:gd name="connsiteY2" fmla="*/ 296333 h 702733"/>
                <a:gd name="connsiteX3" fmla="*/ 0 w 2108200"/>
                <a:gd name="connsiteY3" fmla="*/ 296333 h 70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8200" h="702733">
                  <a:moveTo>
                    <a:pt x="2108200" y="702733"/>
                  </a:moveTo>
                  <a:cubicBezTo>
                    <a:pt x="1515533" y="419099"/>
                    <a:pt x="922867" y="135466"/>
                    <a:pt x="571500" y="67733"/>
                  </a:cubicBezTo>
                  <a:cubicBezTo>
                    <a:pt x="220133" y="0"/>
                    <a:pt x="0" y="296333"/>
                    <a:pt x="0" y="296333"/>
                  </a:cubicBezTo>
                  <a:lnTo>
                    <a:pt x="0" y="296333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50" name="Straight Connector 149"/>
            <p:cNvCxnSpPr/>
            <p:nvPr/>
          </p:nvCxnSpPr>
          <p:spPr bwMode="auto">
            <a:xfrm rot="16200000" flipH="1">
              <a:off x="1041237" y="6706200"/>
              <a:ext cx="3960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ysDash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 rot="16200000" flipH="1" flipV="1">
              <a:off x="914318" y="6579118"/>
              <a:ext cx="395837" cy="254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2" name="Oval 77"/>
            <p:cNvSpPr>
              <a:spLocks noChangeArrowheads="1"/>
            </p:cNvSpPr>
            <p:nvPr/>
          </p:nvSpPr>
          <p:spPr bwMode="auto">
            <a:xfrm>
              <a:off x="1899637" y="5718174"/>
              <a:ext cx="295275" cy="271463"/>
            </a:xfrm>
            <a:prstGeom prst="ellipse">
              <a:avLst/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i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3" name="Oval 152"/>
            <p:cNvSpPr>
              <a:spLocks noChangeArrowheads="1"/>
            </p:cNvSpPr>
            <p:nvPr/>
          </p:nvSpPr>
          <p:spPr bwMode="auto">
            <a:xfrm>
              <a:off x="1213837" y="5718174"/>
              <a:ext cx="295275" cy="271463"/>
            </a:xfrm>
            <a:prstGeom prst="ellipse">
              <a:avLst/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j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54" name="AutoShape 64"/>
            <p:cNvCxnSpPr>
              <a:cxnSpLocks noChangeShapeType="1"/>
              <a:stCxn id="153" idx="6"/>
            </p:cNvCxnSpPr>
            <p:nvPr/>
          </p:nvCxnSpPr>
          <p:spPr bwMode="auto">
            <a:xfrm>
              <a:off x="1509112" y="5854699"/>
              <a:ext cx="390525" cy="0"/>
            </a:xfrm>
            <a:prstGeom prst="straightConnector1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5" name="Group 29"/>
          <p:cNvGrpSpPr/>
          <p:nvPr/>
        </p:nvGrpSpPr>
        <p:grpSpPr>
          <a:xfrm>
            <a:off x="3135312" y="5008165"/>
            <a:ext cx="3048000" cy="1491158"/>
            <a:chOff x="3135312" y="5489574"/>
            <a:chExt cx="3048000" cy="1491158"/>
          </a:xfrm>
        </p:grpSpPr>
        <p:cxnSp>
          <p:nvCxnSpPr>
            <p:cNvPr id="156" name="Straight Arrow Connector 155"/>
            <p:cNvCxnSpPr/>
            <p:nvPr/>
          </p:nvCxnSpPr>
          <p:spPr bwMode="auto">
            <a:xfrm flipV="1">
              <a:off x="3983809" y="6675437"/>
              <a:ext cx="2199503" cy="82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7" name="Straight Connector 156"/>
            <p:cNvCxnSpPr/>
            <p:nvPr/>
          </p:nvCxnSpPr>
          <p:spPr bwMode="auto">
            <a:xfrm rot="5400000" flipH="1" flipV="1">
              <a:off x="3461134" y="6130550"/>
              <a:ext cx="1080000" cy="361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8" name="Rectangle 157"/>
            <p:cNvSpPr/>
            <p:nvPr/>
          </p:nvSpPr>
          <p:spPr>
            <a:xfrm>
              <a:off x="3837587" y="6610905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k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354512" y="6611400"/>
              <a:ext cx="298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160" name="Freeform 159"/>
            <p:cNvSpPr/>
            <p:nvPr/>
          </p:nvSpPr>
          <p:spPr bwMode="auto">
            <a:xfrm rot="784553">
              <a:off x="4456112" y="6031800"/>
              <a:ext cx="720000" cy="576000"/>
            </a:xfrm>
            <a:custGeom>
              <a:avLst/>
              <a:gdLst>
                <a:gd name="connsiteX0" fmla="*/ 2108200 w 2108200"/>
                <a:gd name="connsiteY0" fmla="*/ 702733 h 702733"/>
                <a:gd name="connsiteX1" fmla="*/ 571500 w 2108200"/>
                <a:gd name="connsiteY1" fmla="*/ 67733 h 702733"/>
                <a:gd name="connsiteX2" fmla="*/ 0 w 2108200"/>
                <a:gd name="connsiteY2" fmla="*/ 296333 h 702733"/>
                <a:gd name="connsiteX3" fmla="*/ 0 w 2108200"/>
                <a:gd name="connsiteY3" fmla="*/ 296333 h 70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8200" h="702733">
                  <a:moveTo>
                    <a:pt x="2108200" y="702733"/>
                  </a:moveTo>
                  <a:cubicBezTo>
                    <a:pt x="1515533" y="419099"/>
                    <a:pt x="922867" y="135466"/>
                    <a:pt x="571500" y="67733"/>
                  </a:cubicBezTo>
                  <a:cubicBezTo>
                    <a:pt x="220133" y="0"/>
                    <a:pt x="0" y="296333"/>
                    <a:pt x="0" y="296333"/>
                  </a:cubicBezTo>
                  <a:lnTo>
                    <a:pt x="0" y="296333"/>
                  </a:lnTo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1" name="Right Triangle 160"/>
            <p:cNvSpPr/>
            <p:nvPr/>
          </p:nvSpPr>
          <p:spPr bwMode="auto">
            <a:xfrm>
              <a:off x="4456113" y="6171437"/>
              <a:ext cx="658800" cy="504000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62" name="Straight Connector 161"/>
            <p:cNvCxnSpPr>
              <a:stCxn id="161" idx="0"/>
              <a:endCxn id="161" idx="2"/>
            </p:cNvCxnSpPr>
            <p:nvPr/>
          </p:nvCxnSpPr>
          <p:spPr bwMode="auto">
            <a:xfrm rot="16200000" flipH="1">
              <a:off x="4214913" y="6434237"/>
              <a:ext cx="482400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Straight Connector 162"/>
            <p:cNvCxnSpPr/>
            <p:nvPr/>
          </p:nvCxnSpPr>
          <p:spPr bwMode="auto">
            <a:xfrm rot="5400000">
              <a:off x="4054995" y="6274319"/>
              <a:ext cx="472036" cy="33020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4" name="Oval 77"/>
            <p:cNvSpPr>
              <a:spLocks noChangeArrowheads="1"/>
            </p:cNvSpPr>
            <p:nvPr/>
          </p:nvSpPr>
          <p:spPr bwMode="auto">
            <a:xfrm>
              <a:off x="5116512" y="5489574"/>
              <a:ext cx="295275" cy="271463"/>
            </a:xfrm>
            <a:prstGeom prst="ellipse">
              <a:avLst/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i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5" name="Oval 164"/>
            <p:cNvSpPr>
              <a:spLocks noChangeArrowheads="1"/>
            </p:cNvSpPr>
            <p:nvPr/>
          </p:nvSpPr>
          <p:spPr bwMode="auto">
            <a:xfrm>
              <a:off x="4430712" y="5489574"/>
              <a:ext cx="295275" cy="271463"/>
            </a:xfrm>
            <a:prstGeom prst="ellipse">
              <a:avLst/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66" name="AutoShape 64"/>
            <p:cNvCxnSpPr>
              <a:cxnSpLocks noChangeShapeType="1"/>
              <a:stCxn id="165" idx="6"/>
            </p:cNvCxnSpPr>
            <p:nvPr/>
          </p:nvCxnSpPr>
          <p:spPr bwMode="auto">
            <a:xfrm>
              <a:off x="4725987" y="5626099"/>
              <a:ext cx="390525" cy="0"/>
            </a:xfrm>
            <a:prstGeom prst="straightConnector1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</p:cxnSp>
        <p:sp>
          <p:nvSpPr>
            <p:cNvPr id="167" name="Text Placeholder 2"/>
            <p:cNvSpPr txBox="1">
              <a:spLocks/>
            </p:cNvSpPr>
            <p:nvPr/>
          </p:nvSpPr>
          <p:spPr bwMode="auto">
            <a:xfrm>
              <a:off x="3135312" y="6032083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marL="622800" indent="-457200">
                <a:lnSpc>
                  <a:spcPct val="90000"/>
                </a:lnSpc>
                <a:spcBef>
                  <a:spcPts val="0"/>
                </a:spcBef>
                <a:buClr>
                  <a:srgbClr val="FF6309"/>
                </a:buClr>
                <a:buSzPct val="80000"/>
              </a:pPr>
              <a:r>
                <a:rPr lang="en-US" sz="2400" dirty="0" smtClean="0">
                  <a:latin typeface="Calibri" charset="0"/>
                </a:rPr>
                <a:t>×</a:t>
              </a:r>
              <a:endParaRPr lang="en-US" sz="2400" baseline="-20000" dirty="0" smtClean="0">
                <a:latin typeface="Calibri" charset="0"/>
              </a:endParaRPr>
            </a:p>
          </p:txBody>
        </p:sp>
      </p:grpSp>
      <p:grpSp>
        <p:nvGrpSpPr>
          <p:cNvPr id="168" name="Group 42"/>
          <p:cNvGrpSpPr/>
          <p:nvPr/>
        </p:nvGrpSpPr>
        <p:grpSpPr>
          <a:xfrm>
            <a:off x="6030912" y="5008165"/>
            <a:ext cx="3200400" cy="1491158"/>
            <a:chOff x="6411912" y="5489574"/>
            <a:chExt cx="3200400" cy="1491158"/>
          </a:xfrm>
        </p:grpSpPr>
        <p:cxnSp>
          <p:nvCxnSpPr>
            <p:cNvPr id="169" name="Straight Arrow Connector 168"/>
            <p:cNvCxnSpPr/>
            <p:nvPr/>
          </p:nvCxnSpPr>
          <p:spPr bwMode="auto">
            <a:xfrm flipV="1">
              <a:off x="7243934" y="6675437"/>
              <a:ext cx="2368378" cy="82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 rot="5400000" flipH="1" flipV="1">
              <a:off x="6721259" y="6130550"/>
              <a:ext cx="1080000" cy="361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1" name="Rectangle 170"/>
            <p:cNvSpPr/>
            <p:nvPr/>
          </p:nvSpPr>
          <p:spPr>
            <a:xfrm>
              <a:off x="7097712" y="6610905"/>
              <a:ext cx="2973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l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614637" y="6611400"/>
              <a:ext cx="298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t</a:t>
              </a:r>
              <a:r>
                <a:rPr lang="en-US" baseline="-20000" dirty="0" smtClean="0">
                  <a:latin typeface="Calibri" charset="0"/>
                </a:rPr>
                <a:t>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173" name="Freeform 172"/>
            <p:cNvSpPr/>
            <p:nvPr/>
          </p:nvSpPr>
          <p:spPr bwMode="auto">
            <a:xfrm>
              <a:off x="7732710" y="5989636"/>
              <a:ext cx="1736125" cy="684000"/>
            </a:xfrm>
            <a:custGeom>
              <a:avLst/>
              <a:gdLst>
                <a:gd name="connsiteX0" fmla="*/ 2108200 w 2108200"/>
                <a:gd name="connsiteY0" fmla="*/ 702733 h 702733"/>
                <a:gd name="connsiteX1" fmla="*/ 571500 w 2108200"/>
                <a:gd name="connsiteY1" fmla="*/ 67733 h 702733"/>
                <a:gd name="connsiteX2" fmla="*/ 0 w 2108200"/>
                <a:gd name="connsiteY2" fmla="*/ 296333 h 702733"/>
                <a:gd name="connsiteX3" fmla="*/ 0 w 2108200"/>
                <a:gd name="connsiteY3" fmla="*/ 296333 h 70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8200" h="702733">
                  <a:moveTo>
                    <a:pt x="2108200" y="702733"/>
                  </a:moveTo>
                  <a:cubicBezTo>
                    <a:pt x="1515533" y="419099"/>
                    <a:pt x="922867" y="135466"/>
                    <a:pt x="571500" y="67733"/>
                  </a:cubicBezTo>
                  <a:cubicBezTo>
                    <a:pt x="220133" y="0"/>
                    <a:pt x="0" y="296333"/>
                    <a:pt x="0" y="296333"/>
                  </a:cubicBezTo>
                  <a:lnTo>
                    <a:pt x="0" y="296333"/>
                  </a:lnTo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4" name="Right Triangle 173"/>
            <p:cNvSpPr/>
            <p:nvPr/>
          </p:nvSpPr>
          <p:spPr bwMode="auto">
            <a:xfrm>
              <a:off x="7741200" y="6261437"/>
              <a:ext cx="1756800" cy="414000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75" name="Straight Connector 174"/>
            <p:cNvCxnSpPr/>
            <p:nvPr/>
          </p:nvCxnSpPr>
          <p:spPr bwMode="auto">
            <a:xfrm rot="16200000" flipH="1">
              <a:off x="7525710" y="6468437"/>
              <a:ext cx="414000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 bwMode="auto">
            <a:xfrm rot="16200000" flipH="1" flipV="1">
              <a:off x="7407793" y="6332356"/>
              <a:ext cx="395836" cy="2539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7" name="Oval 77"/>
            <p:cNvSpPr>
              <a:spLocks noChangeArrowheads="1"/>
            </p:cNvSpPr>
            <p:nvPr/>
          </p:nvSpPr>
          <p:spPr bwMode="auto">
            <a:xfrm>
              <a:off x="8478837" y="5489574"/>
              <a:ext cx="295275" cy="271463"/>
            </a:xfrm>
            <a:prstGeom prst="ellipse">
              <a:avLst/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i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8" name="Oval 177"/>
            <p:cNvSpPr>
              <a:spLocks noChangeArrowheads="1"/>
            </p:cNvSpPr>
            <p:nvPr/>
          </p:nvSpPr>
          <p:spPr bwMode="auto">
            <a:xfrm>
              <a:off x="7793037" y="5489574"/>
              <a:ext cx="295275" cy="271463"/>
            </a:xfrm>
            <a:prstGeom prst="ellipse">
              <a:avLst/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l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79" name="AutoShape 64"/>
            <p:cNvCxnSpPr>
              <a:cxnSpLocks noChangeShapeType="1"/>
              <a:stCxn id="178" idx="6"/>
            </p:cNvCxnSpPr>
            <p:nvPr/>
          </p:nvCxnSpPr>
          <p:spPr bwMode="auto">
            <a:xfrm>
              <a:off x="8088312" y="5626099"/>
              <a:ext cx="390525" cy="0"/>
            </a:xfrm>
            <a:prstGeom prst="straightConnector1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</p:cxnSp>
        <p:sp>
          <p:nvSpPr>
            <p:cNvPr id="180" name="Text Placeholder 2"/>
            <p:cNvSpPr txBox="1">
              <a:spLocks/>
            </p:cNvSpPr>
            <p:nvPr/>
          </p:nvSpPr>
          <p:spPr bwMode="auto">
            <a:xfrm>
              <a:off x="6411912" y="6032083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marL="622800" indent="-457200">
                <a:lnSpc>
                  <a:spcPct val="90000"/>
                </a:lnSpc>
                <a:spcBef>
                  <a:spcPts val="0"/>
                </a:spcBef>
                <a:buClr>
                  <a:srgbClr val="FF6309"/>
                </a:buClr>
                <a:buSzPct val="80000"/>
              </a:pPr>
              <a:r>
                <a:rPr lang="en-US" sz="2400" dirty="0" smtClean="0">
                  <a:latin typeface="Calibri" charset="0"/>
                </a:rPr>
                <a:t>×</a:t>
              </a:r>
              <a:endParaRPr lang="en-US" sz="2400" baseline="-20000" dirty="0" smtClean="0">
                <a:latin typeface="Calibri" charset="0"/>
              </a:endParaRPr>
            </a:p>
          </p:txBody>
        </p:sp>
      </p:grpSp>
      <p:sp>
        <p:nvSpPr>
          <p:cNvPr id="181" name="Oval 77"/>
          <p:cNvSpPr>
            <a:spLocks noChangeArrowheads="1"/>
          </p:cNvSpPr>
          <p:nvPr/>
        </p:nvSpPr>
        <p:spPr bwMode="auto">
          <a:xfrm>
            <a:off x="1857552" y="3227982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2" name="Text Placeholder 2"/>
          <p:cNvSpPr txBox="1">
            <a:spLocks/>
          </p:cNvSpPr>
          <p:nvPr/>
        </p:nvSpPr>
        <p:spPr bwMode="auto">
          <a:xfrm>
            <a:off x="536375" y="3089845"/>
            <a:ext cx="9688513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107950"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A node       gets activated once the </a:t>
            </a:r>
            <a:r>
              <a:rPr kumimoji="0" lang="en-US" sz="3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first</a:t>
            </a: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parent </a:t>
            </a:r>
            <a:r>
              <a:rPr lang="en-US" sz="30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activates</a:t>
            </a: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it.</a:t>
            </a:r>
            <a:endParaRPr lang="en-US" sz="3000" kern="0" dirty="0" smtClean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2906712" y="6162833"/>
            <a:ext cx="38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Δ</a:t>
            </a:r>
            <a:r>
              <a:rPr lang="en-US" baseline="-20000" dirty="0" smtClean="0">
                <a:latin typeface="Calibri" charset="0"/>
              </a:rPr>
              <a:t>ji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5878512" y="6151165"/>
            <a:ext cx="42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Δ</a:t>
            </a:r>
            <a:r>
              <a:rPr lang="en-US" baseline="-20000" dirty="0" smtClean="0">
                <a:latin typeface="Calibri" charset="0"/>
              </a:rPr>
              <a:t>ki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85" name="Rectangle 184"/>
          <p:cNvSpPr/>
          <p:nvPr/>
        </p:nvSpPr>
        <p:spPr>
          <a:xfrm>
            <a:off x="8921920" y="6151165"/>
            <a:ext cx="385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Δ</a:t>
            </a:r>
            <a:r>
              <a:rPr lang="en-US" baseline="-20000" dirty="0" smtClean="0">
                <a:latin typeface="Calibri" charset="0"/>
              </a:rPr>
              <a:t>li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90" name="Rectangle 189"/>
          <p:cNvSpPr/>
          <p:nvPr/>
        </p:nvSpPr>
        <p:spPr>
          <a:xfrm>
            <a:off x="49496" y="5008165"/>
            <a:ext cx="952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f(Δ</a:t>
            </a:r>
            <a:r>
              <a:rPr lang="en-US" baseline="-20000" dirty="0" smtClean="0">
                <a:latin typeface="Calibri" charset="0"/>
              </a:rPr>
              <a:t>ji</a:t>
            </a:r>
            <a:r>
              <a:rPr lang="en-US" dirty="0" smtClean="0">
                <a:latin typeface="Calibri" charset="0"/>
              </a:rPr>
              <a:t> ; </a:t>
            </a:r>
            <a:r>
              <a:rPr lang="en-US" sz="1600" dirty="0" smtClean="0">
                <a:latin typeface="Calibri" charset="0"/>
              </a:rPr>
              <a:t>α</a:t>
            </a:r>
            <a:r>
              <a:rPr lang="en-US" baseline="-20000" dirty="0" smtClean="0">
                <a:latin typeface="Calibri" charset="0"/>
              </a:rPr>
              <a:t>ji</a:t>
            </a:r>
            <a:r>
              <a:rPr lang="en-US" dirty="0" smtClean="0">
                <a:latin typeface="Calibri" charset="0"/>
              </a:rPr>
              <a:t>)</a:t>
            </a:r>
            <a:endParaRPr lang="en-US" dirty="0"/>
          </a:p>
        </p:txBody>
      </p:sp>
      <p:sp>
        <p:nvSpPr>
          <p:cNvPr id="191" name="Rectangle 190"/>
          <p:cNvSpPr/>
          <p:nvPr/>
        </p:nvSpPr>
        <p:spPr>
          <a:xfrm>
            <a:off x="3059112" y="4931965"/>
            <a:ext cx="101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f(Δ</a:t>
            </a:r>
            <a:r>
              <a:rPr lang="en-US" baseline="-20000" dirty="0" smtClean="0">
                <a:latin typeface="Calibri" charset="0"/>
              </a:rPr>
              <a:t>ki</a:t>
            </a:r>
            <a:r>
              <a:rPr lang="en-US" dirty="0" smtClean="0">
                <a:latin typeface="Calibri" charset="0"/>
              </a:rPr>
              <a:t> ; </a:t>
            </a:r>
            <a:r>
              <a:rPr lang="en-US" sz="1600" dirty="0" smtClean="0">
                <a:latin typeface="Calibri" charset="0"/>
              </a:rPr>
              <a:t>α</a:t>
            </a:r>
            <a:r>
              <a:rPr lang="en-US" baseline="-20000" dirty="0" smtClean="0">
                <a:latin typeface="Calibri" charset="0"/>
              </a:rPr>
              <a:t>ki</a:t>
            </a:r>
            <a:r>
              <a:rPr lang="en-US" dirty="0" smtClean="0">
                <a:latin typeface="Calibri" charset="0"/>
              </a:rPr>
              <a:t>)</a:t>
            </a:r>
            <a:endParaRPr lang="en-US" dirty="0"/>
          </a:p>
        </p:txBody>
      </p:sp>
      <p:sp>
        <p:nvSpPr>
          <p:cNvPr id="192" name="Rectangle 191"/>
          <p:cNvSpPr/>
          <p:nvPr/>
        </p:nvSpPr>
        <p:spPr>
          <a:xfrm>
            <a:off x="5996101" y="4931965"/>
            <a:ext cx="949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f(Δ</a:t>
            </a:r>
            <a:r>
              <a:rPr lang="en-US" baseline="-20000" dirty="0" smtClean="0">
                <a:latin typeface="Calibri" charset="0"/>
              </a:rPr>
              <a:t>li</a:t>
            </a:r>
            <a:r>
              <a:rPr lang="en-US" dirty="0" smtClean="0">
                <a:latin typeface="Calibri" charset="0"/>
              </a:rPr>
              <a:t> ; </a:t>
            </a:r>
            <a:r>
              <a:rPr lang="en-US" sz="1600" dirty="0" smtClean="0">
                <a:latin typeface="Calibri" charset="0"/>
              </a:rPr>
              <a:t>α</a:t>
            </a:r>
            <a:r>
              <a:rPr lang="en-US" baseline="-20000" dirty="0" smtClean="0">
                <a:latin typeface="Calibri" charset="0"/>
              </a:rPr>
              <a:t>li</a:t>
            </a:r>
            <a:r>
              <a:rPr lang="en-US" dirty="0" smtClean="0">
                <a:latin typeface="Calibri" charset="0"/>
              </a:rPr>
              <a:t>)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 bwMode="auto">
          <a:xfrm>
            <a:off x="5472360" y="3779837"/>
            <a:ext cx="3240360" cy="43204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72360" y="3780998"/>
            <a:ext cx="32403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chemeClr val="accent2"/>
                </a:solidFill>
                <a:latin typeface="Calibri"/>
              </a:rPr>
              <a:t>Remember: Shortest path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6336456" y="3491805"/>
            <a:ext cx="0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448289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2" grpId="0"/>
      <p:bldP spid="183" grpId="0"/>
      <p:bldP spid="184" grpId="0"/>
      <p:bldP spid="185" grpId="0"/>
      <p:bldP spid="190" grpId="0"/>
      <p:bldP spid="191" grpId="0"/>
      <p:bldP spid="192" grpId="0"/>
      <p:bldP spid="74" grpId="0" animBg="1"/>
      <p:bldP spid="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FC686-82F5-9940-BE53-99E7DA1FED7B}" type="slidenum">
              <a:rPr lang="fi-FI"/>
              <a:pPr/>
              <a:t>23</a:t>
            </a:fld>
            <a:endParaRPr lang="fi-FI" dirty="0"/>
          </a:p>
        </p:txBody>
      </p:sp>
      <p:sp>
        <p:nvSpPr>
          <p:cNvPr id="2253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Likelihood of activation of a node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1382712" y="2408237"/>
            <a:ext cx="7010400" cy="6016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1884061" y="2484437"/>
            <a:ext cx="336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j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54312" y="2484437"/>
            <a:ext cx="386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k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36661" y="2484437"/>
            <a:ext cx="334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l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45112" y="2484437"/>
            <a:ext cx="336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i</a:t>
            </a:r>
            <a:endParaRPr lang="en-US" sz="2400" dirty="0" smtClean="0"/>
          </a:p>
          <a:p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>
            <a:off x="5345906" y="2413800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5400000">
            <a:off x="3669506" y="2407443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5400000">
            <a:off x="2753518" y="2407443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rot="5400000">
            <a:off x="1915318" y="2407443"/>
            <a:ext cx="304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7097712" y="2556172"/>
            <a:ext cx="2171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activation times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18" name="Left Brace 17"/>
          <p:cNvSpPr/>
          <p:nvPr/>
        </p:nvSpPr>
        <p:spPr bwMode="auto">
          <a:xfrm rot="16200000">
            <a:off x="3455111" y="1127838"/>
            <a:ext cx="609600" cy="378000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48082" y="3241972"/>
            <a:ext cx="1206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Cascade</a:t>
            </a:r>
            <a:endParaRPr lang="en-US" sz="2400" dirty="0" smtClean="0"/>
          </a:p>
          <a:p>
            <a:endParaRPr lang="en-US" dirty="0"/>
          </a:p>
        </p:txBody>
      </p:sp>
      <p:grpSp>
        <p:nvGrpSpPr>
          <p:cNvPr id="61" name="Gruppierung 60"/>
          <p:cNvGrpSpPr/>
          <p:nvPr/>
        </p:nvGrpSpPr>
        <p:grpSpPr>
          <a:xfrm>
            <a:off x="620712" y="3703637"/>
            <a:ext cx="8157992" cy="1219200"/>
            <a:chOff x="620712" y="3703637"/>
            <a:chExt cx="8157992" cy="1219200"/>
          </a:xfrm>
        </p:grpSpPr>
        <p:grpSp>
          <p:nvGrpSpPr>
            <p:cNvPr id="2" name="Group 186"/>
            <p:cNvGrpSpPr/>
            <p:nvPr/>
          </p:nvGrpSpPr>
          <p:grpSpPr>
            <a:xfrm>
              <a:off x="620712" y="3703637"/>
              <a:ext cx="8077200" cy="1171908"/>
              <a:chOff x="773112" y="3932237"/>
              <a:chExt cx="8077200" cy="1171908"/>
            </a:xfrm>
          </p:grpSpPr>
          <p:grpSp>
            <p:nvGrpSpPr>
              <p:cNvPr id="3" name="Group 20"/>
              <p:cNvGrpSpPr/>
              <p:nvPr/>
            </p:nvGrpSpPr>
            <p:grpSpPr>
              <a:xfrm>
                <a:off x="2319765" y="4017704"/>
                <a:ext cx="1729947" cy="1086802"/>
                <a:chOff x="620712" y="5837238"/>
                <a:chExt cx="2421925" cy="1519012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 bwMode="auto">
                <a:xfrm flipV="1">
                  <a:off x="766934" y="6904037"/>
                  <a:ext cx="2275703" cy="8224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51" name="Straight Connector 50"/>
                <p:cNvCxnSpPr/>
                <p:nvPr/>
              </p:nvCxnSpPr>
              <p:spPr bwMode="auto">
                <a:xfrm rot="5400000" flipH="1" flipV="1">
                  <a:off x="244259" y="6359150"/>
                  <a:ext cx="1080000" cy="3617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2" name="Rectangle 51"/>
                <p:cNvSpPr/>
                <p:nvPr/>
              </p:nvSpPr>
              <p:spPr>
                <a:xfrm>
                  <a:off x="620712" y="6839505"/>
                  <a:ext cx="418327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j</a:t>
                  </a:r>
                  <a:endParaRPr lang="en-US" dirty="0" smtClean="0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137637" y="6840003"/>
                  <a:ext cx="416223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i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54" name="Freeform 53"/>
                <p:cNvSpPr/>
                <p:nvPr/>
              </p:nvSpPr>
              <p:spPr bwMode="auto">
                <a:xfrm>
                  <a:off x="1239237" y="6218237"/>
                  <a:ext cx="1422400" cy="702733"/>
                </a:xfrm>
                <a:custGeom>
                  <a:avLst/>
                  <a:gdLst>
                    <a:gd name="connsiteX0" fmla="*/ 2108200 w 2108200"/>
                    <a:gd name="connsiteY0" fmla="*/ 702733 h 702733"/>
                    <a:gd name="connsiteX1" fmla="*/ 571500 w 2108200"/>
                    <a:gd name="connsiteY1" fmla="*/ 67733 h 702733"/>
                    <a:gd name="connsiteX2" fmla="*/ 0 w 2108200"/>
                    <a:gd name="connsiteY2" fmla="*/ 296333 h 702733"/>
                    <a:gd name="connsiteX3" fmla="*/ 0 w 2108200"/>
                    <a:gd name="connsiteY3" fmla="*/ 296333 h 70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8200" h="702733">
                      <a:moveTo>
                        <a:pt x="2108200" y="702733"/>
                      </a:moveTo>
                      <a:cubicBezTo>
                        <a:pt x="1515533" y="419099"/>
                        <a:pt x="922867" y="135466"/>
                        <a:pt x="571500" y="67733"/>
                      </a:cubicBezTo>
                      <a:cubicBezTo>
                        <a:pt x="220133" y="0"/>
                        <a:pt x="0" y="296333"/>
                        <a:pt x="0" y="296333"/>
                      </a:cubicBezTo>
                      <a:lnTo>
                        <a:pt x="0" y="296333"/>
                      </a:lnTo>
                    </a:path>
                  </a:pathLst>
                </a:cu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55" name="Straight Connector 54"/>
                <p:cNvCxnSpPr/>
                <p:nvPr/>
              </p:nvCxnSpPr>
              <p:spPr bwMode="auto">
                <a:xfrm rot="16200000" flipH="1">
                  <a:off x="1041237" y="6706200"/>
                  <a:ext cx="396000" cy="1588"/>
                </a:xfrm>
                <a:prstGeom prst="line">
                  <a:avLst/>
                </a:prstGeom>
                <a:solidFill>
                  <a:schemeClr val="accent1"/>
                </a:solidFill>
                <a:ln w="50800" cap="flat" cmpd="sng" algn="ctr">
                  <a:solidFill>
                    <a:schemeClr val="accent2"/>
                  </a:solidFill>
                  <a:prstDash val="sysDash"/>
                  <a:round/>
                  <a:headEnd type="oval" w="med" len="med"/>
                  <a:tailEnd type="none" w="med" len="med"/>
                </a:ln>
                <a:effectLst/>
              </p:spPr>
            </p:cxnSp>
            <p:cxnSp>
              <p:nvCxnSpPr>
                <p:cNvPr id="56" name="Straight Connector 55"/>
                <p:cNvCxnSpPr/>
                <p:nvPr/>
              </p:nvCxnSpPr>
              <p:spPr bwMode="auto">
                <a:xfrm rot="16200000" flipH="1" flipV="1">
                  <a:off x="914318" y="6579118"/>
                  <a:ext cx="395837" cy="2540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" name="Group 31"/>
              <p:cNvGrpSpPr/>
              <p:nvPr/>
            </p:nvGrpSpPr>
            <p:grpSpPr>
              <a:xfrm>
                <a:off x="4234769" y="4017691"/>
                <a:ext cx="2177143" cy="1086799"/>
                <a:chOff x="3135312" y="5608638"/>
                <a:chExt cx="3048000" cy="1519008"/>
              </a:xfrm>
            </p:grpSpPr>
            <p:cxnSp>
              <p:nvCxnSpPr>
                <p:cNvPr id="41" name="Straight Arrow Connector 40"/>
                <p:cNvCxnSpPr/>
                <p:nvPr/>
              </p:nvCxnSpPr>
              <p:spPr bwMode="auto">
                <a:xfrm flipV="1">
                  <a:off x="3983809" y="6675437"/>
                  <a:ext cx="2199503" cy="8224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42" name="Straight Connector 41"/>
                <p:cNvCxnSpPr/>
                <p:nvPr/>
              </p:nvCxnSpPr>
              <p:spPr bwMode="auto">
                <a:xfrm rot="5400000" flipH="1" flipV="1">
                  <a:off x="3461134" y="6130550"/>
                  <a:ext cx="1080000" cy="3617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3" name="Rectangle 42"/>
                <p:cNvSpPr/>
                <p:nvPr/>
              </p:nvSpPr>
              <p:spPr>
                <a:xfrm>
                  <a:off x="3837587" y="6610904"/>
                  <a:ext cx="464719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k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354512" y="6611399"/>
                  <a:ext cx="416223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i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45" name="Freeform 44"/>
                <p:cNvSpPr/>
                <p:nvPr/>
              </p:nvSpPr>
              <p:spPr bwMode="auto">
                <a:xfrm rot="784553">
                  <a:off x="4456113" y="6036612"/>
                  <a:ext cx="720000" cy="575999"/>
                </a:xfrm>
                <a:custGeom>
                  <a:avLst/>
                  <a:gdLst>
                    <a:gd name="connsiteX0" fmla="*/ 2108200 w 2108200"/>
                    <a:gd name="connsiteY0" fmla="*/ 702733 h 702733"/>
                    <a:gd name="connsiteX1" fmla="*/ 571500 w 2108200"/>
                    <a:gd name="connsiteY1" fmla="*/ 67733 h 702733"/>
                    <a:gd name="connsiteX2" fmla="*/ 0 w 2108200"/>
                    <a:gd name="connsiteY2" fmla="*/ 296333 h 702733"/>
                    <a:gd name="connsiteX3" fmla="*/ 0 w 2108200"/>
                    <a:gd name="connsiteY3" fmla="*/ 296333 h 70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8200" h="702733">
                      <a:moveTo>
                        <a:pt x="2108200" y="702733"/>
                      </a:moveTo>
                      <a:cubicBezTo>
                        <a:pt x="1515533" y="419099"/>
                        <a:pt x="922867" y="135466"/>
                        <a:pt x="571500" y="67733"/>
                      </a:cubicBezTo>
                      <a:cubicBezTo>
                        <a:pt x="220133" y="0"/>
                        <a:pt x="0" y="296333"/>
                        <a:pt x="0" y="296333"/>
                      </a:cubicBezTo>
                      <a:lnTo>
                        <a:pt x="0" y="296333"/>
                      </a:lnTo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sp>
              <p:nvSpPr>
                <p:cNvPr id="46" name="Right Triangle 45"/>
                <p:cNvSpPr/>
                <p:nvPr/>
              </p:nvSpPr>
              <p:spPr bwMode="auto">
                <a:xfrm>
                  <a:off x="4456113" y="6171437"/>
                  <a:ext cx="658800" cy="504000"/>
                </a:xfrm>
                <a:prstGeom prst="rtTriangl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2"/>
                </p:cNvCxnSpPr>
                <p:nvPr/>
              </p:nvCxnSpPr>
              <p:spPr bwMode="auto">
                <a:xfrm rot="16200000" flipH="1">
                  <a:off x="4214913" y="6434237"/>
                  <a:ext cx="482400" cy="158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 rot="5400000">
                  <a:off x="4054995" y="6274319"/>
                  <a:ext cx="472036" cy="330201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9" name="Text Placeholder 2"/>
                <p:cNvSpPr txBox="1">
                  <a:spLocks/>
                </p:cNvSpPr>
                <p:nvPr/>
              </p:nvSpPr>
              <p:spPr bwMode="auto">
                <a:xfrm>
                  <a:off x="3135312" y="6032083"/>
                  <a:ext cx="45720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marL="622800" indent="-457200">
                    <a:lnSpc>
                      <a:spcPct val="90000"/>
                    </a:lnSpc>
                    <a:spcBef>
                      <a:spcPts val="0"/>
                    </a:spcBef>
                    <a:buClr>
                      <a:srgbClr val="FF6309"/>
                    </a:buClr>
                    <a:buSzPct val="80000"/>
                  </a:pPr>
                  <a:r>
                    <a:rPr lang="en-US" sz="2400" dirty="0" smtClean="0">
                      <a:latin typeface="Calibri" charset="0"/>
                    </a:rPr>
                    <a:t>×</a:t>
                  </a:r>
                  <a:endParaRPr lang="en-US" sz="2400" baseline="-20000" dirty="0" smtClean="0">
                    <a:latin typeface="Calibri" charset="0"/>
                  </a:endParaRPr>
                </a:p>
              </p:txBody>
            </p:sp>
          </p:grpSp>
          <p:grpSp>
            <p:nvGrpSpPr>
              <p:cNvPr id="5" name="Group 44"/>
              <p:cNvGrpSpPr/>
              <p:nvPr/>
            </p:nvGrpSpPr>
            <p:grpSpPr>
              <a:xfrm>
                <a:off x="6564312" y="4017694"/>
                <a:ext cx="2286000" cy="1086799"/>
                <a:chOff x="6411912" y="5608638"/>
                <a:chExt cx="3200400" cy="1519007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 bwMode="auto">
                <a:xfrm flipV="1">
                  <a:off x="7243934" y="6675437"/>
                  <a:ext cx="2368378" cy="8224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rot="5400000" flipH="1" flipV="1">
                  <a:off x="6721259" y="6130550"/>
                  <a:ext cx="1080000" cy="3617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" name="Rectangle 33"/>
                <p:cNvSpPr/>
                <p:nvPr/>
              </p:nvSpPr>
              <p:spPr>
                <a:xfrm>
                  <a:off x="7097712" y="6610905"/>
                  <a:ext cx="416223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l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7614637" y="6611398"/>
                  <a:ext cx="416223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i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auto">
                <a:xfrm>
                  <a:off x="7732710" y="5989636"/>
                  <a:ext cx="1736125" cy="684000"/>
                </a:xfrm>
                <a:custGeom>
                  <a:avLst/>
                  <a:gdLst>
                    <a:gd name="connsiteX0" fmla="*/ 2108200 w 2108200"/>
                    <a:gd name="connsiteY0" fmla="*/ 702733 h 702733"/>
                    <a:gd name="connsiteX1" fmla="*/ 571500 w 2108200"/>
                    <a:gd name="connsiteY1" fmla="*/ 67733 h 702733"/>
                    <a:gd name="connsiteX2" fmla="*/ 0 w 2108200"/>
                    <a:gd name="connsiteY2" fmla="*/ 296333 h 702733"/>
                    <a:gd name="connsiteX3" fmla="*/ 0 w 2108200"/>
                    <a:gd name="connsiteY3" fmla="*/ 296333 h 70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8200" h="702733">
                      <a:moveTo>
                        <a:pt x="2108200" y="702733"/>
                      </a:moveTo>
                      <a:cubicBezTo>
                        <a:pt x="1515533" y="419099"/>
                        <a:pt x="922867" y="135466"/>
                        <a:pt x="571500" y="67733"/>
                      </a:cubicBezTo>
                      <a:cubicBezTo>
                        <a:pt x="220133" y="0"/>
                        <a:pt x="0" y="296333"/>
                        <a:pt x="0" y="296333"/>
                      </a:cubicBezTo>
                      <a:lnTo>
                        <a:pt x="0" y="296333"/>
                      </a:lnTo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sp>
              <p:nvSpPr>
                <p:cNvPr id="37" name="Right Triangle 36"/>
                <p:cNvSpPr/>
                <p:nvPr/>
              </p:nvSpPr>
              <p:spPr bwMode="auto">
                <a:xfrm>
                  <a:off x="7741200" y="6261437"/>
                  <a:ext cx="1756800" cy="414000"/>
                </a:xfrm>
                <a:prstGeom prst="rtTriangl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 bwMode="auto">
                <a:xfrm rot="16200000" flipH="1">
                  <a:off x="7525710" y="6468437"/>
                  <a:ext cx="414000" cy="158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" name="Straight Connector 38"/>
                <p:cNvCxnSpPr/>
                <p:nvPr/>
              </p:nvCxnSpPr>
              <p:spPr bwMode="auto">
                <a:xfrm rot="16200000" flipH="1" flipV="1">
                  <a:off x="7407793" y="6332356"/>
                  <a:ext cx="395836" cy="25399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0" name="Text Placeholder 2"/>
                <p:cNvSpPr txBox="1">
                  <a:spLocks/>
                </p:cNvSpPr>
                <p:nvPr/>
              </p:nvSpPr>
              <p:spPr bwMode="auto">
                <a:xfrm>
                  <a:off x="6411912" y="6032083"/>
                  <a:ext cx="45720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marL="622800" indent="-457200">
                    <a:lnSpc>
                      <a:spcPct val="90000"/>
                    </a:lnSpc>
                    <a:spcBef>
                      <a:spcPts val="0"/>
                    </a:spcBef>
                    <a:buClr>
                      <a:srgbClr val="FF6309"/>
                    </a:buClr>
                    <a:buSzPct val="80000"/>
                  </a:pPr>
                  <a:r>
                    <a:rPr lang="en-US" sz="2400" dirty="0" smtClean="0">
                      <a:latin typeface="Calibri" charset="0"/>
                    </a:rPr>
                    <a:t>×</a:t>
                  </a:r>
                  <a:endParaRPr lang="en-US" sz="2400" baseline="-20000" dirty="0" smtClean="0">
                    <a:latin typeface="Calibri" charset="0"/>
                  </a:endParaRPr>
                </a:p>
              </p:txBody>
            </p:sp>
          </p:grpSp>
          <p:grpSp>
            <p:nvGrpSpPr>
              <p:cNvPr id="6" name="Group 157"/>
              <p:cNvGrpSpPr/>
              <p:nvPr/>
            </p:nvGrpSpPr>
            <p:grpSpPr>
              <a:xfrm>
                <a:off x="773112" y="3932237"/>
                <a:ext cx="1054100" cy="990600"/>
                <a:chOff x="4291012" y="4389437"/>
                <a:chExt cx="1054100" cy="990600"/>
              </a:xfrm>
            </p:grpSpPr>
            <p:sp>
              <p:nvSpPr>
                <p:cNvPr id="28" name="Oval 27"/>
                <p:cNvSpPr>
                  <a:spLocks noChangeArrowheads="1"/>
                </p:cNvSpPr>
                <p:nvPr/>
              </p:nvSpPr>
              <p:spPr bwMode="auto">
                <a:xfrm>
                  <a:off x="4291012" y="5065712"/>
                  <a:ext cx="295275" cy="2714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j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" name="Oval 28"/>
                <p:cNvSpPr>
                  <a:spLocks noChangeArrowheads="1"/>
                </p:cNvSpPr>
                <p:nvPr/>
              </p:nvSpPr>
              <p:spPr bwMode="auto">
                <a:xfrm>
                  <a:off x="5051425" y="4479924"/>
                  <a:ext cx="293687" cy="27146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l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Oval 29"/>
                <p:cNvSpPr>
                  <a:spLocks noChangeArrowheads="1"/>
                </p:cNvSpPr>
                <p:nvPr/>
              </p:nvSpPr>
              <p:spPr bwMode="auto">
                <a:xfrm>
                  <a:off x="4362450" y="4389437"/>
                  <a:ext cx="295275" cy="2714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i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Oval 71"/>
                <p:cNvSpPr>
                  <a:spLocks noChangeArrowheads="1"/>
                </p:cNvSpPr>
                <p:nvPr/>
              </p:nvSpPr>
              <p:spPr bwMode="auto">
                <a:xfrm>
                  <a:off x="4975225" y="5108574"/>
                  <a:ext cx="295275" cy="27146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k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25" name="AutoShape 66"/>
              <p:cNvCxnSpPr>
                <a:cxnSpLocks noChangeShapeType="1"/>
              </p:cNvCxnSpPr>
              <p:nvPr/>
            </p:nvCxnSpPr>
            <p:spPr bwMode="auto">
              <a:xfrm flipH="1">
                <a:off x="904875" y="4213224"/>
                <a:ext cx="46038" cy="404813"/>
              </a:xfrm>
              <a:prstGeom prst="straightConnector1">
                <a:avLst/>
              </a:prstGeom>
              <a:noFill/>
              <a:ln w="57150">
                <a:solidFill>
                  <a:schemeClr val="accent2"/>
                </a:solidFill>
                <a:round/>
                <a:headEnd type="triangle"/>
                <a:tailEnd type="none" w="med" len="med"/>
              </a:ln>
            </p:spPr>
          </p:cxnSp>
          <p:cxnSp>
            <p:nvCxnSpPr>
              <p:cNvPr id="26" name="AutoShape 72"/>
              <p:cNvCxnSpPr>
                <a:cxnSpLocks noChangeShapeType="1"/>
              </p:cNvCxnSpPr>
              <p:nvPr/>
            </p:nvCxnSpPr>
            <p:spPr bwMode="auto">
              <a:xfrm rot="16200000" flipH="1">
                <a:off x="1023363" y="4229400"/>
                <a:ext cx="530225" cy="400050"/>
              </a:xfrm>
              <a:prstGeom prst="straightConnector1">
                <a:avLst/>
              </a:prstGeom>
              <a:noFill/>
              <a:ln w="57150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triangle"/>
                <a:tailEnd type="none" w="med" len="med"/>
              </a:ln>
            </p:spPr>
          </p:cxnSp>
          <p:cxnSp>
            <p:nvCxnSpPr>
              <p:cNvPr id="27" name="AutoShape 65"/>
              <p:cNvCxnSpPr>
                <a:cxnSpLocks noChangeShapeType="1"/>
              </p:cNvCxnSpPr>
              <p:nvPr/>
            </p:nvCxnSpPr>
            <p:spPr bwMode="auto">
              <a:xfrm>
                <a:off x="1133475" y="4084637"/>
                <a:ext cx="398463" cy="92075"/>
              </a:xfrm>
              <a:prstGeom prst="straightConnector1">
                <a:avLst/>
              </a:prstGeom>
              <a:noFill/>
              <a:ln w="57150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triangle"/>
                <a:tailEnd type="none" w="med" len="med"/>
              </a:ln>
            </p:spPr>
          </p:cxnSp>
        </p:grpSp>
        <p:sp>
          <p:nvSpPr>
            <p:cNvPr id="133" name="Rectangle 132"/>
            <p:cNvSpPr/>
            <p:nvPr/>
          </p:nvSpPr>
          <p:spPr>
            <a:xfrm>
              <a:off x="3592512" y="4553505"/>
              <a:ext cx="38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Δ</a:t>
              </a:r>
              <a:r>
                <a:rPr lang="en-US" baseline="-20000" dirty="0" smtClean="0">
                  <a:latin typeface="Calibri" charset="0"/>
                </a:rPr>
                <a:t>ji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954712" y="4541837"/>
              <a:ext cx="420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Δ</a:t>
              </a:r>
              <a:r>
                <a:rPr lang="en-US" baseline="-20000" dirty="0" smtClean="0">
                  <a:latin typeface="Calibri" charset="0"/>
                </a:rPr>
                <a:t>ki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8393112" y="4541837"/>
              <a:ext cx="385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Δ</a:t>
              </a:r>
              <a:r>
                <a:rPr lang="en-US" baseline="-20000" dirty="0" smtClean="0">
                  <a:latin typeface="Calibri" charset="0"/>
                </a:rPr>
                <a:t>li</a:t>
              </a:r>
              <a:endParaRPr lang="en-US" dirty="0" smtClean="0"/>
            </a:p>
            <a:p>
              <a:endParaRPr lang="en-US" dirty="0"/>
            </a:p>
          </p:txBody>
        </p:sp>
      </p:grpSp>
      <p:grpSp>
        <p:nvGrpSpPr>
          <p:cNvPr id="95" name="Gruppierung 94"/>
          <p:cNvGrpSpPr/>
          <p:nvPr/>
        </p:nvGrpSpPr>
        <p:grpSpPr>
          <a:xfrm>
            <a:off x="633412" y="4008437"/>
            <a:ext cx="8521700" cy="2086308"/>
            <a:chOff x="633412" y="4008437"/>
            <a:chExt cx="8521700" cy="2086308"/>
          </a:xfrm>
        </p:grpSpPr>
        <p:grpSp>
          <p:nvGrpSpPr>
            <p:cNvPr id="7" name="Group 187"/>
            <p:cNvGrpSpPr/>
            <p:nvPr/>
          </p:nvGrpSpPr>
          <p:grpSpPr>
            <a:xfrm>
              <a:off x="633412" y="4008437"/>
              <a:ext cx="8521700" cy="2086308"/>
              <a:chOff x="785812" y="4237037"/>
              <a:chExt cx="8521700" cy="2086308"/>
            </a:xfrm>
          </p:grpSpPr>
          <p:grpSp>
            <p:nvGrpSpPr>
              <p:cNvPr id="20" name="Group 68"/>
              <p:cNvGrpSpPr/>
              <p:nvPr/>
            </p:nvGrpSpPr>
            <p:grpSpPr>
              <a:xfrm>
                <a:off x="4234769" y="5236891"/>
                <a:ext cx="2177143" cy="1086799"/>
                <a:chOff x="3135312" y="5608638"/>
                <a:chExt cx="3048000" cy="1519008"/>
              </a:xfrm>
            </p:grpSpPr>
            <p:cxnSp>
              <p:nvCxnSpPr>
                <p:cNvPr id="87" name="Straight Arrow Connector 86"/>
                <p:cNvCxnSpPr/>
                <p:nvPr/>
              </p:nvCxnSpPr>
              <p:spPr bwMode="auto">
                <a:xfrm flipV="1">
                  <a:off x="3983809" y="6675437"/>
                  <a:ext cx="2199503" cy="8224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88" name="Straight Connector 87"/>
                <p:cNvCxnSpPr/>
                <p:nvPr/>
              </p:nvCxnSpPr>
              <p:spPr bwMode="auto">
                <a:xfrm rot="5400000" flipH="1" flipV="1">
                  <a:off x="3461134" y="6130550"/>
                  <a:ext cx="1080000" cy="3617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9" name="Rectangle 88"/>
                <p:cNvSpPr/>
                <p:nvPr/>
              </p:nvSpPr>
              <p:spPr>
                <a:xfrm>
                  <a:off x="3837587" y="6610904"/>
                  <a:ext cx="464719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k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4354512" y="6611399"/>
                  <a:ext cx="416223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i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91" name="Freeform 90"/>
                <p:cNvSpPr/>
                <p:nvPr/>
              </p:nvSpPr>
              <p:spPr bwMode="auto">
                <a:xfrm rot="784553">
                  <a:off x="4456112" y="6025457"/>
                  <a:ext cx="720000" cy="576000"/>
                </a:xfrm>
                <a:custGeom>
                  <a:avLst/>
                  <a:gdLst>
                    <a:gd name="connsiteX0" fmla="*/ 2108200 w 2108200"/>
                    <a:gd name="connsiteY0" fmla="*/ 702733 h 702733"/>
                    <a:gd name="connsiteX1" fmla="*/ 571500 w 2108200"/>
                    <a:gd name="connsiteY1" fmla="*/ 67733 h 702733"/>
                    <a:gd name="connsiteX2" fmla="*/ 0 w 2108200"/>
                    <a:gd name="connsiteY2" fmla="*/ 296333 h 702733"/>
                    <a:gd name="connsiteX3" fmla="*/ 0 w 2108200"/>
                    <a:gd name="connsiteY3" fmla="*/ 296333 h 70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8200" h="702733">
                      <a:moveTo>
                        <a:pt x="2108200" y="702733"/>
                      </a:moveTo>
                      <a:cubicBezTo>
                        <a:pt x="1515533" y="419099"/>
                        <a:pt x="922867" y="135466"/>
                        <a:pt x="571500" y="67733"/>
                      </a:cubicBezTo>
                      <a:cubicBezTo>
                        <a:pt x="220133" y="0"/>
                        <a:pt x="0" y="296333"/>
                        <a:pt x="0" y="296333"/>
                      </a:cubicBezTo>
                      <a:lnTo>
                        <a:pt x="0" y="296333"/>
                      </a:lnTo>
                    </a:path>
                  </a:pathLst>
                </a:cu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92" name="Straight Connector 91"/>
                <p:cNvCxnSpPr/>
                <p:nvPr/>
              </p:nvCxnSpPr>
              <p:spPr bwMode="auto">
                <a:xfrm rot="16200000" flipH="1">
                  <a:off x="4214913" y="6434237"/>
                  <a:ext cx="482400" cy="1588"/>
                </a:xfrm>
                <a:prstGeom prst="line">
                  <a:avLst/>
                </a:prstGeom>
                <a:solidFill>
                  <a:schemeClr val="accent1"/>
                </a:solidFill>
                <a:ln w="50800" cap="flat" cmpd="sng" algn="ctr">
                  <a:solidFill>
                    <a:schemeClr val="accent2"/>
                  </a:solidFill>
                  <a:prstDash val="sysDash"/>
                  <a:round/>
                  <a:headEnd type="oval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/>
                <p:cNvCxnSpPr/>
                <p:nvPr/>
              </p:nvCxnSpPr>
              <p:spPr bwMode="auto">
                <a:xfrm rot="5400000">
                  <a:off x="4054995" y="6274319"/>
                  <a:ext cx="472036" cy="330201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4" name="Text Placeholder 2"/>
                <p:cNvSpPr txBox="1">
                  <a:spLocks/>
                </p:cNvSpPr>
                <p:nvPr/>
              </p:nvSpPr>
              <p:spPr bwMode="auto">
                <a:xfrm>
                  <a:off x="3135312" y="6032083"/>
                  <a:ext cx="45720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marL="622800" indent="-457200">
                    <a:lnSpc>
                      <a:spcPct val="90000"/>
                    </a:lnSpc>
                    <a:spcBef>
                      <a:spcPts val="0"/>
                    </a:spcBef>
                    <a:buClr>
                      <a:srgbClr val="FF6309"/>
                    </a:buClr>
                    <a:buSzPct val="80000"/>
                  </a:pPr>
                  <a:r>
                    <a:rPr lang="en-US" sz="2400" dirty="0" smtClean="0">
                      <a:latin typeface="Calibri" charset="0"/>
                    </a:rPr>
                    <a:t>×</a:t>
                  </a:r>
                  <a:endParaRPr lang="en-US" sz="2400" baseline="-20000" dirty="0" smtClean="0">
                    <a:latin typeface="Calibri" charset="0"/>
                  </a:endParaRPr>
                </a:p>
              </p:txBody>
            </p:sp>
          </p:grpSp>
          <p:grpSp>
            <p:nvGrpSpPr>
              <p:cNvPr id="21" name="Group 81"/>
              <p:cNvGrpSpPr/>
              <p:nvPr/>
            </p:nvGrpSpPr>
            <p:grpSpPr>
              <a:xfrm>
                <a:off x="6564312" y="5236894"/>
                <a:ext cx="2286000" cy="1086799"/>
                <a:chOff x="6411912" y="5608638"/>
                <a:chExt cx="3200400" cy="1519007"/>
              </a:xfrm>
            </p:grpSpPr>
            <p:cxnSp>
              <p:nvCxnSpPr>
                <p:cNvPr id="78" name="Straight Arrow Connector 77"/>
                <p:cNvCxnSpPr/>
                <p:nvPr/>
              </p:nvCxnSpPr>
              <p:spPr bwMode="auto">
                <a:xfrm flipV="1">
                  <a:off x="7243934" y="6675437"/>
                  <a:ext cx="2368378" cy="8224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79" name="Straight Connector 78"/>
                <p:cNvCxnSpPr/>
                <p:nvPr/>
              </p:nvCxnSpPr>
              <p:spPr bwMode="auto">
                <a:xfrm rot="5400000" flipH="1" flipV="1">
                  <a:off x="6721259" y="6130550"/>
                  <a:ext cx="1080000" cy="3617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0" name="Rectangle 79"/>
                <p:cNvSpPr/>
                <p:nvPr/>
              </p:nvSpPr>
              <p:spPr>
                <a:xfrm>
                  <a:off x="7097712" y="6610905"/>
                  <a:ext cx="416223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l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7614637" y="6611398"/>
                  <a:ext cx="416223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i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82" name="Freeform 81"/>
                <p:cNvSpPr/>
                <p:nvPr/>
              </p:nvSpPr>
              <p:spPr bwMode="auto">
                <a:xfrm>
                  <a:off x="7732710" y="5989636"/>
                  <a:ext cx="1736125" cy="684000"/>
                </a:xfrm>
                <a:custGeom>
                  <a:avLst/>
                  <a:gdLst>
                    <a:gd name="connsiteX0" fmla="*/ 2108200 w 2108200"/>
                    <a:gd name="connsiteY0" fmla="*/ 702733 h 702733"/>
                    <a:gd name="connsiteX1" fmla="*/ 571500 w 2108200"/>
                    <a:gd name="connsiteY1" fmla="*/ 67733 h 702733"/>
                    <a:gd name="connsiteX2" fmla="*/ 0 w 2108200"/>
                    <a:gd name="connsiteY2" fmla="*/ 296333 h 702733"/>
                    <a:gd name="connsiteX3" fmla="*/ 0 w 2108200"/>
                    <a:gd name="connsiteY3" fmla="*/ 296333 h 70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8200" h="702733">
                      <a:moveTo>
                        <a:pt x="2108200" y="702733"/>
                      </a:moveTo>
                      <a:cubicBezTo>
                        <a:pt x="1515533" y="419099"/>
                        <a:pt x="922867" y="135466"/>
                        <a:pt x="571500" y="67733"/>
                      </a:cubicBezTo>
                      <a:cubicBezTo>
                        <a:pt x="220133" y="0"/>
                        <a:pt x="0" y="296333"/>
                        <a:pt x="0" y="296333"/>
                      </a:cubicBezTo>
                      <a:lnTo>
                        <a:pt x="0" y="296333"/>
                      </a:lnTo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sp>
              <p:nvSpPr>
                <p:cNvPr id="83" name="Right Triangle 82"/>
                <p:cNvSpPr/>
                <p:nvPr/>
              </p:nvSpPr>
              <p:spPr bwMode="auto">
                <a:xfrm>
                  <a:off x="7741200" y="6261437"/>
                  <a:ext cx="1756800" cy="414000"/>
                </a:xfrm>
                <a:prstGeom prst="rtTriangl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84" name="Straight Connector 83"/>
                <p:cNvCxnSpPr/>
                <p:nvPr/>
              </p:nvCxnSpPr>
              <p:spPr bwMode="auto">
                <a:xfrm rot="16200000" flipH="1">
                  <a:off x="7525710" y="6468437"/>
                  <a:ext cx="414000" cy="158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5" name="Straight Connector 84"/>
                <p:cNvCxnSpPr/>
                <p:nvPr/>
              </p:nvCxnSpPr>
              <p:spPr bwMode="auto">
                <a:xfrm rot="16200000" flipH="1" flipV="1">
                  <a:off x="7407793" y="6332356"/>
                  <a:ext cx="395836" cy="25399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6" name="Text Placeholder 2"/>
                <p:cNvSpPr txBox="1">
                  <a:spLocks/>
                </p:cNvSpPr>
                <p:nvPr/>
              </p:nvSpPr>
              <p:spPr bwMode="auto">
                <a:xfrm>
                  <a:off x="6411912" y="6032083"/>
                  <a:ext cx="45720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marL="622800" indent="-457200">
                    <a:lnSpc>
                      <a:spcPct val="90000"/>
                    </a:lnSpc>
                    <a:spcBef>
                      <a:spcPts val="0"/>
                    </a:spcBef>
                    <a:buClr>
                      <a:srgbClr val="FF6309"/>
                    </a:buClr>
                    <a:buSzPct val="80000"/>
                  </a:pPr>
                  <a:r>
                    <a:rPr lang="en-US" sz="2400" dirty="0" smtClean="0">
                      <a:latin typeface="Calibri" charset="0"/>
                    </a:rPr>
                    <a:t>×</a:t>
                  </a:r>
                  <a:endParaRPr lang="en-US" sz="2400" baseline="-20000" dirty="0" smtClean="0">
                    <a:latin typeface="Calibri" charset="0"/>
                  </a:endParaRPr>
                </a:p>
              </p:txBody>
            </p:sp>
          </p:grpSp>
          <p:grpSp>
            <p:nvGrpSpPr>
              <p:cNvPr id="22" name="Group 136"/>
              <p:cNvGrpSpPr/>
              <p:nvPr/>
            </p:nvGrpSpPr>
            <p:grpSpPr>
              <a:xfrm>
                <a:off x="2318112" y="5227778"/>
                <a:ext cx="1731602" cy="1087575"/>
                <a:chOff x="535587" y="5608638"/>
                <a:chExt cx="2421925" cy="1518027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 bwMode="auto">
                <a:xfrm flipV="1">
                  <a:off x="681809" y="6675437"/>
                  <a:ext cx="2275703" cy="8224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 rot="5400000" flipH="1" flipV="1">
                  <a:off x="159134" y="6130550"/>
                  <a:ext cx="1080000" cy="3617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2" name="Rectangle 71"/>
                <p:cNvSpPr/>
                <p:nvPr/>
              </p:nvSpPr>
              <p:spPr>
                <a:xfrm>
                  <a:off x="535587" y="6610905"/>
                  <a:ext cx="2988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j</a:t>
                  </a:r>
                  <a:endParaRPr lang="en-US" dirty="0" smtClean="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1052512" y="6611137"/>
                  <a:ext cx="415825" cy="5155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i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74" name="Freeform 73"/>
                <p:cNvSpPr/>
                <p:nvPr/>
              </p:nvSpPr>
              <p:spPr bwMode="auto">
                <a:xfrm>
                  <a:off x="1154112" y="5989637"/>
                  <a:ext cx="1422400" cy="702733"/>
                </a:xfrm>
                <a:custGeom>
                  <a:avLst/>
                  <a:gdLst>
                    <a:gd name="connsiteX0" fmla="*/ 2108200 w 2108200"/>
                    <a:gd name="connsiteY0" fmla="*/ 702733 h 702733"/>
                    <a:gd name="connsiteX1" fmla="*/ 571500 w 2108200"/>
                    <a:gd name="connsiteY1" fmla="*/ 67733 h 702733"/>
                    <a:gd name="connsiteX2" fmla="*/ 0 w 2108200"/>
                    <a:gd name="connsiteY2" fmla="*/ 296333 h 702733"/>
                    <a:gd name="connsiteX3" fmla="*/ 0 w 2108200"/>
                    <a:gd name="connsiteY3" fmla="*/ 296333 h 70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8200" h="702733">
                      <a:moveTo>
                        <a:pt x="2108200" y="702733"/>
                      </a:moveTo>
                      <a:cubicBezTo>
                        <a:pt x="1515533" y="419099"/>
                        <a:pt x="922867" y="135466"/>
                        <a:pt x="571500" y="67733"/>
                      </a:cubicBezTo>
                      <a:cubicBezTo>
                        <a:pt x="220133" y="0"/>
                        <a:pt x="0" y="296333"/>
                        <a:pt x="0" y="296333"/>
                      </a:cubicBezTo>
                      <a:lnTo>
                        <a:pt x="0" y="296333"/>
                      </a:lnTo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sp>
              <p:nvSpPr>
                <p:cNvPr id="75" name="Right Triangle 74"/>
                <p:cNvSpPr/>
                <p:nvPr/>
              </p:nvSpPr>
              <p:spPr bwMode="auto">
                <a:xfrm>
                  <a:off x="1154112" y="6279600"/>
                  <a:ext cx="1395623" cy="396000"/>
                </a:xfrm>
                <a:prstGeom prst="rtTriangl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76" name="Straight Connector 75"/>
                <p:cNvCxnSpPr>
                  <a:stCxn id="75" idx="0"/>
                  <a:endCxn id="75" idx="2"/>
                </p:cNvCxnSpPr>
                <p:nvPr/>
              </p:nvCxnSpPr>
              <p:spPr bwMode="auto">
                <a:xfrm rot="16200000" flipH="1">
                  <a:off x="956112" y="6477600"/>
                  <a:ext cx="396000" cy="158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Straight Connector 76"/>
                <p:cNvCxnSpPr>
                  <a:stCxn id="75" idx="0"/>
                </p:cNvCxnSpPr>
                <p:nvPr/>
              </p:nvCxnSpPr>
              <p:spPr bwMode="auto">
                <a:xfrm rot="16200000" flipH="1" flipV="1">
                  <a:off x="829193" y="6350518"/>
                  <a:ext cx="395837" cy="2540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3" name="Group 171"/>
              <p:cNvGrpSpPr/>
              <p:nvPr/>
            </p:nvGrpSpPr>
            <p:grpSpPr>
              <a:xfrm>
                <a:off x="785812" y="5151437"/>
                <a:ext cx="1054100" cy="990600"/>
                <a:chOff x="4291012" y="4389437"/>
                <a:chExt cx="1054100" cy="990600"/>
              </a:xfrm>
            </p:grpSpPr>
            <p:sp>
              <p:nvSpPr>
                <p:cNvPr id="66" name="Oval 65"/>
                <p:cNvSpPr>
                  <a:spLocks noChangeArrowheads="1"/>
                </p:cNvSpPr>
                <p:nvPr/>
              </p:nvSpPr>
              <p:spPr bwMode="auto">
                <a:xfrm>
                  <a:off x="4291012" y="5065712"/>
                  <a:ext cx="295275" cy="2714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j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" name="Oval 66"/>
                <p:cNvSpPr>
                  <a:spLocks noChangeArrowheads="1"/>
                </p:cNvSpPr>
                <p:nvPr/>
              </p:nvSpPr>
              <p:spPr bwMode="auto">
                <a:xfrm>
                  <a:off x="5051425" y="4479924"/>
                  <a:ext cx="293687" cy="27146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l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Oval 67"/>
                <p:cNvSpPr>
                  <a:spLocks noChangeArrowheads="1"/>
                </p:cNvSpPr>
                <p:nvPr/>
              </p:nvSpPr>
              <p:spPr bwMode="auto">
                <a:xfrm>
                  <a:off x="4362450" y="4389437"/>
                  <a:ext cx="295275" cy="2714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i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" name="Oval 71"/>
                <p:cNvSpPr>
                  <a:spLocks noChangeArrowheads="1"/>
                </p:cNvSpPr>
                <p:nvPr/>
              </p:nvSpPr>
              <p:spPr bwMode="auto">
                <a:xfrm>
                  <a:off x="4975225" y="5108574"/>
                  <a:ext cx="295275" cy="27146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k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62" name="Text Placeholder 2"/>
              <p:cNvSpPr txBox="1">
                <a:spLocks/>
              </p:cNvSpPr>
              <p:nvPr/>
            </p:nvSpPr>
            <p:spPr bwMode="auto">
              <a:xfrm>
                <a:off x="8980941" y="4237037"/>
                <a:ext cx="32657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marL="622800" indent="-457200">
                  <a:lnSpc>
                    <a:spcPct val="90000"/>
                  </a:lnSpc>
                  <a:spcBef>
                    <a:spcPts val="0"/>
                  </a:spcBef>
                  <a:buClr>
                    <a:srgbClr val="FF6309"/>
                  </a:buClr>
                  <a:buSzPct val="80000"/>
                </a:pPr>
                <a:r>
                  <a:rPr lang="en-US" sz="2400" dirty="0" smtClean="0">
                    <a:latin typeface="Calibri" charset="0"/>
                  </a:rPr>
                  <a:t>+</a:t>
                </a:r>
                <a:endParaRPr lang="en-US" sz="2400" baseline="-20000" dirty="0" smtClean="0">
                  <a:latin typeface="Calibri" charset="0"/>
                </a:endParaRPr>
              </a:p>
            </p:txBody>
          </p:sp>
          <p:cxnSp>
            <p:nvCxnSpPr>
              <p:cNvPr id="63" name="AutoShape 66"/>
              <p:cNvCxnSpPr>
                <a:cxnSpLocks noChangeShapeType="1"/>
              </p:cNvCxnSpPr>
              <p:nvPr/>
            </p:nvCxnSpPr>
            <p:spPr bwMode="auto">
              <a:xfrm flipH="1">
                <a:off x="917575" y="5432424"/>
                <a:ext cx="46038" cy="404813"/>
              </a:xfrm>
              <a:prstGeom prst="straightConnector1">
                <a:avLst/>
              </a:prstGeom>
              <a:noFill/>
              <a:ln w="57150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triangle"/>
                <a:tailEnd type="none" w="med" len="med"/>
              </a:ln>
            </p:spPr>
          </p:cxnSp>
          <p:cxnSp>
            <p:nvCxnSpPr>
              <p:cNvPr id="64" name="AutoShape 72"/>
              <p:cNvCxnSpPr>
                <a:cxnSpLocks noChangeShapeType="1"/>
              </p:cNvCxnSpPr>
              <p:nvPr/>
            </p:nvCxnSpPr>
            <p:spPr bwMode="auto">
              <a:xfrm rot="16200000" flipH="1">
                <a:off x="1036063" y="5448600"/>
                <a:ext cx="530225" cy="400050"/>
              </a:xfrm>
              <a:prstGeom prst="straightConnector1">
                <a:avLst/>
              </a:prstGeom>
              <a:noFill/>
              <a:ln w="57150">
                <a:solidFill>
                  <a:schemeClr val="accent2"/>
                </a:solidFill>
                <a:round/>
                <a:headEnd type="triangle"/>
                <a:tailEnd type="none" w="med" len="med"/>
              </a:ln>
            </p:spPr>
          </p:cxnSp>
          <p:cxnSp>
            <p:nvCxnSpPr>
              <p:cNvPr id="65" name="AutoShape 65"/>
              <p:cNvCxnSpPr>
                <a:cxnSpLocks noChangeShapeType="1"/>
              </p:cNvCxnSpPr>
              <p:nvPr/>
            </p:nvCxnSpPr>
            <p:spPr bwMode="auto">
              <a:xfrm>
                <a:off x="1146175" y="5303837"/>
                <a:ext cx="398463" cy="92075"/>
              </a:xfrm>
              <a:prstGeom prst="straightConnector1">
                <a:avLst/>
              </a:prstGeom>
              <a:noFill/>
              <a:ln w="57150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triangle"/>
                <a:tailEnd type="none" w="med" len="med"/>
              </a:ln>
            </p:spPr>
          </p:cxnSp>
        </p:grpSp>
        <p:sp>
          <p:nvSpPr>
            <p:cNvPr id="136" name="Rectangle 135"/>
            <p:cNvSpPr/>
            <p:nvPr/>
          </p:nvSpPr>
          <p:spPr>
            <a:xfrm>
              <a:off x="3592512" y="5696505"/>
              <a:ext cx="38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Δ</a:t>
              </a:r>
              <a:r>
                <a:rPr lang="en-US" baseline="-20000" dirty="0" smtClean="0">
                  <a:latin typeface="Calibri" charset="0"/>
                </a:rPr>
                <a:t>ji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954712" y="5684837"/>
              <a:ext cx="420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Δ</a:t>
              </a:r>
              <a:r>
                <a:rPr lang="en-US" baseline="-20000" dirty="0" smtClean="0">
                  <a:latin typeface="Calibri" charset="0"/>
                </a:rPr>
                <a:t>ki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393112" y="5684837"/>
              <a:ext cx="385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Δ</a:t>
              </a:r>
              <a:r>
                <a:rPr lang="en-US" baseline="-20000" dirty="0" smtClean="0">
                  <a:latin typeface="Calibri" charset="0"/>
                </a:rPr>
                <a:t>li</a:t>
              </a:r>
              <a:endParaRPr lang="en-US" dirty="0" smtClean="0"/>
            </a:p>
            <a:p>
              <a:endParaRPr lang="en-US" dirty="0"/>
            </a:p>
          </p:txBody>
        </p:sp>
      </p:grpSp>
      <p:grpSp>
        <p:nvGrpSpPr>
          <p:cNvPr id="96" name="Gruppierung 95"/>
          <p:cNvGrpSpPr/>
          <p:nvPr/>
        </p:nvGrpSpPr>
        <p:grpSpPr>
          <a:xfrm>
            <a:off x="620712" y="5193883"/>
            <a:ext cx="8556171" cy="2167354"/>
            <a:chOff x="620712" y="5193883"/>
            <a:chExt cx="8556171" cy="2167354"/>
          </a:xfrm>
        </p:grpSpPr>
        <p:grpSp>
          <p:nvGrpSpPr>
            <p:cNvPr id="24" name="Group 188"/>
            <p:cNvGrpSpPr/>
            <p:nvPr/>
          </p:nvGrpSpPr>
          <p:grpSpPr>
            <a:xfrm>
              <a:off x="620712" y="5193883"/>
              <a:ext cx="8556171" cy="2120062"/>
              <a:chOff x="773112" y="5422483"/>
              <a:chExt cx="8556171" cy="2120062"/>
            </a:xfrm>
          </p:grpSpPr>
          <p:grpSp>
            <p:nvGrpSpPr>
              <p:cNvPr id="57" name="Group 110"/>
              <p:cNvGrpSpPr/>
              <p:nvPr/>
            </p:nvGrpSpPr>
            <p:grpSpPr>
              <a:xfrm>
                <a:off x="4234769" y="6456091"/>
                <a:ext cx="2177143" cy="1086799"/>
                <a:chOff x="3135312" y="5608638"/>
                <a:chExt cx="3048000" cy="1519008"/>
              </a:xfrm>
            </p:grpSpPr>
            <p:cxnSp>
              <p:nvCxnSpPr>
                <p:cNvPr id="124" name="Straight Arrow Connector 123"/>
                <p:cNvCxnSpPr/>
                <p:nvPr/>
              </p:nvCxnSpPr>
              <p:spPr bwMode="auto">
                <a:xfrm flipV="1">
                  <a:off x="3983809" y="6675437"/>
                  <a:ext cx="2199503" cy="8224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25" name="Straight Connector 124"/>
                <p:cNvCxnSpPr/>
                <p:nvPr/>
              </p:nvCxnSpPr>
              <p:spPr bwMode="auto">
                <a:xfrm rot="5400000" flipH="1" flipV="1">
                  <a:off x="3461134" y="6130550"/>
                  <a:ext cx="1080000" cy="3617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6" name="Rectangle 125"/>
                <p:cNvSpPr/>
                <p:nvPr/>
              </p:nvSpPr>
              <p:spPr>
                <a:xfrm>
                  <a:off x="3837587" y="6610904"/>
                  <a:ext cx="464719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k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4354512" y="6611399"/>
                  <a:ext cx="416223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i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128" name="Freeform 127"/>
                <p:cNvSpPr/>
                <p:nvPr/>
              </p:nvSpPr>
              <p:spPr bwMode="auto">
                <a:xfrm rot="784553">
                  <a:off x="4456113" y="6034934"/>
                  <a:ext cx="720000" cy="575999"/>
                </a:xfrm>
                <a:custGeom>
                  <a:avLst/>
                  <a:gdLst>
                    <a:gd name="connsiteX0" fmla="*/ 2108200 w 2108200"/>
                    <a:gd name="connsiteY0" fmla="*/ 702733 h 702733"/>
                    <a:gd name="connsiteX1" fmla="*/ 571500 w 2108200"/>
                    <a:gd name="connsiteY1" fmla="*/ 67733 h 702733"/>
                    <a:gd name="connsiteX2" fmla="*/ 0 w 2108200"/>
                    <a:gd name="connsiteY2" fmla="*/ 296333 h 702733"/>
                    <a:gd name="connsiteX3" fmla="*/ 0 w 2108200"/>
                    <a:gd name="connsiteY3" fmla="*/ 296333 h 70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8200" h="702733">
                      <a:moveTo>
                        <a:pt x="2108200" y="702733"/>
                      </a:moveTo>
                      <a:cubicBezTo>
                        <a:pt x="1515533" y="419099"/>
                        <a:pt x="922867" y="135466"/>
                        <a:pt x="571500" y="67733"/>
                      </a:cubicBezTo>
                      <a:cubicBezTo>
                        <a:pt x="220133" y="0"/>
                        <a:pt x="0" y="296333"/>
                        <a:pt x="0" y="296333"/>
                      </a:cubicBezTo>
                      <a:lnTo>
                        <a:pt x="0" y="296333"/>
                      </a:lnTo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sp>
              <p:nvSpPr>
                <p:cNvPr id="129" name="Right Triangle 128"/>
                <p:cNvSpPr/>
                <p:nvPr/>
              </p:nvSpPr>
              <p:spPr bwMode="auto">
                <a:xfrm>
                  <a:off x="4456113" y="6171437"/>
                  <a:ext cx="658800" cy="504000"/>
                </a:xfrm>
                <a:prstGeom prst="rtTriangl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130" name="Straight Connector 129"/>
                <p:cNvCxnSpPr>
                  <a:stCxn id="129" idx="0"/>
                  <a:endCxn id="129" idx="2"/>
                </p:cNvCxnSpPr>
                <p:nvPr/>
              </p:nvCxnSpPr>
              <p:spPr bwMode="auto">
                <a:xfrm rot="16200000" flipH="1">
                  <a:off x="4214913" y="6434237"/>
                  <a:ext cx="482400" cy="158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1" name="Straight Connector 130"/>
                <p:cNvCxnSpPr/>
                <p:nvPr/>
              </p:nvCxnSpPr>
              <p:spPr bwMode="auto">
                <a:xfrm rot="5400000">
                  <a:off x="4054995" y="6274319"/>
                  <a:ext cx="472036" cy="330201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2" name="Text Placeholder 2"/>
                <p:cNvSpPr txBox="1">
                  <a:spLocks/>
                </p:cNvSpPr>
                <p:nvPr/>
              </p:nvSpPr>
              <p:spPr bwMode="auto">
                <a:xfrm>
                  <a:off x="3135312" y="6032083"/>
                  <a:ext cx="45720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marL="622800" indent="-457200">
                    <a:lnSpc>
                      <a:spcPct val="90000"/>
                    </a:lnSpc>
                    <a:spcBef>
                      <a:spcPts val="0"/>
                    </a:spcBef>
                    <a:buClr>
                      <a:srgbClr val="FF6309"/>
                    </a:buClr>
                    <a:buSzPct val="80000"/>
                  </a:pPr>
                  <a:r>
                    <a:rPr lang="en-US" sz="2400" dirty="0" smtClean="0">
                      <a:latin typeface="Calibri" charset="0"/>
                    </a:rPr>
                    <a:t>×</a:t>
                  </a:r>
                  <a:endParaRPr lang="en-US" sz="2400" baseline="-20000" dirty="0" smtClean="0">
                    <a:latin typeface="Calibri" charset="0"/>
                  </a:endParaRPr>
                </a:p>
              </p:txBody>
            </p:sp>
          </p:grpSp>
          <p:grpSp>
            <p:nvGrpSpPr>
              <p:cNvPr id="58" name="Group 123"/>
              <p:cNvGrpSpPr/>
              <p:nvPr/>
            </p:nvGrpSpPr>
            <p:grpSpPr>
              <a:xfrm>
                <a:off x="6564312" y="6456094"/>
                <a:ext cx="2286000" cy="1086799"/>
                <a:chOff x="6411912" y="5608638"/>
                <a:chExt cx="3200400" cy="1519007"/>
              </a:xfrm>
            </p:grpSpPr>
            <p:cxnSp>
              <p:nvCxnSpPr>
                <p:cNvPr id="116" name="Straight Arrow Connector 115"/>
                <p:cNvCxnSpPr/>
                <p:nvPr/>
              </p:nvCxnSpPr>
              <p:spPr bwMode="auto">
                <a:xfrm flipV="1">
                  <a:off x="7243934" y="6675437"/>
                  <a:ext cx="2368378" cy="8224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17" name="Straight Connector 116"/>
                <p:cNvCxnSpPr/>
                <p:nvPr/>
              </p:nvCxnSpPr>
              <p:spPr bwMode="auto">
                <a:xfrm rot="5400000" flipH="1" flipV="1">
                  <a:off x="6721259" y="6130550"/>
                  <a:ext cx="1080000" cy="3617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8" name="Rectangle 117"/>
                <p:cNvSpPr/>
                <p:nvPr/>
              </p:nvSpPr>
              <p:spPr>
                <a:xfrm>
                  <a:off x="7097712" y="6610905"/>
                  <a:ext cx="416223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l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7614637" y="6611398"/>
                  <a:ext cx="416223" cy="516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i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120" name="Freeform 119"/>
                <p:cNvSpPr/>
                <p:nvPr/>
              </p:nvSpPr>
              <p:spPr bwMode="auto">
                <a:xfrm>
                  <a:off x="7732710" y="5989636"/>
                  <a:ext cx="1736125" cy="684000"/>
                </a:xfrm>
                <a:custGeom>
                  <a:avLst/>
                  <a:gdLst>
                    <a:gd name="connsiteX0" fmla="*/ 2108200 w 2108200"/>
                    <a:gd name="connsiteY0" fmla="*/ 702733 h 702733"/>
                    <a:gd name="connsiteX1" fmla="*/ 571500 w 2108200"/>
                    <a:gd name="connsiteY1" fmla="*/ 67733 h 702733"/>
                    <a:gd name="connsiteX2" fmla="*/ 0 w 2108200"/>
                    <a:gd name="connsiteY2" fmla="*/ 296333 h 702733"/>
                    <a:gd name="connsiteX3" fmla="*/ 0 w 2108200"/>
                    <a:gd name="connsiteY3" fmla="*/ 296333 h 70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8200" h="702733">
                      <a:moveTo>
                        <a:pt x="2108200" y="702733"/>
                      </a:moveTo>
                      <a:cubicBezTo>
                        <a:pt x="1515533" y="419099"/>
                        <a:pt x="922867" y="135466"/>
                        <a:pt x="571500" y="67733"/>
                      </a:cubicBezTo>
                      <a:cubicBezTo>
                        <a:pt x="220133" y="0"/>
                        <a:pt x="0" y="296333"/>
                        <a:pt x="0" y="296333"/>
                      </a:cubicBezTo>
                      <a:lnTo>
                        <a:pt x="0" y="296333"/>
                      </a:lnTo>
                    </a:path>
                  </a:pathLst>
                </a:cu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121" name="Straight Connector 120"/>
                <p:cNvCxnSpPr/>
                <p:nvPr/>
              </p:nvCxnSpPr>
              <p:spPr bwMode="auto">
                <a:xfrm rot="16200000" flipH="1">
                  <a:off x="7525710" y="6468437"/>
                  <a:ext cx="414000" cy="1588"/>
                </a:xfrm>
                <a:prstGeom prst="line">
                  <a:avLst/>
                </a:prstGeom>
                <a:solidFill>
                  <a:schemeClr val="accent1"/>
                </a:solidFill>
                <a:ln w="50800" cap="flat" cmpd="sng" algn="ctr">
                  <a:solidFill>
                    <a:schemeClr val="accent2"/>
                  </a:solidFill>
                  <a:prstDash val="sysDash"/>
                  <a:round/>
                  <a:headEnd type="oval" w="med" len="med"/>
                  <a:tailEnd type="none" w="med" len="med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 bwMode="auto">
                <a:xfrm rot="16200000" flipH="1" flipV="1">
                  <a:off x="7407793" y="6332356"/>
                  <a:ext cx="395836" cy="25399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3" name="Text Placeholder 2"/>
                <p:cNvSpPr txBox="1">
                  <a:spLocks/>
                </p:cNvSpPr>
                <p:nvPr/>
              </p:nvSpPr>
              <p:spPr bwMode="auto">
                <a:xfrm>
                  <a:off x="6411912" y="6032083"/>
                  <a:ext cx="45720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marL="622800" indent="-457200">
                    <a:lnSpc>
                      <a:spcPct val="90000"/>
                    </a:lnSpc>
                    <a:spcBef>
                      <a:spcPts val="0"/>
                    </a:spcBef>
                    <a:buClr>
                      <a:srgbClr val="FF6309"/>
                    </a:buClr>
                    <a:buSzPct val="80000"/>
                  </a:pPr>
                  <a:r>
                    <a:rPr lang="en-US" sz="2400" dirty="0" smtClean="0">
                      <a:latin typeface="Calibri" charset="0"/>
                    </a:rPr>
                    <a:t>×</a:t>
                  </a:r>
                  <a:endParaRPr lang="en-US" sz="2400" baseline="-20000" dirty="0" smtClean="0">
                    <a:latin typeface="Calibri" charset="0"/>
                  </a:endParaRPr>
                </a:p>
              </p:txBody>
            </p:sp>
          </p:grpSp>
          <p:grpSp>
            <p:nvGrpSpPr>
              <p:cNvPr id="59" name="Group 148"/>
              <p:cNvGrpSpPr/>
              <p:nvPr/>
            </p:nvGrpSpPr>
            <p:grpSpPr>
              <a:xfrm>
                <a:off x="2318112" y="6446978"/>
                <a:ext cx="1731602" cy="1087575"/>
                <a:chOff x="535587" y="5608638"/>
                <a:chExt cx="2421925" cy="1518027"/>
              </a:xfrm>
            </p:grpSpPr>
            <p:cxnSp>
              <p:nvCxnSpPr>
                <p:cNvPr id="108" name="Straight Arrow Connector 107"/>
                <p:cNvCxnSpPr/>
                <p:nvPr/>
              </p:nvCxnSpPr>
              <p:spPr bwMode="auto">
                <a:xfrm flipV="1">
                  <a:off x="681809" y="6675437"/>
                  <a:ext cx="2275703" cy="8224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09" name="Straight Connector 108"/>
                <p:cNvCxnSpPr/>
                <p:nvPr/>
              </p:nvCxnSpPr>
              <p:spPr bwMode="auto">
                <a:xfrm rot="5400000" flipH="1" flipV="1">
                  <a:off x="159134" y="6130550"/>
                  <a:ext cx="1080000" cy="3617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0" name="Rectangle 109"/>
                <p:cNvSpPr/>
                <p:nvPr/>
              </p:nvSpPr>
              <p:spPr>
                <a:xfrm>
                  <a:off x="535587" y="6610905"/>
                  <a:ext cx="2988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j</a:t>
                  </a:r>
                  <a:endParaRPr lang="en-US" dirty="0" smtClean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052512" y="6611137"/>
                  <a:ext cx="415825" cy="5155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Calibri" charset="0"/>
                    </a:rPr>
                    <a:t>t</a:t>
                  </a:r>
                  <a:r>
                    <a:rPr lang="en-US" baseline="-20000" dirty="0" smtClean="0">
                      <a:latin typeface="Calibri" charset="0"/>
                    </a:rPr>
                    <a:t>i</a:t>
                  </a:r>
                  <a:endParaRPr lang="en-US" dirty="0" smtClean="0"/>
                </a:p>
                <a:p>
                  <a:endParaRPr lang="en-US" dirty="0"/>
                </a:p>
              </p:txBody>
            </p:sp>
            <p:sp>
              <p:nvSpPr>
                <p:cNvPr id="112" name="Freeform 111"/>
                <p:cNvSpPr/>
                <p:nvPr/>
              </p:nvSpPr>
              <p:spPr bwMode="auto">
                <a:xfrm>
                  <a:off x="1154112" y="5989637"/>
                  <a:ext cx="1422400" cy="702733"/>
                </a:xfrm>
                <a:custGeom>
                  <a:avLst/>
                  <a:gdLst>
                    <a:gd name="connsiteX0" fmla="*/ 2108200 w 2108200"/>
                    <a:gd name="connsiteY0" fmla="*/ 702733 h 702733"/>
                    <a:gd name="connsiteX1" fmla="*/ 571500 w 2108200"/>
                    <a:gd name="connsiteY1" fmla="*/ 67733 h 702733"/>
                    <a:gd name="connsiteX2" fmla="*/ 0 w 2108200"/>
                    <a:gd name="connsiteY2" fmla="*/ 296333 h 702733"/>
                    <a:gd name="connsiteX3" fmla="*/ 0 w 2108200"/>
                    <a:gd name="connsiteY3" fmla="*/ 296333 h 70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8200" h="702733">
                      <a:moveTo>
                        <a:pt x="2108200" y="702733"/>
                      </a:moveTo>
                      <a:cubicBezTo>
                        <a:pt x="1515533" y="419099"/>
                        <a:pt x="922867" y="135466"/>
                        <a:pt x="571500" y="67733"/>
                      </a:cubicBezTo>
                      <a:cubicBezTo>
                        <a:pt x="220133" y="0"/>
                        <a:pt x="0" y="296333"/>
                        <a:pt x="0" y="296333"/>
                      </a:cubicBezTo>
                      <a:lnTo>
                        <a:pt x="0" y="296333"/>
                      </a:lnTo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sp>
              <p:nvSpPr>
                <p:cNvPr id="113" name="Right Triangle 112"/>
                <p:cNvSpPr/>
                <p:nvPr/>
              </p:nvSpPr>
              <p:spPr bwMode="auto">
                <a:xfrm>
                  <a:off x="1154112" y="6279600"/>
                  <a:ext cx="1395623" cy="396000"/>
                </a:xfrm>
                <a:prstGeom prst="rtTriangl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114" name="Straight Connector 113"/>
                <p:cNvCxnSpPr>
                  <a:stCxn id="113" idx="0"/>
                  <a:endCxn id="113" idx="2"/>
                </p:cNvCxnSpPr>
                <p:nvPr/>
              </p:nvCxnSpPr>
              <p:spPr bwMode="auto">
                <a:xfrm rot="16200000" flipH="1">
                  <a:off x="956112" y="6477600"/>
                  <a:ext cx="396000" cy="1588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5" name="Straight Connector 114"/>
                <p:cNvCxnSpPr>
                  <a:stCxn id="113" idx="0"/>
                </p:cNvCxnSpPr>
                <p:nvPr/>
              </p:nvCxnSpPr>
              <p:spPr bwMode="auto">
                <a:xfrm rot="16200000" flipH="1" flipV="1">
                  <a:off x="829193" y="6350518"/>
                  <a:ext cx="395837" cy="2540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0" name="Group 179"/>
              <p:cNvGrpSpPr/>
              <p:nvPr/>
            </p:nvGrpSpPr>
            <p:grpSpPr>
              <a:xfrm>
                <a:off x="773112" y="6446837"/>
                <a:ext cx="1054100" cy="990600"/>
                <a:chOff x="4291012" y="4389437"/>
                <a:chExt cx="1054100" cy="990600"/>
              </a:xfrm>
            </p:grpSpPr>
            <p:sp>
              <p:nvSpPr>
                <p:cNvPr id="104" name="Oval 103"/>
                <p:cNvSpPr>
                  <a:spLocks noChangeArrowheads="1"/>
                </p:cNvSpPr>
                <p:nvPr/>
              </p:nvSpPr>
              <p:spPr bwMode="auto">
                <a:xfrm>
                  <a:off x="4291012" y="5065712"/>
                  <a:ext cx="295275" cy="2714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j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" name="Oval 104"/>
                <p:cNvSpPr>
                  <a:spLocks noChangeArrowheads="1"/>
                </p:cNvSpPr>
                <p:nvPr/>
              </p:nvSpPr>
              <p:spPr bwMode="auto">
                <a:xfrm>
                  <a:off x="5051425" y="4479924"/>
                  <a:ext cx="293687" cy="27146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l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6" name="Oval 105"/>
                <p:cNvSpPr>
                  <a:spLocks noChangeArrowheads="1"/>
                </p:cNvSpPr>
                <p:nvPr/>
              </p:nvSpPr>
              <p:spPr bwMode="auto">
                <a:xfrm>
                  <a:off x="4362450" y="4389437"/>
                  <a:ext cx="295275" cy="2714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i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" name="Oval 71"/>
                <p:cNvSpPr>
                  <a:spLocks noChangeArrowheads="1"/>
                </p:cNvSpPr>
                <p:nvPr/>
              </p:nvSpPr>
              <p:spPr bwMode="auto">
                <a:xfrm>
                  <a:off x="4975225" y="5108574"/>
                  <a:ext cx="295275" cy="27146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635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en-US" dirty="0" smtClean="0">
                      <a:solidFill>
                        <a:srgbClr val="000000"/>
                      </a:solidFill>
                    </a:rPr>
                    <a:t>k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00" name="Text Placeholder 2"/>
              <p:cNvSpPr txBox="1">
                <a:spLocks/>
              </p:cNvSpPr>
              <p:nvPr/>
            </p:nvSpPr>
            <p:spPr bwMode="auto">
              <a:xfrm>
                <a:off x="9002712" y="5422483"/>
                <a:ext cx="32657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marL="622800" indent="-457200">
                  <a:lnSpc>
                    <a:spcPct val="90000"/>
                  </a:lnSpc>
                  <a:spcBef>
                    <a:spcPts val="0"/>
                  </a:spcBef>
                  <a:buClr>
                    <a:srgbClr val="FF6309"/>
                  </a:buClr>
                  <a:buSzPct val="80000"/>
                </a:pPr>
                <a:r>
                  <a:rPr lang="en-US" sz="2400" dirty="0" smtClean="0">
                    <a:latin typeface="Calibri" charset="0"/>
                  </a:rPr>
                  <a:t>+</a:t>
                </a:r>
                <a:endParaRPr lang="en-US" sz="2400" baseline="-20000" dirty="0" smtClean="0">
                  <a:latin typeface="Calibri" charset="0"/>
                </a:endParaRPr>
              </a:p>
            </p:txBody>
          </p:sp>
          <p:cxnSp>
            <p:nvCxnSpPr>
              <p:cNvPr id="101" name="AutoShape 66"/>
              <p:cNvCxnSpPr>
                <a:cxnSpLocks noChangeShapeType="1"/>
              </p:cNvCxnSpPr>
              <p:nvPr/>
            </p:nvCxnSpPr>
            <p:spPr bwMode="auto">
              <a:xfrm flipH="1">
                <a:off x="904875" y="6727824"/>
                <a:ext cx="46038" cy="404813"/>
              </a:xfrm>
              <a:prstGeom prst="straightConnector1">
                <a:avLst/>
              </a:prstGeom>
              <a:noFill/>
              <a:ln w="57150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triangle"/>
                <a:tailEnd type="none" w="med" len="med"/>
              </a:ln>
            </p:spPr>
          </p:cxnSp>
          <p:cxnSp>
            <p:nvCxnSpPr>
              <p:cNvPr id="102" name="AutoShape 72"/>
              <p:cNvCxnSpPr>
                <a:cxnSpLocks noChangeShapeType="1"/>
              </p:cNvCxnSpPr>
              <p:nvPr/>
            </p:nvCxnSpPr>
            <p:spPr bwMode="auto">
              <a:xfrm rot="16200000" flipH="1">
                <a:off x="1023363" y="6744000"/>
                <a:ext cx="530225" cy="400050"/>
              </a:xfrm>
              <a:prstGeom prst="straightConnector1">
                <a:avLst/>
              </a:prstGeom>
              <a:noFill/>
              <a:ln w="57150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triangle"/>
                <a:tailEnd type="none" w="med" len="med"/>
              </a:ln>
            </p:spPr>
          </p:cxnSp>
          <p:cxnSp>
            <p:nvCxnSpPr>
              <p:cNvPr id="103" name="AutoShape 65"/>
              <p:cNvCxnSpPr>
                <a:cxnSpLocks noChangeShapeType="1"/>
              </p:cNvCxnSpPr>
              <p:nvPr/>
            </p:nvCxnSpPr>
            <p:spPr bwMode="auto">
              <a:xfrm>
                <a:off x="1133475" y="6599237"/>
                <a:ext cx="398463" cy="92075"/>
              </a:xfrm>
              <a:prstGeom prst="straightConnector1">
                <a:avLst/>
              </a:prstGeom>
              <a:noFill/>
              <a:ln w="57150">
                <a:solidFill>
                  <a:schemeClr val="accent2"/>
                </a:solidFill>
                <a:round/>
                <a:headEnd type="triangle"/>
                <a:tailEnd type="none" w="med" len="med"/>
              </a:ln>
            </p:spPr>
          </p:cxnSp>
        </p:grpSp>
        <p:sp>
          <p:nvSpPr>
            <p:cNvPr id="139" name="Rectangle 138"/>
            <p:cNvSpPr/>
            <p:nvPr/>
          </p:nvSpPr>
          <p:spPr>
            <a:xfrm>
              <a:off x="3592512" y="6991905"/>
              <a:ext cx="38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Δ</a:t>
              </a:r>
              <a:r>
                <a:rPr lang="en-US" baseline="-20000" dirty="0" smtClean="0">
                  <a:latin typeface="Calibri" charset="0"/>
                </a:rPr>
                <a:t>ji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954712" y="6980237"/>
              <a:ext cx="420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Δ</a:t>
              </a:r>
              <a:r>
                <a:rPr lang="en-US" baseline="-20000" dirty="0" smtClean="0">
                  <a:latin typeface="Calibri" charset="0"/>
                </a:rPr>
                <a:t>ki</a:t>
              </a:r>
              <a:endParaRPr lang="en-US" dirty="0" smtClean="0"/>
            </a:p>
            <a:p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393112" y="6980237"/>
              <a:ext cx="385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charset="0"/>
                </a:rPr>
                <a:t>Δ</a:t>
              </a:r>
              <a:r>
                <a:rPr lang="en-US" baseline="-20000" dirty="0" smtClean="0">
                  <a:latin typeface="Calibri" charset="0"/>
                </a:rPr>
                <a:t>li</a:t>
              </a:r>
              <a:endParaRPr lang="en-US" dirty="0" smtClean="0"/>
            </a:p>
            <a:p>
              <a:endParaRPr lang="en-US" dirty="0"/>
            </a:p>
          </p:txBody>
        </p:sp>
      </p:grpSp>
      <p:sp>
        <p:nvSpPr>
          <p:cNvPr id="142" name="Text Placeholder 2"/>
          <p:cNvSpPr txBox="1">
            <a:spLocks/>
          </p:cNvSpPr>
          <p:nvPr/>
        </p:nvSpPr>
        <p:spPr bwMode="auto">
          <a:xfrm>
            <a:off x="608136" y="1556444"/>
            <a:ext cx="8824664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107950"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We need to consider each parent to be the first parent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2E581F-DD96-7A4B-8864-4F7BAB8F5A16}" type="slidenum">
              <a:rPr lang="fi-FI"/>
              <a:pPr/>
              <a:t>24</a:t>
            </a:fld>
            <a:endParaRPr lang="fi-FI"/>
          </a:p>
        </p:txBody>
      </p:sp>
      <p:sp>
        <p:nvSpPr>
          <p:cNvPr id="28676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83964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>
                <a:latin typeface="Calibri"/>
              </a:rPr>
              <a:t>Likelihood of a cascade</a:t>
            </a:r>
          </a:p>
        </p:txBody>
      </p:sp>
      <p:sp>
        <p:nvSpPr>
          <p:cNvPr id="88" name="Text Placeholder 2"/>
          <p:cNvSpPr txBox="1">
            <a:spLocks/>
          </p:cNvSpPr>
          <p:nvPr/>
        </p:nvSpPr>
        <p:spPr bwMode="auto">
          <a:xfrm>
            <a:off x="719832" y="1570037"/>
            <a:ext cx="9082087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107950"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The 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likelihood of the activations in a cascade </a:t>
            </a: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is: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696912" y="6065837"/>
            <a:ext cx="8077200" cy="838200"/>
            <a:chOff x="468312" y="2332037"/>
            <a:chExt cx="8610600" cy="8900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312" y="2332037"/>
              <a:ext cx="5532854" cy="8869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7412" y="2332037"/>
              <a:ext cx="3111500" cy="890034"/>
            </a:xfrm>
            <a:prstGeom prst="rect">
              <a:avLst/>
            </a:prstGeom>
          </p:spPr>
        </p:pic>
      </p:grpSp>
      <p:sp>
        <p:nvSpPr>
          <p:cNvPr id="14" name="Left Brace 13"/>
          <p:cNvSpPr/>
          <p:nvPr/>
        </p:nvSpPr>
        <p:spPr bwMode="auto">
          <a:xfrm rot="5400000">
            <a:off x="5808912" y="2858836"/>
            <a:ext cx="457200" cy="565200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2460624" y="2424907"/>
            <a:ext cx="295275" cy="27146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j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6042024" y="2729707"/>
            <a:ext cx="295275" cy="271462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i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2" name="AutoShape 66"/>
          <p:cNvCxnSpPr>
            <a:cxnSpLocks noChangeShapeType="1"/>
            <a:stCxn id="21" idx="1"/>
            <a:endCxn id="20" idx="6"/>
          </p:cNvCxnSpPr>
          <p:nvPr/>
        </p:nvCxnSpPr>
        <p:spPr bwMode="auto">
          <a:xfrm rot="16200000" flipV="1">
            <a:off x="4316171" y="1000366"/>
            <a:ext cx="208824" cy="3329367"/>
          </a:xfrm>
          <a:prstGeom prst="straightConnector1">
            <a:avLst/>
          </a:prstGeom>
          <a:noFill/>
          <a:ln w="57150">
            <a:solidFill>
              <a:schemeClr val="bg2">
                <a:lumMod val="50000"/>
              </a:schemeClr>
            </a:solidFill>
            <a:round/>
            <a:headEnd type="triangle"/>
            <a:tailEnd type="none" w="med" len="med"/>
          </a:ln>
        </p:spPr>
      </p:cxnSp>
      <p:cxnSp>
        <p:nvCxnSpPr>
          <p:cNvPr id="23" name="AutoShape 72"/>
          <p:cNvCxnSpPr>
            <a:cxnSpLocks noChangeShapeType="1"/>
            <a:stCxn id="21" idx="3"/>
            <a:endCxn id="25" idx="7"/>
          </p:cNvCxnSpPr>
          <p:nvPr/>
        </p:nvCxnSpPr>
        <p:spPr bwMode="auto">
          <a:xfrm rot="5400000">
            <a:off x="4228238" y="2360234"/>
            <a:ext cx="1255848" cy="2458209"/>
          </a:xfrm>
          <a:prstGeom prst="straightConnector1">
            <a:avLst/>
          </a:prstGeom>
          <a:noFill/>
          <a:ln w="57150">
            <a:solidFill>
              <a:schemeClr val="bg2">
                <a:lumMod val="50000"/>
              </a:schemeClr>
            </a:solidFill>
            <a:round/>
            <a:headEnd type="triangle"/>
            <a:tailEnd type="none" w="med" len="med"/>
          </a:ln>
        </p:spPr>
      </p:cxnSp>
      <p:cxnSp>
        <p:nvCxnSpPr>
          <p:cNvPr id="24" name="AutoShape 65"/>
          <p:cNvCxnSpPr>
            <a:cxnSpLocks noChangeShapeType="1"/>
            <a:stCxn id="21" idx="2"/>
            <a:endCxn id="26" idx="6"/>
          </p:cNvCxnSpPr>
          <p:nvPr/>
        </p:nvCxnSpPr>
        <p:spPr bwMode="auto">
          <a:xfrm rot="10800000" flipV="1">
            <a:off x="4659312" y="2865437"/>
            <a:ext cx="1382713" cy="381001"/>
          </a:xfrm>
          <a:prstGeom prst="straightConnector1">
            <a:avLst/>
          </a:prstGeom>
          <a:noFill/>
          <a:ln w="57150">
            <a:solidFill>
              <a:schemeClr val="bg2">
                <a:lumMod val="50000"/>
              </a:schemeClr>
            </a:solidFill>
            <a:round/>
            <a:headEnd type="triangle"/>
            <a:tailEnd type="none" w="med" len="med"/>
          </a:ln>
        </p:spPr>
      </p:cxnSp>
      <p:sp>
        <p:nvSpPr>
          <p:cNvPr id="25" name="Oval 71"/>
          <p:cNvSpPr>
            <a:spLocks noChangeArrowheads="1"/>
          </p:cNvSpPr>
          <p:nvPr/>
        </p:nvSpPr>
        <p:spPr bwMode="auto">
          <a:xfrm>
            <a:off x="3375024" y="4177507"/>
            <a:ext cx="295275" cy="271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4365624" y="3110707"/>
            <a:ext cx="293687" cy="2714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l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7" name="AutoShape 66"/>
          <p:cNvCxnSpPr>
            <a:cxnSpLocks noChangeShapeType="1"/>
            <a:stCxn id="25" idx="1"/>
            <a:endCxn id="20" idx="5"/>
          </p:cNvCxnSpPr>
          <p:nvPr/>
        </p:nvCxnSpPr>
        <p:spPr bwMode="auto">
          <a:xfrm rot="16200000" flipV="1">
            <a:off x="2285138" y="3084133"/>
            <a:ext cx="1560648" cy="705609"/>
          </a:xfrm>
          <a:prstGeom prst="straightConnector1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  <a:round/>
            <a:headEnd type="triangle"/>
            <a:tailEnd type="none" w="med" len="med"/>
          </a:ln>
        </p:spPr>
      </p:cxnSp>
      <p:cxnSp>
        <p:nvCxnSpPr>
          <p:cNvPr id="28" name="AutoShape 66"/>
          <p:cNvCxnSpPr>
            <a:cxnSpLocks noChangeShapeType="1"/>
            <a:stCxn id="26" idx="1"/>
          </p:cNvCxnSpPr>
          <p:nvPr/>
        </p:nvCxnSpPr>
        <p:spPr bwMode="auto">
          <a:xfrm rot="16200000" flipV="1">
            <a:off x="3300453" y="2042281"/>
            <a:ext cx="573154" cy="164320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 type="triangle"/>
            <a:tailEnd type="none" w="med" len="med"/>
          </a:ln>
        </p:spPr>
      </p:cxnSp>
      <p:cxnSp>
        <p:nvCxnSpPr>
          <p:cNvPr id="29" name="AutoShape 66"/>
          <p:cNvCxnSpPr>
            <a:cxnSpLocks noChangeShapeType="1"/>
            <a:stCxn id="26" idx="3"/>
            <a:endCxn id="25" idx="7"/>
          </p:cNvCxnSpPr>
          <p:nvPr/>
        </p:nvCxnSpPr>
        <p:spPr bwMode="auto">
          <a:xfrm rot="5400000">
            <a:off x="3580422" y="3389050"/>
            <a:ext cx="874847" cy="78157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 type="triangle"/>
            <a:tailEnd type="none" w="med" len="med"/>
          </a:ln>
        </p:spPr>
      </p:cxnSp>
      <p:cxnSp>
        <p:nvCxnSpPr>
          <p:cNvPr id="31" name="Straight Arrow Connector 30"/>
          <p:cNvCxnSpPr/>
          <p:nvPr/>
        </p:nvCxnSpPr>
        <p:spPr bwMode="auto">
          <a:xfrm rot="10800000">
            <a:off x="3744912" y="4465637"/>
            <a:ext cx="2286002" cy="8382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V="1">
            <a:off x="4430712" y="3703637"/>
            <a:ext cx="1828800" cy="13716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5400000" flipH="1" flipV="1">
            <a:off x="5040312" y="4160837"/>
            <a:ext cx="2133600" cy="1524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Rectangle 48"/>
          <p:cNvSpPr/>
          <p:nvPr/>
        </p:nvSpPr>
        <p:spPr>
          <a:xfrm>
            <a:off x="7094252" y="3013372"/>
            <a:ext cx="1686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charset="0"/>
                <a:ea typeface="DejaVu Sans" charset="0"/>
                <a:cs typeface="DejaVu Sans" charset="0"/>
              </a:rPr>
              <a:t>1</a:t>
            </a:r>
            <a:r>
              <a:rPr lang="en-US" sz="2400" b="1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charset="0"/>
                <a:ea typeface="DejaVu Sans" charset="0"/>
                <a:cs typeface="DejaVu Sans" charset="0"/>
              </a:rPr>
              <a:t>st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charset="0"/>
                <a:ea typeface="DejaVu Sans" charset="0"/>
                <a:cs typeface="DejaVu Sans" charset="0"/>
              </a:rPr>
              <a:t> infection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094252" y="3466107"/>
            <a:ext cx="1756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Calibri" charset="0"/>
                <a:ea typeface="DejaVu Sans" charset="0"/>
                <a:cs typeface="DejaVu Sans" charset="0"/>
              </a:rPr>
              <a:t>2</a:t>
            </a:r>
            <a:r>
              <a:rPr lang="en-US" sz="2400" b="1" baseline="30000" dirty="0" smtClean="0">
                <a:solidFill>
                  <a:schemeClr val="accent2"/>
                </a:solidFill>
                <a:latin typeface="Calibri" charset="0"/>
                <a:ea typeface="DejaVu Sans" charset="0"/>
                <a:cs typeface="DejaVu Sans" charset="0"/>
              </a:rPr>
              <a:t>nd</a:t>
            </a:r>
            <a:r>
              <a:rPr lang="en-US" sz="2400" b="1" dirty="0" smtClean="0">
                <a:solidFill>
                  <a:schemeClr val="accent2"/>
                </a:solidFill>
                <a:latin typeface="Calibri" charset="0"/>
                <a:ea typeface="DejaVu Sans" charset="0"/>
                <a:cs typeface="DejaVu Sans" charset="0"/>
              </a:rPr>
              <a:t> infection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094252" y="3927772"/>
            <a:ext cx="1716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DejaVu Sans" charset="0"/>
                <a:cs typeface="DejaVu Sans" charset="0"/>
              </a:rPr>
              <a:t>3</a:t>
            </a:r>
            <a:r>
              <a:rPr lang="en-US" sz="2400" b="1" baseline="30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DejaVu Sans" charset="0"/>
                <a:cs typeface="DejaVu Sans" charset="0"/>
              </a:rPr>
              <a:t>rd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DejaVu Sans" charset="0"/>
                <a:cs typeface="DejaVu Sans" charset="0"/>
              </a:rPr>
              <a:t> infection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097712" y="2560637"/>
            <a:ext cx="1049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Calibri" charset="0"/>
                <a:ea typeface="DejaVu Sans" charset="0"/>
                <a:cs typeface="DejaVu Sans" charset="0"/>
              </a:rPr>
              <a:t>Source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568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469" y="2699717"/>
            <a:ext cx="5301243" cy="1143000"/>
          </a:xfrm>
          <a:prstGeom prst="rect">
            <a:avLst/>
          </a:prstGeom>
        </p:spPr>
      </p:pic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2E581F-DD96-7A4B-8864-4F7BAB8F5A16}" type="slidenum">
              <a:rPr lang="fi-FI"/>
              <a:pPr/>
              <a:t>25</a:t>
            </a:fld>
            <a:endParaRPr lang="fi-FI"/>
          </a:p>
        </p:txBody>
      </p:sp>
      <p:sp>
        <p:nvSpPr>
          <p:cNvPr id="28676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83964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  <a:cs typeface="Calibri"/>
              </a:rPr>
              <a:t>Likelihood of a cascade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88" name="Text Placeholder 2"/>
          <p:cNvSpPr txBox="1">
            <a:spLocks/>
          </p:cNvSpPr>
          <p:nvPr/>
        </p:nvSpPr>
        <p:spPr bwMode="auto">
          <a:xfrm>
            <a:off x="575816" y="1619597"/>
            <a:ext cx="8898384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107950"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The 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likelihood of (the activations and non-activations in) a cascade</a:t>
            </a: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</a:t>
            </a: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by</a:t>
            </a: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time T</a:t>
            </a: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</a:t>
            </a:r>
            <a:r>
              <a:rPr kumimoji="0" lang="x-none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is</a:t>
            </a: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:</a:t>
            </a:r>
          </a:p>
        </p:txBody>
      </p:sp>
      <p:sp>
        <p:nvSpPr>
          <p:cNvPr id="14" name="Left Brace 13"/>
          <p:cNvSpPr/>
          <p:nvPr/>
        </p:nvSpPr>
        <p:spPr bwMode="auto">
          <a:xfrm rot="16200000">
            <a:off x="7184112" y="1470317"/>
            <a:ext cx="457200" cy="520200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" y="2928318"/>
            <a:ext cx="4876800" cy="824984"/>
          </a:xfrm>
          <a:prstGeom prst="rect">
            <a:avLst/>
          </a:prstGeom>
        </p:spPr>
      </p:pic>
      <p:sp>
        <p:nvSpPr>
          <p:cNvPr id="34" name="Left Brace 33"/>
          <p:cNvSpPr/>
          <p:nvPr/>
        </p:nvSpPr>
        <p:spPr bwMode="auto">
          <a:xfrm rot="16200000">
            <a:off x="3090912" y="2820317"/>
            <a:ext cx="457200" cy="250200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6" name="Text Placeholder 2"/>
          <p:cNvSpPr txBox="1">
            <a:spLocks/>
          </p:cNvSpPr>
          <p:nvPr/>
        </p:nvSpPr>
        <p:spPr bwMode="auto">
          <a:xfrm>
            <a:off x="2144712" y="4452317"/>
            <a:ext cx="2286000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Non activated nodes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 bwMode="auto">
          <a:xfrm>
            <a:off x="6411912" y="4452317"/>
            <a:ext cx="2133600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Activated</a:t>
            </a:r>
          </a:p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nodes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3" name="Up-Down Arrow 22"/>
          <p:cNvSpPr/>
          <p:nvPr/>
        </p:nvSpPr>
        <p:spPr bwMode="auto">
          <a:xfrm>
            <a:off x="3096096" y="5426075"/>
            <a:ext cx="432048" cy="900000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Up-Down Arrow 24"/>
          <p:cNvSpPr/>
          <p:nvPr/>
        </p:nvSpPr>
        <p:spPr bwMode="auto">
          <a:xfrm>
            <a:off x="7272560" y="5436021"/>
            <a:ext cx="432048" cy="900000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 bwMode="auto">
          <a:xfrm>
            <a:off x="2159992" y="6469538"/>
            <a:ext cx="2286000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b="1" kern="0" noProof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Survival functions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 bwMode="auto">
          <a:xfrm>
            <a:off x="5976416" y="6444133"/>
            <a:ext cx="3024336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b="1" kern="0" noProof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Survival &amp; hazards functions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66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26300" y="6980237"/>
            <a:ext cx="2349500" cy="5222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8DF9770F-6016-E74D-9E11-13720FC8F89D}" type="slidenum">
              <a:rPr lang="fi-FI"/>
              <a:pPr/>
              <a:t>26</a:t>
            </a:fld>
            <a:endParaRPr lang="fi-FI" dirty="0"/>
          </a:p>
        </p:txBody>
      </p:sp>
      <p:sp>
        <p:nvSpPr>
          <p:cNvPr id="30725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Convex Maximum Likelihood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230312" y="1727789"/>
            <a:ext cx="7696800" cy="1620000"/>
            <a:chOff x="1230312" y="2255837"/>
            <a:chExt cx="7696800" cy="1620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2512" y="2428037"/>
              <a:ext cx="7251699" cy="1102673"/>
            </a:xfrm>
            <a:prstGeom prst="rect">
              <a:avLst/>
            </a:prstGeom>
          </p:spPr>
        </p:pic>
        <p:sp>
          <p:nvSpPr>
            <p:cNvPr id="16" name="Snip and Round Single Corner Rectangle 15"/>
            <p:cNvSpPr/>
            <p:nvPr/>
          </p:nvSpPr>
          <p:spPr bwMode="auto">
            <a:xfrm>
              <a:off x="1230312" y="2255837"/>
              <a:ext cx="7696800" cy="1620000"/>
            </a:xfrm>
            <a:prstGeom prst="snipRoundRect">
              <a:avLst/>
            </a:prstGeom>
            <a:solidFill>
              <a:schemeClr val="accent1">
                <a:lumMod val="40000"/>
                <a:lumOff val="60000"/>
                <a:alpha val="28000"/>
              </a:schemeClr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H="1" flipV="1">
            <a:off x="5832400" y="2483693"/>
            <a:ext cx="1296144" cy="1296144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 Placeholder 2"/>
          <p:cNvSpPr txBox="1">
            <a:spLocks/>
          </p:cNvSpPr>
          <p:nvPr/>
        </p:nvSpPr>
        <p:spPr bwMode="auto">
          <a:xfrm>
            <a:off x="6984528" y="3563813"/>
            <a:ext cx="2133600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Cascades likelihood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82873" y="4643933"/>
            <a:ext cx="9067800" cy="2077200"/>
          </a:xfrm>
          <a:prstGeom prst="rect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 bwMode="auto">
          <a:xfrm>
            <a:off x="819473" y="4817745"/>
            <a:ext cx="8578800" cy="150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Theorem.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For a large class of transmission likelihoods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, </a:t>
            </a:r>
            <a:r>
              <a:rPr kumimoji="0" lang="en-US" sz="36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the</a:t>
            </a:r>
            <a:r>
              <a:rPr kumimoji="0" lang="en-US" sz="3600" b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network inference </a:t>
            </a:r>
            <a:r>
              <a:rPr kumimoji="0" lang="en-US" sz="36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problem</a:t>
            </a:r>
            <a:r>
              <a:rPr kumimoji="0" lang="en-US" sz="3600" b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36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is</a:t>
            </a:r>
            <a:r>
              <a:rPr kumimoji="0" lang="en-US" sz="3600" b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parallelizable, convex &amp; consistent in A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.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26300" y="6315397"/>
            <a:ext cx="2349500" cy="5222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8DF9770F-6016-E74D-9E11-13720FC8F89D}" type="slidenum">
              <a:rPr lang="fi-FI"/>
              <a:pPr/>
              <a:t>27</a:t>
            </a:fld>
            <a:endParaRPr lang="fi-FI" dirty="0"/>
          </a:p>
        </p:txBody>
      </p:sp>
      <p:sp>
        <p:nvSpPr>
          <p:cNvPr id="30725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9463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>
                <a:latin typeface="Calibri"/>
              </a:rPr>
              <a:t>How </a:t>
            </a:r>
            <a:r>
              <a:rPr lang="en-US" sz="4000" dirty="0" smtClean="0">
                <a:latin typeface="Calibri"/>
              </a:rPr>
              <a:t>do we do in theory?</a:t>
            </a:r>
            <a:endParaRPr lang="en-US" sz="4000" dirty="0">
              <a:latin typeface="Calibri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728712" y="1763613"/>
            <a:ext cx="8578800" cy="100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6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The </a:t>
            </a:r>
            <a:r>
              <a:rPr kumimoji="0" lang="en-US" sz="3600" b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network inference </a:t>
            </a:r>
            <a:r>
              <a:rPr kumimoji="0" lang="en-US" sz="36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problem is</a:t>
            </a:r>
            <a:r>
              <a:rPr kumimoji="0" lang="en-US" sz="3600" b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convex &amp; consistent in A</a:t>
            </a:r>
            <a:r>
              <a:rPr lang="en-US" sz="3600" kern="0" dirty="0" smtClean="0">
                <a:latin typeface="Calibri" charset="0"/>
                <a:ea typeface="DejaVu Sans" charset="0"/>
                <a:cs typeface="DejaVu Sans" charset="0"/>
              </a:rPr>
              <a:t>, what does it mean?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1458912" y="3059757"/>
            <a:ext cx="533400" cy="77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696911" y="4088196"/>
            <a:ext cx="9383713" cy="212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742950" indent="-74295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rgbClr val="FF6309"/>
              </a:buClr>
              <a:buAutoNum type="arabicPeriod"/>
            </a:pPr>
            <a:r>
              <a:rPr kumimoji="0" lang="en-US" sz="3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The optimal</a:t>
            </a:r>
            <a:r>
              <a:rPr kumimoji="0" lang="en-US" sz="3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</a:t>
            </a:r>
            <a:r>
              <a:rPr kumimoji="0" lang="en-US" sz="3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rates </a:t>
            </a:r>
            <a:r>
              <a:rPr kumimoji="0" lang="en-US" sz="3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Â </a:t>
            </a:r>
            <a:r>
              <a:rPr kumimoji="0" lang="en-US" sz="3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are </a:t>
            </a:r>
            <a:r>
              <a:rPr kumimoji="0" lang="en-US" sz="3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unique </a:t>
            </a:r>
            <a:r>
              <a:rPr kumimoji="0" lang="en-US" sz="3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&amp; can be </a:t>
            </a:r>
            <a:r>
              <a:rPr lang="en-US" sz="34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found</a:t>
            </a:r>
            <a:r>
              <a:rPr lang="en-US" sz="3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 efficiently </a:t>
            </a:r>
            <a:r>
              <a:rPr lang="en-US" sz="34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(run-time &amp; memory usage)</a:t>
            </a:r>
          </a:p>
          <a:p>
            <a:pPr marL="742950" indent="-742950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buAutoNum type="arabicPeriod"/>
            </a:pPr>
            <a:r>
              <a:rPr lang="en-US" sz="34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If the</a:t>
            </a:r>
            <a:r>
              <a:rPr lang="en-US" sz="3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 number of cascades goes to ∞, </a:t>
            </a:r>
            <a:br>
              <a:rPr lang="en-US" sz="3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</a:br>
            <a:r>
              <a:rPr lang="en-US" sz="3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then Â = A (perfect recovery!) </a:t>
            </a:r>
            <a:r>
              <a:rPr lang="en-US" sz="3400" b="1" kern="0" baseline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 </a:t>
            </a:r>
            <a:endParaRPr kumimoji="0" lang="en-US" sz="3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2520032" y="2627709"/>
            <a:ext cx="4876800" cy="24384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dirty="0" smtClean="0">
                <a:latin typeface="Corbel" charset="0"/>
              </a:rPr>
              <a:t>Perfect recovery if the # of cascades </a:t>
            </a:r>
            <a:r>
              <a:rPr lang="en-US" sz="3600" b="1" dirty="0" smtClean="0">
                <a:latin typeface="Corbel" charset="0"/>
              </a:rPr>
              <a:t>n</a:t>
            </a:r>
            <a:r>
              <a:rPr lang="en-US" sz="3600" dirty="0" smtClean="0">
                <a:latin typeface="Corbel" charset="0"/>
              </a:rPr>
              <a:t>    </a:t>
            </a:r>
            <a:r>
              <a:rPr lang="en-US" sz="36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∞, </a:t>
            </a:r>
            <a:r>
              <a:rPr lang="en-US" sz="36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what if </a:t>
            </a:r>
            <a:r>
              <a:rPr lang="en-US" sz="36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n &lt; ∞?</a:t>
            </a:r>
            <a:endParaRPr lang="en-US" sz="3600" b="1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F351-1715-A446-A84F-5C85334F371E}" type="slidenum">
              <a:rPr lang="fi-FI"/>
              <a:pPr/>
              <a:t>28</a:t>
            </a:fld>
            <a:endParaRPr lang="fi-FI"/>
          </a:p>
        </p:txBody>
      </p:sp>
      <p:sp>
        <p:nvSpPr>
          <p:cNvPr id="14339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Optimality with finite number of cascades</a:t>
            </a:r>
            <a:endParaRPr lang="en-US" sz="4000" dirty="0">
              <a:latin typeface="Calibri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544512" y="1646237"/>
            <a:ext cx="9383713" cy="100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3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Can</a:t>
            </a:r>
            <a:r>
              <a:rPr kumimoji="0" lang="en-US" sz="36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we</a:t>
            </a:r>
            <a:r>
              <a:rPr kumimoji="0" lang="en-US" sz="3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recover a network from a few cascades in theory</a:t>
            </a:r>
            <a:r>
              <a:rPr kumimoji="0" lang="en-US" sz="3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?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</a:t>
            </a:r>
            <a:r>
              <a:rPr kumimoji="0" lang="en-US" sz="3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If so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, how</a:t>
            </a:r>
            <a:r>
              <a:rPr kumimoji="0" lang="en-US" sz="36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many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?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990599" y="2891134"/>
            <a:ext cx="9383713" cy="100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Under some conditions, it can, </a:t>
            </a:r>
            <a:r>
              <a:rPr kumimoji="0" lang="en-US" sz="3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as</a:t>
            </a:r>
            <a:r>
              <a:rPr kumimoji="0" lang="en-US" sz="36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long as </a:t>
            </a:r>
            <a:br>
              <a:rPr kumimoji="0" lang="en-US" sz="36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</a:br>
            <a:r>
              <a:rPr kumimoji="0" lang="en-US" sz="36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we observe </a:t>
            </a:r>
            <a:r>
              <a:rPr kumimoji="0" lang="en-US" sz="36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O(d</a:t>
            </a:r>
            <a:r>
              <a:rPr kumimoji="0" lang="en-US" sz="36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max</a:t>
            </a:r>
            <a:r>
              <a:rPr kumimoji="0" lang="en-US" sz="36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3</a:t>
            </a:r>
            <a:r>
              <a:rPr kumimoji="0" lang="en-US" sz="36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log N) 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rot="5400000" flipH="1" flipV="1">
            <a:off x="5420518" y="4261940"/>
            <a:ext cx="3048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rot="5400000" flipH="1" flipV="1">
            <a:off x="3820317" y="4261940"/>
            <a:ext cx="3048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rot="10800000">
            <a:off x="3363912" y="4413545"/>
            <a:ext cx="609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rot="10800000">
            <a:off x="5573713" y="4415134"/>
            <a:ext cx="609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 Placeholder 2"/>
          <p:cNvSpPr txBox="1">
            <a:spLocks/>
          </p:cNvSpPr>
          <p:nvPr/>
        </p:nvSpPr>
        <p:spPr bwMode="auto">
          <a:xfrm>
            <a:off x="1611312" y="4110334"/>
            <a:ext cx="1676400" cy="726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6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Maximum In-degree</a:t>
            </a:r>
            <a:endParaRPr kumimoji="0" lang="en-US" sz="2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 bwMode="auto">
          <a:xfrm>
            <a:off x="6183312" y="4034134"/>
            <a:ext cx="1676400" cy="726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6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Number of Nodes</a:t>
            </a:r>
            <a:endParaRPr kumimoji="0" lang="en-US" sz="2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 bwMode="auto">
          <a:xfrm>
            <a:off x="620712" y="5725736"/>
            <a:ext cx="9383713" cy="150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Positive </a:t>
            </a:r>
            <a:r>
              <a:rPr lang="en-US" sz="3600" b="1" kern="0" noProof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(sample complexity)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result</a:t>
            </a:r>
            <a:r>
              <a:rPr kumimoji="0" lang="en-US" sz="3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: </a:t>
            </a:r>
            <a:r>
              <a:rPr kumimoji="0" lang="en-US" sz="36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million (or billion) of nodes, but maximum in-degree will be small in comparison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.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grpSp>
        <p:nvGrpSpPr>
          <p:cNvPr id="25" name="Group 79"/>
          <p:cNvGrpSpPr/>
          <p:nvPr/>
        </p:nvGrpSpPr>
        <p:grpSpPr>
          <a:xfrm>
            <a:off x="239712" y="4110334"/>
            <a:ext cx="1285875" cy="1109663"/>
            <a:chOff x="4430712" y="4313237"/>
            <a:chExt cx="1285875" cy="1109663"/>
          </a:xfrm>
        </p:grpSpPr>
        <p:cxnSp>
          <p:nvCxnSpPr>
            <p:cNvPr id="27" name="AutoShape 72"/>
            <p:cNvCxnSpPr>
              <a:cxnSpLocks noChangeShapeType="1"/>
              <a:stCxn id="32" idx="3"/>
              <a:endCxn id="29" idx="7"/>
            </p:cNvCxnSpPr>
            <p:nvPr/>
          </p:nvCxnSpPr>
          <p:spPr bwMode="auto">
            <a:xfrm rot="5400000">
              <a:off x="4941026" y="4362864"/>
              <a:ext cx="265248" cy="781809"/>
            </a:xfrm>
            <a:prstGeom prst="straightConnector1">
              <a:avLst/>
            </a:prstGeom>
            <a:noFill/>
            <a:ln w="57150">
              <a:solidFill>
                <a:schemeClr val="accent3">
                  <a:lumMod val="50000"/>
                </a:schemeClr>
              </a:solidFill>
              <a:round/>
              <a:headEnd type="triangle"/>
              <a:tailEnd type="none" w="med" len="med"/>
            </a:ln>
          </p:spPr>
        </p:cxnSp>
        <p:cxnSp>
          <p:nvCxnSpPr>
            <p:cNvPr id="28" name="AutoShape 65"/>
            <p:cNvCxnSpPr>
              <a:cxnSpLocks noChangeShapeType="1"/>
              <a:stCxn id="32" idx="4"/>
              <a:endCxn id="31" idx="7"/>
            </p:cNvCxnSpPr>
            <p:nvPr/>
          </p:nvCxnSpPr>
          <p:spPr bwMode="auto">
            <a:xfrm rot="5400000">
              <a:off x="5088624" y="4710865"/>
              <a:ext cx="530293" cy="430360"/>
            </a:xfrm>
            <a:prstGeom prst="straightConnector1">
              <a:avLst/>
            </a:prstGeom>
            <a:noFill/>
            <a:ln w="57150">
              <a:solidFill>
                <a:srgbClr val="808080"/>
              </a:solidFill>
              <a:round/>
              <a:headEnd type="triangle"/>
              <a:tailEnd type="none" w="med" len="med"/>
            </a:ln>
          </p:spPr>
        </p:cxnSp>
        <p:sp>
          <p:nvSpPr>
            <p:cNvPr id="29" name="Oval 71"/>
            <p:cNvSpPr>
              <a:spLocks noChangeArrowheads="1"/>
            </p:cNvSpPr>
            <p:nvPr/>
          </p:nvSpPr>
          <p:spPr bwMode="auto">
            <a:xfrm>
              <a:off x="4430712" y="4846637"/>
              <a:ext cx="295275" cy="2714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35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4430712" y="4313237"/>
              <a:ext cx="295275" cy="2714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35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j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4887912" y="5151437"/>
              <a:ext cx="293687" cy="2714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35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l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5421312" y="4389437"/>
              <a:ext cx="295275" cy="2714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35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dirty="0" smtClean="0">
                  <a:solidFill>
                    <a:srgbClr val="000000"/>
                  </a:solidFill>
                </a:rPr>
                <a:t>i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7" name="AutoShape 72"/>
          <p:cNvCxnSpPr>
            <a:cxnSpLocks noChangeShapeType="1"/>
            <a:stCxn id="32" idx="2"/>
            <a:endCxn id="30" idx="6"/>
          </p:cNvCxnSpPr>
          <p:nvPr/>
        </p:nvCxnSpPr>
        <p:spPr bwMode="auto">
          <a:xfrm rot="10800000">
            <a:off x="534988" y="4246065"/>
            <a:ext cx="695325" cy="76200"/>
          </a:xfrm>
          <a:prstGeom prst="straightConnector1">
            <a:avLst/>
          </a:prstGeom>
          <a:noFill/>
          <a:ln w="57150">
            <a:solidFill>
              <a:schemeClr val="accent3">
                <a:lumMod val="50000"/>
              </a:schemeClr>
            </a:solidFill>
            <a:round/>
            <a:headEnd type="triangle"/>
            <a:tailEnd type="none" w="med" len="med"/>
          </a:ln>
        </p:spPr>
      </p:cxn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8316912" y="4186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8469312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8088312" y="4262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8240712" y="4415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8393112" y="4567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8469312" y="3881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8621712" y="4034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8774112" y="4186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8316912" y="3881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8469312" y="4034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8621712" y="4186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8774112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8393112" y="4262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8545512" y="4415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8697912" y="4567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8774112" y="3881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8926512" y="4034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8707437" y="4110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8859837" y="4262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8478837" y="4186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8631237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8783637" y="4491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8" name="Oval 67"/>
          <p:cNvSpPr>
            <a:spLocks noChangeArrowheads="1"/>
          </p:cNvSpPr>
          <p:nvPr/>
        </p:nvSpPr>
        <p:spPr bwMode="auto">
          <a:xfrm>
            <a:off x="8859837" y="3805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9" name="Oval 68"/>
          <p:cNvSpPr>
            <a:spLocks noChangeArrowheads="1"/>
          </p:cNvSpPr>
          <p:nvPr/>
        </p:nvSpPr>
        <p:spPr bwMode="auto">
          <a:xfrm>
            <a:off x="9012237" y="3957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9164637" y="4110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1" name="Oval 70"/>
          <p:cNvSpPr>
            <a:spLocks noChangeArrowheads="1"/>
          </p:cNvSpPr>
          <p:nvPr/>
        </p:nvSpPr>
        <p:spPr bwMode="auto">
          <a:xfrm>
            <a:off x="8707437" y="3805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8859837" y="3957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" name="Oval 72"/>
          <p:cNvSpPr>
            <a:spLocks noChangeArrowheads="1"/>
          </p:cNvSpPr>
          <p:nvPr/>
        </p:nvSpPr>
        <p:spPr bwMode="auto">
          <a:xfrm>
            <a:off x="9012237" y="4110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9164637" y="4262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8783637" y="4186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6" name="Oval 75"/>
          <p:cNvSpPr>
            <a:spLocks noChangeArrowheads="1"/>
          </p:cNvSpPr>
          <p:nvPr/>
        </p:nvSpPr>
        <p:spPr bwMode="auto">
          <a:xfrm>
            <a:off x="8936037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9088437" y="4491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>
            <a:off x="9164637" y="3805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>
            <a:off x="9317037" y="3957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8469312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8621712" y="4491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8240712" y="4415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8393112" y="4567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4" name="Oval 83"/>
          <p:cNvSpPr>
            <a:spLocks noChangeArrowheads="1"/>
          </p:cNvSpPr>
          <p:nvPr/>
        </p:nvSpPr>
        <p:spPr bwMode="auto">
          <a:xfrm>
            <a:off x="8545512" y="4719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5" name="Oval 84"/>
          <p:cNvSpPr>
            <a:spLocks noChangeArrowheads="1"/>
          </p:cNvSpPr>
          <p:nvPr/>
        </p:nvSpPr>
        <p:spPr bwMode="auto">
          <a:xfrm>
            <a:off x="8621712" y="4034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6" name="Oval 85"/>
          <p:cNvSpPr>
            <a:spLocks noChangeArrowheads="1"/>
          </p:cNvSpPr>
          <p:nvPr/>
        </p:nvSpPr>
        <p:spPr bwMode="auto">
          <a:xfrm>
            <a:off x="8774112" y="4186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7" name="Oval 86"/>
          <p:cNvSpPr>
            <a:spLocks noChangeArrowheads="1"/>
          </p:cNvSpPr>
          <p:nvPr/>
        </p:nvSpPr>
        <p:spPr bwMode="auto">
          <a:xfrm>
            <a:off x="8926512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8" name="Oval 87"/>
          <p:cNvSpPr>
            <a:spLocks noChangeArrowheads="1"/>
          </p:cNvSpPr>
          <p:nvPr/>
        </p:nvSpPr>
        <p:spPr bwMode="auto">
          <a:xfrm>
            <a:off x="8469312" y="4034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9" name="Oval 88"/>
          <p:cNvSpPr>
            <a:spLocks noChangeArrowheads="1"/>
          </p:cNvSpPr>
          <p:nvPr/>
        </p:nvSpPr>
        <p:spPr bwMode="auto">
          <a:xfrm>
            <a:off x="8621712" y="4186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0" name="Oval 89"/>
          <p:cNvSpPr>
            <a:spLocks noChangeArrowheads="1"/>
          </p:cNvSpPr>
          <p:nvPr/>
        </p:nvSpPr>
        <p:spPr bwMode="auto">
          <a:xfrm>
            <a:off x="8774112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1" name="Oval 90"/>
          <p:cNvSpPr>
            <a:spLocks noChangeArrowheads="1"/>
          </p:cNvSpPr>
          <p:nvPr/>
        </p:nvSpPr>
        <p:spPr bwMode="auto">
          <a:xfrm>
            <a:off x="8926512" y="4491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2" name="Oval 91"/>
          <p:cNvSpPr>
            <a:spLocks noChangeArrowheads="1"/>
          </p:cNvSpPr>
          <p:nvPr/>
        </p:nvSpPr>
        <p:spPr bwMode="auto">
          <a:xfrm>
            <a:off x="8545512" y="4415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3" name="Oval 92"/>
          <p:cNvSpPr>
            <a:spLocks noChangeArrowheads="1"/>
          </p:cNvSpPr>
          <p:nvPr/>
        </p:nvSpPr>
        <p:spPr bwMode="auto">
          <a:xfrm>
            <a:off x="8697912" y="4567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4" name="Oval 93"/>
          <p:cNvSpPr>
            <a:spLocks noChangeArrowheads="1"/>
          </p:cNvSpPr>
          <p:nvPr/>
        </p:nvSpPr>
        <p:spPr bwMode="auto">
          <a:xfrm>
            <a:off x="8850312" y="4719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5" name="Oval 94"/>
          <p:cNvSpPr>
            <a:spLocks noChangeArrowheads="1"/>
          </p:cNvSpPr>
          <p:nvPr/>
        </p:nvSpPr>
        <p:spPr bwMode="auto">
          <a:xfrm>
            <a:off x="8926512" y="4034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6" name="Oval 95"/>
          <p:cNvSpPr>
            <a:spLocks noChangeArrowheads="1"/>
          </p:cNvSpPr>
          <p:nvPr/>
        </p:nvSpPr>
        <p:spPr bwMode="auto">
          <a:xfrm>
            <a:off x="9078912" y="4186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7" name="Oval 96"/>
          <p:cNvSpPr>
            <a:spLocks noChangeArrowheads="1"/>
          </p:cNvSpPr>
          <p:nvPr/>
        </p:nvSpPr>
        <p:spPr bwMode="auto">
          <a:xfrm>
            <a:off x="8621712" y="4491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8" name="Oval 97"/>
          <p:cNvSpPr>
            <a:spLocks noChangeArrowheads="1"/>
          </p:cNvSpPr>
          <p:nvPr/>
        </p:nvSpPr>
        <p:spPr bwMode="auto">
          <a:xfrm>
            <a:off x="8774112" y="4643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9" name="Oval 98"/>
          <p:cNvSpPr>
            <a:spLocks noChangeArrowheads="1"/>
          </p:cNvSpPr>
          <p:nvPr/>
        </p:nvSpPr>
        <p:spPr bwMode="auto">
          <a:xfrm>
            <a:off x="8393112" y="4567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0" name="Oval 99"/>
          <p:cNvSpPr>
            <a:spLocks noChangeArrowheads="1"/>
          </p:cNvSpPr>
          <p:nvPr/>
        </p:nvSpPr>
        <p:spPr bwMode="auto">
          <a:xfrm>
            <a:off x="8545512" y="4719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1" name="Oval 100"/>
          <p:cNvSpPr>
            <a:spLocks noChangeArrowheads="1"/>
          </p:cNvSpPr>
          <p:nvPr/>
        </p:nvSpPr>
        <p:spPr bwMode="auto">
          <a:xfrm>
            <a:off x="8697912" y="4872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" name="Oval 101"/>
          <p:cNvSpPr>
            <a:spLocks noChangeArrowheads="1"/>
          </p:cNvSpPr>
          <p:nvPr/>
        </p:nvSpPr>
        <p:spPr bwMode="auto">
          <a:xfrm>
            <a:off x="8774112" y="4186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" name="Oval 102"/>
          <p:cNvSpPr>
            <a:spLocks noChangeArrowheads="1"/>
          </p:cNvSpPr>
          <p:nvPr/>
        </p:nvSpPr>
        <p:spPr bwMode="auto">
          <a:xfrm>
            <a:off x="8926512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9078912" y="4491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5" name="Oval 104"/>
          <p:cNvSpPr>
            <a:spLocks noChangeArrowheads="1"/>
          </p:cNvSpPr>
          <p:nvPr/>
        </p:nvSpPr>
        <p:spPr bwMode="auto">
          <a:xfrm>
            <a:off x="8621712" y="4186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6" name="Oval 105"/>
          <p:cNvSpPr>
            <a:spLocks noChangeArrowheads="1"/>
          </p:cNvSpPr>
          <p:nvPr/>
        </p:nvSpPr>
        <p:spPr bwMode="auto">
          <a:xfrm>
            <a:off x="8774112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7" name="Oval 106"/>
          <p:cNvSpPr>
            <a:spLocks noChangeArrowheads="1"/>
          </p:cNvSpPr>
          <p:nvPr/>
        </p:nvSpPr>
        <p:spPr bwMode="auto">
          <a:xfrm>
            <a:off x="8926512" y="4491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8" name="Oval 107"/>
          <p:cNvSpPr>
            <a:spLocks noChangeArrowheads="1"/>
          </p:cNvSpPr>
          <p:nvPr/>
        </p:nvSpPr>
        <p:spPr bwMode="auto">
          <a:xfrm>
            <a:off x="9078912" y="4643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9" name="Oval 108"/>
          <p:cNvSpPr>
            <a:spLocks noChangeArrowheads="1"/>
          </p:cNvSpPr>
          <p:nvPr/>
        </p:nvSpPr>
        <p:spPr bwMode="auto">
          <a:xfrm>
            <a:off x="8697912" y="4567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0" name="Oval 109"/>
          <p:cNvSpPr>
            <a:spLocks noChangeArrowheads="1"/>
          </p:cNvSpPr>
          <p:nvPr/>
        </p:nvSpPr>
        <p:spPr bwMode="auto">
          <a:xfrm>
            <a:off x="8850312" y="4719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1" name="Oval 110"/>
          <p:cNvSpPr>
            <a:spLocks noChangeArrowheads="1"/>
          </p:cNvSpPr>
          <p:nvPr/>
        </p:nvSpPr>
        <p:spPr bwMode="auto">
          <a:xfrm>
            <a:off x="9002712" y="4872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2" name="Oval 111"/>
          <p:cNvSpPr>
            <a:spLocks noChangeArrowheads="1"/>
          </p:cNvSpPr>
          <p:nvPr/>
        </p:nvSpPr>
        <p:spPr bwMode="auto">
          <a:xfrm>
            <a:off x="9078912" y="41865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3" name="Oval 112"/>
          <p:cNvSpPr>
            <a:spLocks noChangeArrowheads="1"/>
          </p:cNvSpPr>
          <p:nvPr/>
        </p:nvSpPr>
        <p:spPr bwMode="auto">
          <a:xfrm>
            <a:off x="9231312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4" name="Oval 113"/>
          <p:cNvSpPr>
            <a:spLocks noChangeArrowheads="1"/>
          </p:cNvSpPr>
          <p:nvPr/>
        </p:nvSpPr>
        <p:spPr bwMode="auto">
          <a:xfrm>
            <a:off x="8774112" y="4262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5" name="Oval 114"/>
          <p:cNvSpPr>
            <a:spLocks noChangeArrowheads="1"/>
          </p:cNvSpPr>
          <p:nvPr/>
        </p:nvSpPr>
        <p:spPr bwMode="auto">
          <a:xfrm>
            <a:off x="8926512" y="4415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6" name="Oval 115"/>
          <p:cNvSpPr>
            <a:spLocks noChangeArrowheads="1"/>
          </p:cNvSpPr>
          <p:nvPr/>
        </p:nvSpPr>
        <p:spPr bwMode="auto">
          <a:xfrm>
            <a:off x="8545512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7" name="Oval 116"/>
          <p:cNvSpPr>
            <a:spLocks noChangeArrowheads="1"/>
          </p:cNvSpPr>
          <p:nvPr/>
        </p:nvSpPr>
        <p:spPr bwMode="auto">
          <a:xfrm>
            <a:off x="8697912" y="4491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8" name="Oval 117"/>
          <p:cNvSpPr>
            <a:spLocks noChangeArrowheads="1"/>
          </p:cNvSpPr>
          <p:nvPr/>
        </p:nvSpPr>
        <p:spPr bwMode="auto">
          <a:xfrm>
            <a:off x="8850312" y="4643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9" name="Oval 118"/>
          <p:cNvSpPr>
            <a:spLocks noChangeArrowheads="1"/>
          </p:cNvSpPr>
          <p:nvPr/>
        </p:nvSpPr>
        <p:spPr bwMode="auto">
          <a:xfrm>
            <a:off x="8926512" y="3957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0" name="Oval 119"/>
          <p:cNvSpPr>
            <a:spLocks noChangeArrowheads="1"/>
          </p:cNvSpPr>
          <p:nvPr/>
        </p:nvSpPr>
        <p:spPr bwMode="auto">
          <a:xfrm>
            <a:off x="9078912" y="4110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1" name="Oval 120"/>
          <p:cNvSpPr>
            <a:spLocks noChangeArrowheads="1"/>
          </p:cNvSpPr>
          <p:nvPr/>
        </p:nvSpPr>
        <p:spPr bwMode="auto">
          <a:xfrm>
            <a:off x="9231312" y="4262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" name="Oval 121"/>
          <p:cNvSpPr>
            <a:spLocks noChangeArrowheads="1"/>
          </p:cNvSpPr>
          <p:nvPr/>
        </p:nvSpPr>
        <p:spPr bwMode="auto">
          <a:xfrm>
            <a:off x="8774112" y="3957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3" name="Oval 122"/>
          <p:cNvSpPr>
            <a:spLocks noChangeArrowheads="1"/>
          </p:cNvSpPr>
          <p:nvPr/>
        </p:nvSpPr>
        <p:spPr bwMode="auto">
          <a:xfrm>
            <a:off x="8926512" y="4110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4" name="Oval 123"/>
          <p:cNvSpPr>
            <a:spLocks noChangeArrowheads="1"/>
          </p:cNvSpPr>
          <p:nvPr/>
        </p:nvSpPr>
        <p:spPr bwMode="auto">
          <a:xfrm>
            <a:off x="9078912" y="4262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5" name="Oval 124"/>
          <p:cNvSpPr>
            <a:spLocks noChangeArrowheads="1"/>
          </p:cNvSpPr>
          <p:nvPr/>
        </p:nvSpPr>
        <p:spPr bwMode="auto">
          <a:xfrm>
            <a:off x="9231312" y="44151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6" name="Oval 125"/>
          <p:cNvSpPr>
            <a:spLocks noChangeArrowheads="1"/>
          </p:cNvSpPr>
          <p:nvPr/>
        </p:nvSpPr>
        <p:spPr bwMode="auto">
          <a:xfrm>
            <a:off x="8850312" y="4338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7" name="Oval 126"/>
          <p:cNvSpPr>
            <a:spLocks noChangeArrowheads="1"/>
          </p:cNvSpPr>
          <p:nvPr/>
        </p:nvSpPr>
        <p:spPr bwMode="auto">
          <a:xfrm>
            <a:off x="9002712" y="4491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8" name="Oval 127"/>
          <p:cNvSpPr>
            <a:spLocks noChangeArrowheads="1"/>
          </p:cNvSpPr>
          <p:nvPr/>
        </p:nvSpPr>
        <p:spPr bwMode="auto">
          <a:xfrm>
            <a:off x="9155112" y="46437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9" name="Oval 128"/>
          <p:cNvSpPr>
            <a:spLocks noChangeArrowheads="1"/>
          </p:cNvSpPr>
          <p:nvPr/>
        </p:nvSpPr>
        <p:spPr bwMode="auto">
          <a:xfrm>
            <a:off x="9231312" y="39579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0" name="Oval 129"/>
          <p:cNvSpPr>
            <a:spLocks noChangeArrowheads="1"/>
          </p:cNvSpPr>
          <p:nvPr/>
        </p:nvSpPr>
        <p:spPr bwMode="auto">
          <a:xfrm>
            <a:off x="9383712" y="4110334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1" name="Oval 130"/>
          <p:cNvSpPr>
            <a:spLocks noChangeArrowheads="1"/>
          </p:cNvSpPr>
          <p:nvPr/>
        </p:nvSpPr>
        <p:spPr bwMode="auto">
          <a:xfrm>
            <a:off x="8012112" y="43722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2" name="Oval 131"/>
          <p:cNvSpPr>
            <a:spLocks noChangeArrowheads="1"/>
          </p:cNvSpPr>
          <p:nvPr/>
        </p:nvSpPr>
        <p:spPr bwMode="auto">
          <a:xfrm>
            <a:off x="8164512" y="45246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3" name="Oval 132"/>
          <p:cNvSpPr>
            <a:spLocks noChangeArrowheads="1"/>
          </p:cNvSpPr>
          <p:nvPr/>
        </p:nvSpPr>
        <p:spPr bwMode="auto">
          <a:xfrm>
            <a:off x="7783512" y="44484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4" name="Oval 133"/>
          <p:cNvSpPr>
            <a:spLocks noChangeArrowheads="1"/>
          </p:cNvSpPr>
          <p:nvPr/>
        </p:nvSpPr>
        <p:spPr bwMode="auto">
          <a:xfrm>
            <a:off x="7935912" y="46008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5" name="Oval 134"/>
          <p:cNvSpPr>
            <a:spLocks noChangeArrowheads="1"/>
          </p:cNvSpPr>
          <p:nvPr/>
        </p:nvSpPr>
        <p:spPr bwMode="auto">
          <a:xfrm>
            <a:off x="8088312" y="47532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6" name="Oval 135"/>
          <p:cNvSpPr>
            <a:spLocks noChangeArrowheads="1"/>
          </p:cNvSpPr>
          <p:nvPr/>
        </p:nvSpPr>
        <p:spPr bwMode="auto">
          <a:xfrm>
            <a:off x="8164512" y="40674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7" name="Oval 136"/>
          <p:cNvSpPr>
            <a:spLocks noChangeArrowheads="1"/>
          </p:cNvSpPr>
          <p:nvPr/>
        </p:nvSpPr>
        <p:spPr bwMode="auto">
          <a:xfrm>
            <a:off x="8316912" y="42198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8" name="Oval 137"/>
          <p:cNvSpPr>
            <a:spLocks noChangeArrowheads="1"/>
          </p:cNvSpPr>
          <p:nvPr/>
        </p:nvSpPr>
        <p:spPr bwMode="auto">
          <a:xfrm>
            <a:off x="8469312" y="43722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9" name="Oval 138"/>
          <p:cNvSpPr>
            <a:spLocks noChangeArrowheads="1"/>
          </p:cNvSpPr>
          <p:nvPr/>
        </p:nvSpPr>
        <p:spPr bwMode="auto">
          <a:xfrm>
            <a:off x="8012112" y="40674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0" name="Oval 139"/>
          <p:cNvSpPr>
            <a:spLocks noChangeArrowheads="1"/>
          </p:cNvSpPr>
          <p:nvPr/>
        </p:nvSpPr>
        <p:spPr bwMode="auto">
          <a:xfrm>
            <a:off x="8164512" y="42198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1" name="Oval 140"/>
          <p:cNvSpPr>
            <a:spLocks noChangeArrowheads="1"/>
          </p:cNvSpPr>
          <p:nvPr/>
        </p:nvSpPr>
        <p:spPr bwMode="auto">
          <a:xfrm>
            <a:off x="8316912" y="43722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2" name="Oval 141"/>
          <p:cNvSpPr>
            <a:spLocks noChangeArrowheads="1"/>
          </p:cNvSpPr>
          <p:nvPr/>
        </p:nvSpPr>
        <p:spPr bwMode="auto">
          <a:xfrm>
            <a:off x="8469312" y="45246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3" name="Oval 142"/>
          <p:cNvSpPr>
            <a:spLocks noChangeArrowheads="1"/>
          </p:cNvSpPr>
          <p:nvPr/>
        </p:nvSpPr>
        <p:spPr bwMode="auto">
          <a:xfrm>
            <a:off x="8088312" y="44484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4" name="Oval 143"/>
          <p:cNvSpPr>
            <a:spLocks noChangeArrowheads="1"/>
          </p:cNvSpPr>
          <p:nvPr/>
        </p:nvSpPr>
        <p:spPr bwMode="auto">
          <a:xfrm>
            <a:off x="8240712" y="46008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5" name="Oval 144"/>
          <p:cNvSpPr>
            <a:spLocks noChangeArrowheads="1"/>
          </p:cNvSpPr>
          <p:nvPr/>
        </p:nvSpPr>
        <p:spPr bwMode="auto">
          <a:xfrm>
            <a:off x="8393112" y="47532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6" name="Oval 145"/>
          <p:cNvSpPr>
            <a:spLocks noChangeArrowheads="1"/>
          </p:cNvSpPr>
          <p:nvPr/>
        </p:nvSpPr>
        <p:spPr bwMode="auto">
          <a:xfrm>
            <a:off x="8469312" y="40674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7" name="Oval 146"/>
          <p:cNvSpPr>
            <a:spLocks noChangeArrowheads="1"/>
          </p:cNvSpPr>
          <p:nvPr/>
        </p:nvSpPr>
        <p:spPr bwMode="auto">
          <a:xfrm>
            <a:off x="8621712" y="4219872"/>
            <a:ext cx="295275" cy="271462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8" name="Rounded Rectangle 147"/>
          <p:cNvSpPr>
            <a:spLocks noChangeArrowheads="1"/>
          </p:cNvSpPr>
          <p:nvPr/>
        </p:nvSpPr>
        <p:spPr bwMode="auto">
          <a:xfrm>
            <a:off x="2376016" y="3131765"/>
            <a:ext cx="4876800" cy="24384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dirty="0" smtClean="0">
                <a:latin typeface="Corbel" charset="0"/>
              </a:rPr>
              <a:t>The actual proof of sample complexity is </a:t>
            </a:r>
            <a:r>
              <a:rPr lang="en-US" sz="3600" b="1" dirty="0" smtClean="0">
                <a:latin typeface="Corbel" charset="0"/>
              </a:rPr>
              <a:t>challenging</a:t>
            </a:r>
            <a:endParaRPr lang="en-US" sz="3600" dirty="0"/>
          </a:p>
        </p:txBody>
      </p:sp>
      <p:sp>
        <p:nvSpPr>
          <p:cNvPr id="149" name="Text Placeholder 2"/>
          <p:cNvSpPr txBox="1">
            <a:spLocks/>
          </p:cNvSpPr>
          <p:nvPr/>
        </p:nvSpPr>
        <p:spPr bwMode="auto">
          <a:xfrm>
            <a:off x="5328592" y="7092205"/>
            <a:ext cx="4680272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dirty="0" smtClean="0">
                <a:latin typeface="Calibri"/>
              </a:rPr>
              <a:t>[Daneshmand et al., ICML 2014]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/>
      <p:bldP spid="24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F351-1715-A446-A84F-5C85334F371E}" type="slidenum">
              <a:rPr lang="fi-FI"/>
              <a:pPr/>
              <a:t>29</a:t>
            </a:fld>
            <a:endParaRPr lang="fi-FI"/>
          </a:p>
        </p:txBody>
      </p:sp>
      <p:sp>
        <p:nvSpPr>
          <p:cNvPr id="14339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Incoherence Condition</a:t>
            </a:r>
            <a:endParaRPr lang="en-US" sz="4000" dirty="0"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80" y="5669681"/>
            <a:ext cx="6134100" cy="62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820" y="6508005"/>
            <a:ext cx="3770272" cy="440184"/>
          </a:xfrm>
          <a:prstGeom prst="rect">
            <a:avLst/>
          </a:prstGeom>
        </p:spPr>
      </p:pic>
      <p:sp>
        <p:nvSpPr>
          <p:cNvPr id="30" name="Text Placeholder 2"/>
          <p:cNvSpPr txBox="1">
            <a:spLocks/>
          </p:cNvSpPr>
          <p:nvPr/>
        </p:nvSpPr>
        <p:spPr bwMode="auto">
          <a:xfrm>
            <a:off x="647824" y="1698745"/>
            <a:ext cx="8784976" cy="150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6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Idea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: </a:t>
            </a:r>
            <a:r>
              <a:rPr kumimoji="0" lang="en-US" sz="3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a </a:t>
            </a:r>
            <a:r>
              <a:rPr lang="en-US" sz="36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node and </a:t>
            </a:r>
            <a:r>
              <a:rPr lang="en-US" sz="3600" kern="0" dirty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any of its neighbors should get </a:t>
            </a:r>
            <a:r>
              <a:rPr lang="en-US" sz="36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activated </a:t>
            </a:r>
            <a:r>
              <a:rPr lang="en-US" sz="3600" kern="0" dirty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together in </a:t>
            </a:r>
            <a:r>
              <a:rPr lang="en-US" sz="36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a cascade more frequently than </a:t>
            </a:r>
            <a:r>
              <a:rPr lang="en-US" sz="3600" kern="0" dirty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</a:t>
            </a:r>
            <a:r>
              <a:rPr lang="en-US" sz="36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he node and non-neighbors</a:t>
            </a:r>
            <a:endParaRPr kumimoji="0" lang="en-US" sz="360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16624" y="3716213"/>
            <a:ext cx="3143768" cy="1440160"/>
            <a:chOff x="2159992" y="3419797"/>
            <a:chExt cx="3143768" cy="14401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5879" y="3491805"/>
              <a:ext cx="397881" cy="136815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327" y="3505125"/>
              <a:ext cx="917809" cy="56274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0032" y="4211885"/>
              <a:ext cx="1063870" cy="576263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3744168" y="3491805"/>
              <a:ext cx="1152128" cy="576064"/>
              <a:chOff x="3744168" y="3491805"/>
              <a:chExt cx="1152128" cy="576064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4168" y="3491805"/>
                <a:ext cx="917809" cy="56274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27375" y="3736316"/>
                <a:ext cx="768921" cy="331553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3744168" y="4211885"/>
              <a:ext cx="1224136" cy="576064"/>
              <a:chOff x="3744168" y="4211885"/>
              <a:chExt cx="1224136" cy="576064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4168" y="4211885"/>
                <a:ext cx="917809" cy="56274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4208" y="4486825"/>
                <a:ext cx="864096" cy="301124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59992" y="3419797"/>
              <a:ext cx="360040" cy="1404156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856" y="3978615"/>
            <a:ext cx="864096" cy="6737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5368" y="4148261"/>
            <a:ext cx="648072" cy="407776"/>
          </a:xfrm>
          <a:prstGeom prst="rect">
            <a:avLst/>
          </a:prstGeom>
        </p:spPr>
      </p:pic>
      <p:sp>
        <p:nvSpPr>
          <p:cNvPr id="37" name="Text Placeholder 2"/>
          <p:cNvSpPr txBox="1">
            <a:spLocks/>
          </p:cNvSpPr>
          <p:nvPr/>
        </p:nvSpPr>
        <p:spPr bwMode="auto">
          <a:xfrm>
            <a:off x="6984528" y="3644205"/>
            <a:ext cx="31683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latin typeface="Calibri"/>
              </a:rPr>
              <a:t>Between parents</a:t>
            </a:r>
          </a:p>
        </p:txBody>
      </p:sp>
      <p:sp>
        <p:nvSpPr>
          <p:cNvPr id="38" name="Text Placeholder 2"/>
          <p:cNvSpPr txBox="1">
            <a:spLocks/>
          </p:cNvSpPr>
          <p:nvPr/>
        </p:nvSpPr>
        <p:spPr bwMode="auto">
          <a:xfrm>
            <a:off x="6912520" y="4054767"/>
            <a:ext cx="28731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latin typeface="Calibri"/>
              </a:rPr>
              <a:t>Between non-parents</a:t>
            </a: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6984528" y="4486815"/>
            <a:ext cx="2808312" cy="6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latin typeface="Calibri"/>
              </a:rPr>
              <a:t>Between parents &amp; non-parents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2880072" y="3644205"/>
            <a:ext cx="1152128" cy="792088"/>
          </a:xfrm>
          <a:prstGeom prst="ellipse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6192440" y="3635821"/>
            <a:ext cx="576064" cy="368424"/>
          </a:xfrm>
          <a:prstGeom prst="ellipse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6192440" y="4076253"/>
            <a:ext cx="576064" cy="368424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192440" y="4508301"/>
            <a:ext cx="576064" cy="3684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2880072" y="4436381"/>
            <a:ext cx="1152000" cy="792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4176216" y="3644205"/>
            <a:ext cx="1152000" cy="792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176216" y="4436293"/>
            <a:ext cx="1224136" cy="792000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3047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27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5144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Research on Social &amp; Information Networks</a:t>
            </a:r>
            <a:endParaRPr lang="en-US" sz="4000" dirty="0">
              <a:latin typeface="Calibri"/>
            </a:endParaRPr>
          </a:p>
        </p:txBody>
      </p:sp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3</a:t>
            </a:fld>
            <a:endParaRPr lang="fi-FI" dirty="0"/>
          </a:p>
        </p:txBody>
      </p:sp>
      <p:sp>
        <p:nvSpPr>
          <p:cNvPr id="16" name="Rectangle 15"/>
          <p:cNvSpPr/>
          <p:nvPr/>
        </p:nvSpPr>
        <p:spPr>
          <a:xfrm>
            <a:off x="503808" y="1547589"/>
            <a:ext cx="87849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Calibri"/>
              </a:rPr>
              <a:t>We know a lot about</a:t>
            </a:r>
            <a:r>
              <a:rPr lang="en-US" sz="3200" b="1" dirty="0" smtClean="0">
                <a:latin typeface="Calibri"/>
              </a:rPr>
              <a:t> network structure &amp; network evolution:</a:t>
            </a:r>
            <a:endParaRPr lang="en-US" sz="3200" dirty="0"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7824" y="2699717"/>
            <a:ext cx="85689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latin typeface="Calibri"/>
              </a:rPr>
              <a:t>Properties: </a:t>
            </a:r>
            <a:r>
              <a:rPr lang="en-US" sz="3200" dirty="0" smtClean="0">
                <a:latin typeface="Calibri"/>
              </a:rPr>
              <a:t>6-degree of separation [Milgram ‘67], weak ties [Granovetter ‘73], scale-free [Barabasi</a:t>
            </a:r>
            <a:r>
              <a:rPr lang="en-US" sz="3200" dirty="0">
                <a:latin typeface="Calibri"/>
              </a:rPr>
              <a:t> </a:t>
            </a:r>
            <a:r>
              <a:rPr lang="en-US" sz="3200" dirty="0" smtClean="0">
                <a:latin typeface="Calibri"/>
              </a:rPr>
              <a:t>‘99], communities [Newman et al. ‘02], densification [Leskovec et al. </a:t>
            </a:r>
            <a:r>
              <a:rPr lang="fr-FR" sz="3200" dirty="0" smtClean="0">
                <a:latin typeface="Calibri"/>
              </a:rPr>
              <a:t>’</a:t>
            </a:r>
            <a:r>
              <a:rPr lang="en-US" sz="3200" dirty="0" smtClean="0">
                <a:latin typeface="Calibri"/>
              </a:rPr>
              <a:t>06], etc…</a:t>
            </a:r>
            <a:endParaRPr lang="en-US" sz="3200" dirty="0"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7824" y="4931965"/>
            <a:ext cx="90730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latin typeface="Calibri"/>
              </a:rPr>
              <a:t>Models: </a:t>
            </a:r>
            <a:r>
              <a:rPr lang="en-US" sz="3200" dirty="0" smtClean="0">
                <a:latin typeface="Calibri"/>
              </a:rPr>
              <a:t>Small world [Watts </a:t>
            </a:r>
            <a:r>
              <a:rPr lang="en-US" sz="3200" dirty="0">
                <a:latin typeface="Calibri"/>
              </a:rPr>
              <a:t>&amp; Strogatz </a:t>
            </a:r>
            <a:r>
              <a:rPr lang="en-US" sz="3200" dirty="0" smtClean="0">
                <a:latin typeface="Calibri"/>
              </a:rPr>
              <a:t>‘98], Searchability [Kleinberg ‘00], Bowtie [Broder et al. ‘00],</a:t>
            </a:r>
            <a:r>
              <a:rPr lang="en-US" sz="3200" dirty="0">
                <a:latin typeface="Calibri"/>
              </a:rPr>
              <a:t> R</a:t>
            </a:r>
            <a:r>
              <a:rPr lang="en-US" sz="3200" dirty="0" smtClean="0">
                <a:latin typeface="Calibri"/>
              </a:rPr>
              <a:t>andom </a:t>
            </a:r>
            <a:r>
              <a:rPr lang="en-US" sz="3200" dirty="0">
                <a:latin typeface="Calibri"/>
              </a:rPr>
              <a:t>S</a:t>
            </a:r>
            <a:r>
              <a:rPr lang="en-US" sz="3200" dirty="0" smtClean="0">
                <a:latin typeface="Calibri"/>
              </a:rPr>
              <a:t>urfer </a:t>
            </a:r>
            <a:r>
              <a:rPr lang="en-US" sz="3200" dirty="0">
                <a:latin typeface="Calibri"/>
              </a:rPr>
              <a:t>M</a:t>
            </a:r>
            <a:r>
              <a:rPr lang="en-US" sz="3200" dirty="0" smtClean="0">
                <a:latin typeface="Calibri"/>
              </a:rPr>
              <a:t>odel [Blum et al. ‘06], Kronecker graphs [Leskovec et al. ‘10], etc.</a:t>
            </a:r>
            <a:endParaRPr lang="en-US" sz="3200" dirty="0">
              <a:latin typeface="Calibri"/>
            </a:endParaRP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1367904" y="3347789"/>
            <a:ext cx="7272808" cy="2448272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000" dirty="0" smtClean="0">
                <a:latin typeface="Corbel" charset="0"/>
              </a:rPr>
              <a:t>There has been an increasing interest in </a:t>
            </a:r>
            <a:r>
              <a:rPr lang="en-US" sz="4000" b="1" dirty="0" smtClean="0">
                <a:latin typeface="Corbel" charset="0"/>
              </a:rPr>
              <a:t>processes and </a:t>
            </a:r>
            <a:br>
              <a:rPr lang="en-US" sz="4000" b="1" dirty="0" smtClean="0">
                <a:latin typeface="Corbel" charset="0"/>
              </a:rPr>
            </a:br>
            <a:r>
              <a:rPr lang="en-US" sz="4000" b="1" dirty="0" smtClean="0">
                <a:latin typeface="Corbel" charset="0"/>
              </a:rPr>
              <a:t>activity over networks, why?</a:t>
            </a:r>
            <a:endParaRPr lang="en-US" sz="4000" b="1" dirty="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563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/>
      <p:bldP spid="21" grpId="0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F351-1715-A446-A84F-5C85334F371E}" type="slidenum">
              <a:rPr lang="fi-FI"/>
              <a:pPr/>
              <a:t>30</a:t>
            </a:fld>
            <a:endParaRPr lang="fi-FI" dirty="0"/>
          </a:p>
        </p:txBody>
      </p:sp>
      <p:sp>
        <p:nvSpPr>
          <p:cNvPr id="14339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Incoherence Condition: Examples</a:t>
            </a:r>
            <a:endParaRPr lang="en-US" sz="4000" dirty="0">
              <a:latin typeface="Calibri"/>
            </a:endParaRPr>
          </a:p>
        </p:txBody>
      </p:sp>
      <p:sp>
        <p:nvSpPr>
          <p:cNvPr id="14336" name="Oval 14335"/>
          <p:cNvSpPr/>
          <p:nvPr/>
        </p:nvSpPr>
        <p:spPr bwMode="auto">
          <a:xfrm>
            <a:off x="1035021" y="3621688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89221" y="3607555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</a:rPr>
              <a:t>0</a:t>
            </a:r>
            <a:endParaRPr lang="en-US" sz="22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1943968" y="3635821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98168" y="3621688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</a:rPr>
              <a:t>1</a:t>
            </a:r>
            <a:endParaRPr lang="en-US" sz="2200" dirty="0">
              <a:latin typeface="Calibri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2808064" y="3635821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862264" y="3621688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</a:rPr>
              <a:t>2</a:t>
            </a:r>
            <a:endParaRPr lang="en-US" sz="2200" dirty="0">
              <a:latin typeface="Calibri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3672160" y="3635821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726360" y="3621688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</a:rPr>
              <a:t>3</a:t>
            </a:r>
            <a:endParaRPr lang="en-US" sz="2200" dirty="0">
              <a:latin typeface="Calibri"/>
            </a:endParaRPr>
          </a:p>
        </p:txBody>
      </p:sp>
      <p:sp>
        <p:nvSpPr>
          <p:cNvPr id="91" name="Text Placeholder 2"/>
          <p:cNvSpPr txBox="1">
            <a:spLocks/>
          </p:cNvSpPr>
          <p:nvPr/>
        </p:nvSpPr>
        <p:spPr bwMode="auto">
          <a:xfrm>
            <a:off x="647824" y="1698745"/>
            <a:ext cx="8784976" cy="150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6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Incoherence condition depends on network structure, transmission rates, source distribution &amp; observation window:</a:t>
            </a:r>
            <a:endParaRPr kumimoji="0" lang="en-US" sz="360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cxnSp>
        <p:nvCxnSpPr>
          <p:cNvPr id="92" name="Straight Arrow Connector 91"/>
          <p:cNvCxnSpPr>
            <a:stCxn id="14336" idx="6"/>
            <a:endCxn id="85" idx="2"/>
          </p:cNvCxnSpPr>
          <p:nvPr/>
        </p:nvCxnSpPr>
        <p:spPr bwMode="auto">
          <a:xfrm>
            <a:off x="1467069" y="3837712"/>
            <a:ext cx="476899" cy="141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85" idx="6"/>
            <a:endCxn id="87" idx="2"/>
          </p:cNvCxnSpPr>
          <p:nvPr/>
        </p:nvCxnSpPr>
        <p:spPr bwMode="auto">
          <a:xfrm>
            <a:off x="2376016" y="3851845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87" idx="6"/>
            <a:endCxn id="89" idx="2"/>
          </p:cNvCxnSpPr>
          <p:nvPr/>
        </p:nvCxnSpPr>
        <p:spPr bwMode="auto">
          <a:xfrm>
            <a:off x="3240112" y="3851845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3" name="Text Placeholder 2"/>
          <p:cNvSpPr txBox="1">
            <a:spLocks/>
          </p:cNvSpPr>
          <p:nvPr/>
        </p:nvSpPr>
        <p:spPr bwMode="auto">
          <a:xfrm>
            <a:off x="1467069" y="3923853"/>
            <a:ext cx="50405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30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α</a:t>
            </a:r>
            <a:r>
              <a:rPr kumimoji="0" lang="en-US" sz="300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01</a:t>
            </a:r>
          </a:p>
        </p:txBody>
      </p:sp>
      <p:sp>
        <p:nvSpPr>
          <p:cNvPr id="104" name="Text Placeholder 2"/>
          <p:cNvSpPr txBox="1">
            <a:spLocks/>
          </p:cNvSpPr>
          <p:nvPr/>
        </p:nvSpPr>
        <p:spPr bwMode="auto">
          <a:xfrm>
            <a:off x="2403173" y="3923853"/>
            <a:ext cx="50405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30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α</a:t>
            </a:r>
            <a:r>
              <a:rPr kumimoji="0" lang="en-US" sz="300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12</a:t>
            </a:r>
          </a:p>
        </p:txBody>
      </p:sp>
      <p:sp>
        <p:nvSpPr>
          <p:cNvPr id="105" name="Text Placeholder 2"/>
          <p:cNvSpPr txBox="1">
            <a:spLocks/>
          </p:cNvSpPr>
          <p:nvPr/>
        </p:nvSpPr>
        <p:spPr bwMode="auto">
          <a:xfrm>
            <a:off x="3267269" y="3923853"/>
            <a:ext cx="50405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30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α</a:t>
            </a:r>
            <a:r>
              <a:rPr kumimoji="0" lang="en-US" sz="300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23</a:t>
            </a:r>
          </a:p>
        </p:txBody>
      </p:sp>
      <p:sp>
        <p:nvSpPr>
          <p:cNvPr id="106" name="Oval 105"/>
          <p:cNvSpPr/>
          <p:nvPr/>
        </p:nvSpPr>
        <p:spPr bwMode="auto">
          <a:xfrm>
            <a:off x="449608" y="5977198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03808" y="5963065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</a:rPr>
              <a:t>0</a:t>
            </a:r>
            <a:endParaRPr lang="en-US" sz="2200" dirty="0">
              <a:latin typeface="Calibri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935856" y="5170977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90056" y="5156844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</a:rPr>
              <a:t>2</a:t>
            </a:r>
            <a:endParaRPr lang="en-US" sz="2200" dirty="0">
              <a:latin typeface="Calibri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1367904" y="5819049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422104" y="5804916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</a:rPr>
              <a:t>1</a:t>
            </a:r>
            <a:endParaRPr lang="en-US" sz="2200" dirty="0">
              <a:latin typeface="Calibri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1151880" y="6611137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206080" y="6524996"/>
            <a:ext cx="3328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</a:rPr>
              <a:t>p</a:t>
            </a:r>
            <a:endParaRPr lang="en-US" sz="2200" dirty="0">
              <a:latin typeface="Calibri"/>
            </a:endParaRPr>
          </a:p>
        </p:txBody>
      </p:sp>
      <p:cxnSp>
        <p:nvCxnSpPr>
          <p:cNvPr id="114" name="Straight Arrow Connector 113"/>
          <p:cNvCxnSpPr>
            <a:stCxn id="107" idx="0"/>
            <a:endCxn id="108" idx="3"/>
          </p:cNvCxnSpPr>
          <p:nvPr/>
        </p:nvCxnSpPr>
        <p:spPr bwMode="auto">
          <a:xfrm flipV="1">
            <a:off x="667638" y="5539753"/>
            <a:ext cx="331490" cy="4233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>
            <a:stCxn id="106" idx="6"/>
            <a:endCxn id="110" idx="2"/>
          </p:cNvCxnSpPr>
          <p:nvPr/>
        </p:nvCxnSpPr>
        <p:spPr bwMode="auto">
          <a:xfrm flipV="1">
            <a:off x="881656" y="6035073"/>
            <a:ext cx="486248" cy="1581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0" name="Straight Arrow Connector 119"/>
          <p:cNvCxnSpPr>
            <a:stCxn id="106" idx="5"/>
            <a:endCxn id="112" idx="1"/>
          </p:cNvCxnSpPr>
          <p:nvPr/>
        </p:nvCxnSpPr>
        <p:spPr bwMode="auto">
          <a:xfrm>
            <a:off x="818384" y="6345974"/>
            <a:ext cx="396768" cy="3284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0" name="Text Placeholder 2"/>
          <p:cNvSpPr txBox="1">
            <a:spLocks/>
          </p:cNvSpPr>
          <p:nvPr/>
        </p:nvSpPr>
        <p:spPr bwMode="auto">
          <a:xfrm>
            <a:off x="1007864" y="6035073"/>
            <a:ext cx="50405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30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α</a:t>
            </a:r>
            <a:r>
              <a:rPr kumimoji="0" lang="en-US" sz="300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01</a:t>
            </a:r>
          </a:p>
        </p:txBody>
      </p:sp>
      <p:sp>
        <p:nvSpPr>
          <p:cNvPr id="131" name="Text Placeholder 2"/>
          <p:cNvSpPr txBox="1">
            <a:spLocks/>
          </p:cNvSpPr>
          <p:nvPr/>
        </p:nvSpPr>
        <p:spPr bwMode="auto">
          <a:xfrm>
            <a:off x="647824" y="6395113"/>
            <a:ext cx="50405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30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α</a:t>
            </a:r>
            <a:r>
              <a:rPr kumimoji="0" lang="en-US" sz="300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0p</a:t>
            </a:r>
          </a:p>
        </p:txBody>
      </p:sp>
      <p:sp>
        <p:nvSpPr>
          <p:cNvPr id="132" name="Text Placeholder 2"/>
          <p:cNvSpPr txBox="1">
            <a:spLocks/>
          </p:cNvSpPr>
          <p:nvPr/>
        </p:nvSpPr>
        <p:spPr bwMode="auto">
          <a:xfrm>
            <a:off x="287784" y="5387001"/>
            <a:ext cx="50405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30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α</a:t>
            </a:r>
            <a:r>
              <a:rPr kumimoji="0" lang="en-US" sz="300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02</a:t>
            </a: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228" y="3648770"/>
            <a:ext cx="3936548" cy="359792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236" y="4120375"/>
            <a:ext cx="3312368" cy="379542"/>
          </a:xfrm>
          <a:prstGeom prst="rect">
            <a:avLst/>
          </a:prstGeom>
        </p:spPr>
      </p:pic>
      <p:sp>
        <p:nvSpPr>
          <p:cNvPr id="127" name="Right Arrow 126"/>
          <p:cNvSpPr/>
          <p:nvPr/>
        </p:nvSpPr>
        <p:spPr bwMode="auto">
          <a:xfrm>
            <a:off x="4464248" y="3923853"/>
            <a:ext cx="43204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3" name="Text Placeholder 2"/>
          <p:cNvSpPr txBox="1">
            <a:spLocks/>
          </p:cNvSpPr>
          <p:nvPr/>
        </p:nvSpPr>
        <p:spPr bwMode="auto">
          <a:xfrm>
            <a:off x="8064648" y="4499917"/>
            <a:ext cx="1224136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       ∞       </a:t>
            </a:r>
            <a:endParaRPr kumimoji="0" lang="en-US" sz="300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cxnSp>
        <p:nvCxnSpPr>
          <p:cNvPr id="194" name="Straight Arrow Connector 193"/>
          <p:cNvCxnSpPr/>
          <p:nvPr/>
        </p:nvCxnSpPr>
        <p:spPr bwMode="auto">
          <a:xfrm>
            <a:off x="8280672" y="4715941"/>
            <a:ext cx="476899" cy="141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5" name="Text Placeholder 2"/>
          <p:cNvSpPr txBox="1">
            <a:spLocks/>
          </p:cNvSpPr>
          <p:nvPr/>
        </p:nvSpPr>
        <p:spPr bwMode="auto">
          <a:xfrm>
            <a:off x="8943682" y="5940077"/>
            <a:ext cx="92116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 &lt; ∞       </a:t>
            </a:r>
            <a:endParaRPr kumimoji="0" lang="en-US" sz="300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96" name="Line 23"/>
          <p:cNvSpPr>
            <a:spLocks noChangeShapeType="1"/>
          </p:cNvSpPr>
          <p:nvPr/>
        </p:nvSpPr>
        <p:spPr bwMode="auto">
          <a:xfrm>
            <a:off x="863848" y="5003973"/>
            <a:ext cx="8568952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7" name="Right Arrow 196"/>
          <p:cNvSpPr/>
          <p:nvPr/>
        </p:nvSpPr>
        <p:spPr bwMode="auto">
          <a:xfrm>
            <a:off x="1943968" y="5940077"/>
            <a:ext cx="43204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040" y="5436021"/>
            <a:ext cx="1699084" cy="524148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170" y="5475673"/>
            <a:ext cx="1610824" cy="327373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4706" y="5508029"/>
            <a:ext cx="2186888" cy="504056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7917" y="5547600"/>
            <a:ext cx="1671869" cy="349604"/>
          </a:xfrm>
          <a:prstGeom prst="rect">
            <a:avLst/>
          </a:prstGeom>
        </p:spPr>
      </p:pic>
      <p:sp>
        <p:nvSpPr>
          <p:cNvPr id="203" name="Text Placeholder 2"/>
          <p:cNvSpPr txBox="1">
            <a:spLocks/>
          </p:cNvSpPr>
          <p:nvPr/>
        </p:nvSpPr>
        <p:spPr bwMode="auto">
          <a:xfrm>
            <a:off x="5199266" y="6741020"/>
            <a:ext cx="1224136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        ∞       </a:t>
            </a:r>
            <a:endParaRPr kumimoji="0" lang="en-US" sz="300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cxnSp>
        <p:nvCxnSpPr>
          <p:cNvPr id="204" name="Straight Arrow Connector 203"/>
          <p:cNvCxnSpPr/>
          <p:nvPr/>
        </p:nvCxnSpPr>
        <p:spPr bwMode="auto">
          <a:xfrm>
            <a:off x="5487298" y="6948189"/>
            <a:ext cx="476899" cy="141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3" name="Picture 1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6978" y="6300117"/>
            <a:ext cx="3816424" cy="3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31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" grpId="0" animBg="1"/>
      <p:bldP spid="84" grpId="0"/>
      <p:bldP spid="85" grpId="0" animBg="1"/>
      <p:bldP spid="86" grpId="0"/>
      <p:bldP spid="87" grpId="0" animBg="1"/>
      <p:bldP spid="88" grpId="0"/>
      <p:bldP spid="89" grpId="0" animBg="1"/>
      <p:bldP spid="90" grpId="0"/>
      <p:bldP spid="103" grpId="0"/>
      <p:bldP spid="104" grpId="0"/>
      <p:bldP spid="105" grpId="0"/>
      <p:bldP spid="106" grpId="0" animBg="1"/>
      <p:bldP spid="107" grpId="0"/>
      <p:bldP spid="108" grpId="0" animBg="1"/>
      <p:bldP spid="109" grpId="0"/>
      <p:bldP spid="110" grpId="0" animBg="1"/>
      <p:bldP spid="111" grpId="0"/>
      <p:bldP spid="112" grpId="0" animBg="1"/>
      <p:bldP spid="113" grpId="0"/>
      <p:bldP spid="130" grpId="0"/>
      <p:bldP spid="131" grpId="0"/>
      <p:bldP spid="132" grpId="0"/>
      <p:bldP spid="127" grpId="0" animBg="1"/>
      <p:bldP spid="193" grpId="0"/>
      <p:bldP spid="195" grpId="0"/>
      <p:bldP spid="196" grpId="0" animBg="1"/>
      <p:bldP spid="197" grpId="0" animBg="1"/>
      <p:bldP spid="20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F351-1715-A446-A84F-5C85334F371E}" type="slidenum">
              <a:rPr lang="fi-FI"/>
              <a:pPr/>
              <a:t>31</a:t>
            </a:fld>
            <a:endParaRPr lang="fi-FI" dirty="0"/>
          </a:p>
        </p:txBody>
      </p:sp>
      <p:sp>
        <p:nvSpPr>
          <p:cNvPr id="14339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Querying from the Model</a:t>
            </a:r>
            <a:endParaRPr lang="en-US" sz="4000" dirty="0">
              <a:latin typeface="Calibri"/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 bwMode="auto">
          <a:xfrm>
            <a:off x="620711" y="1619597"/>
            <a:ext cx="9459913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Exact analytical queries from the model often require</a:t>
            </a:r>
            <a:br>
              <a:rPr lang="en-US" sz="3000" dirty="0" smtClean="0">
                <a:latin typeface="Calibri"/>
              </a:rPr>
            </a:br>
            <a:r>
              <a:rPr lang="en-US" sz="3000" dirty="0" smtClean="0">
                <a:latin typeface="Calibri"/>
              </a:rPr>
              <a:t>some </a:t>
            </a:r>
            <a:r>
              <a:rPr lang="en-US" sz="3000" b="1" dirty="0" smtClean="0">
                <a:latin typeface="Calibri"/>
              </a:rPr>
              <a:t>specialized machinery</a:t>
            </a:r>
            <a:r>
              <a:rPr lang="en-US" sz="3000" dirty="0" smtClean="0">
                <a:latin typeface="Calibri"/>
              </a:rPr>
              <a:t>. For example,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24" y="4931965"/>
            <a:ext cx="5616624" cy="916308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575816" y="6198056"/>
            <a:ext cx="9459913" cy="125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                     </a:t>
            </a:r>
            <a:r>
              <a:rPr lang="en-US" sz="3000" b="1" kern="0" dirty="0" smtClean="0">
                <a:latin typeface="Calibri" charset="0"/>
                <a:ea typeface="DejaVu Sans" charset="0"/>
                <a:cs typeface="DejaVu Sans" charset="0"/>
              </a:rPr>
              <a:t>generator </a:t>
            </a:r>
            <a:r>
              <a:rPr lang="en-US" sz="3000" b="1" kern="0" dirty="0">
                <a:latin typeface="Calibri" charset="0"/>
                <a:ea typeface="DejaVu Sans" charset="0"/>
                <a:cs typeface="DejaVu Sans" charset="0"/>
              </a:rPr>
              <a:t>matrix</a:t>
            </a:r>
            <a:r>
              <a:rPr lang="en-US" sz="3000" kern="0" dirty="0">
                <a:latin typeface="Calibri" charset="0"/>
                <a:ea typeface="DejaVu Sans" charset="0"/>
                <a:cs typeface="DejaVu Sans" charset="0"/>
              </a:rPr>
              <a:t> </a:t>
            </a:r>
            <a:r>
              <a:rPr lang="en-US" sz="3000" kern="0" dirty="0" smtClean="0">
                <a:latin typeface="Calibri" charset="0"/>
                <a:ea typeface="DejaVu Sans" charset="0"/>
                <a:cs typeface="DejaVu Sans" charset="0"/>
              </a:rPr>
              <a:t>from a </a:t>
            </a:r>
            <a:r>
              <a:rPr lang="en-US" sz="3000" b="1" kern="0" dirty="0" smtClean="0">
                <a:latin typeface="Calibri" charset="0"/>
                <a:ea typeface="DejaVu Sans" charset="0"/>
                <a:cs typeface="DejaVu Sans" charset="0"/>
              </a:rPr>
              <a:t>CMTC </a:t>
            </a:r>
            <a:r>
              <a:rPr lang="en-US" sz="3000" kern="0" dirty="0" smtClean="0">
                <a:latin typeface="Calibri" charset="0"/>
                <a:ea typeface="DejaVu Sans" charset="0"/>
                <a:cs typeface="DejaVu Sans" charset="0"/>
              </a:rPr>
              <a:t>on a </a:t>
            </a:r>
            <a:br>
              <a:rPr lang="en-US" sz="3000" kern="0" dirty="0" smtClean="0">
                <a:latin typeface="Calibri" charset="0"/>
                <a:ea typeface="DejaVu Sans" charset="0"/>
                <a:cs typeface="DejaVu Sans" charset="0"/>
              </a:rPr>
            </a:br>
            <a:r>
              <a:rPr lang="en-US" sz="3000" b="1" kern="0" dirty="0" smtClean="0">
                <a:latin typeface="Calibri" charset="0"/>
                <a:ea typeface="DejaVu Sans" charset="0"/>
                <a:cs typeface="DejaVu Sans" charset="0"/>
              </a:rPr>
              <a:t>state space</a:t>
            </a:r>
            <a:r>
              <a:rPr lang="en-US" sz="3000" dirty="0" smtClean="0">
                <a:latin typeface="Calibri"/>
              </a:rPr>
              <a:t> computed from the network structure 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and the transmission rates.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6552480" y="5580037"/>
            <a:ext cx="0" cy="43204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655936" y="6012085"/>
            <a:ext cx="496855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1655936" y="6444133"/>
            <a:ext cx="43204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1655936" y="6012085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Arrow Connector 21"/>
          <p:cNvCxnSpPr>
            <a:stCxn id="47" idx="2"/>
            <a:endCxn id="26" idx="2"/>
          </p:cNvCxnSpPr>
          <p:nvPr/>
        </p:nvCxnSpPr>
        <p:spPr>
          <a:xfrm rot="10800000" flipH="1" flipV="1">
            <a:off x="2643088" y="3992453"/>
            <a:ext cx="685800" cy="10668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576288" y="3382853"/>
            <a:ext cx="274320" cy="274320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957288" y="3961973"/>
            <a:ext cx="274320" cy="274320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97368" y="3047573"/>
            <a:ext cx="274320" cy="274320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3328888" y="3961973"/>
            <a:ext cx="274320" cy="274320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/>
          <p:cNvCxnSpPr>
            <a:stCxn id="23" idx="6"/>
            <a:endCxn id="25" idx="2"/>
          </p:cNvCxnSpPr>
          <p:nvPr/>
        </p:nvCxnSpPr>
        <p:spPr>
          <a:xfrm flipV="1">
            <a:off x="1850608" y="3184733"/>
            <a:ext cx="746760" cy="33528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5"/>
            <a:endCxn id="26" idx="1"/>
          </p:cNvCxnSpPr>
          <p:nvPr/>
        </p:nvCxnSpPr>
        <p:spPr>
          <a:xfrm rot="16200000" flipH="1">
            <a:off x="2740075" y="3373160"/>
            <a:ext cx="720426" cy="537546"/>
          </a:xfrm>
          <a:prstGeom prst="straightConnector1">
            <a:avLst/>
          </a:prstGeom>
          <a:ln w="22225">
            <a:solidFill>
              <a:schemeClr val="tx1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6"/>
            <a:endCxn id="47" idx="2"/>
          </p:cNvCxnSpPr>
          <p:nvPr/>
        </p:nvCxnSpPr>
        <p:spPr>
          <a:xfrm flipV="1">
            <a:off x="2231608" y="3992453"/>
            <a:ext cx="411480" cy="10668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7"/>
            <a:endCxn id="25" idx="3"/>
          </p:cNvCxnSpPr>
          <p:nvPr/>
        </p:nvCxnSpPr>
        <p:spPr>
          <a:xfrm rot="5400000" flipH="1" flipV="1">
            <a:off x="2054275" y="3418880"/>
            <a:ext cx="720426" cy="446106"/>
          </a:xfrm>
          <a:prstGeom prst="straightConnector1">
            <a:avLst/>
          </a:prstGeom>
          <a:ln w="317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4"/>
            <a:endCxn id="47" idx="0"/>
          </p:cNvCxnSpPr>
          <p:nvPr/>
        </p:nvCxnSpPr>
        <p:spPr>
          <a:xfrm rot="16200000" flipH="1">
            <a:off x="2490688" y="3565733"/>
            <a:ext cx="533400" cy="457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393408" y="4541093"/>
            <a:ext cx="274320" cy="274320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917408" y="4617293"/>
            <a:ext cx="274320" cy="274320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3557488" y="2864693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4700488" y="3276173"/>
            <a:ext cx="274320" cy="274320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14688" y="3626693"/>
            <a:ext cx="274320" cy="274320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>
            <a:stCxn id="35" idx="1"/>
            <a:endCxn id="34" idx="6"/>
          </p:cNvCxnSpPr>
          <p:nvPr/>
        </p:nvCxnSpPr>
        <p:spPr>
          <a:xfrm rot="16200000" flipV="1">
            <a:off x="4128989" y="2704673"/>
            <a:ext cx="314493" cy="908853"/>
          </a:xfrm>
          <a:prstGeom prst="straightConnector1">
            <a:avLst/>
          </a:prstGeom>
          <a:ln w="381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0"/>
            <a:endCxn id="34" idx="4"/>
          </p:cNvCxnSpPr>
          <p:nvPr/>
        </p:nvCxnSpPr>
        <p:spPr>
          <a:xfrm rot="16200000" flipV="1">
            <a:off x="3679408" y="3154253"/>
            <a:ext cx="487680" cy="457200"/>
          </a:xfrm>
          <a:prstGeom prst="straightConnector1">
            <a:avLst/>
          </a:prstGeom>
          <a:ln w="2222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6" idx="3"/>
            <a:endCxn id="26" idx="6"/>
          </p:cNvCxnSpPr>
          <p:nvPr/>
        </p:nvCxnSpPr>
        <p:spPr>
          <a:xfrm rot="5400000">
            <a:off x="3709889" y="3754160"/>
            <a:ext cx="238293" cy="45165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5" idx="6"/>
            <a:endCxn id="34" idx="2"/>
          </p:cNvCxnSpPr>
          <p:nvPr/>
        </p:nvCxnSpPr>
        <p:spPr>
          <a:xfrm flipV="1">
            <a:off x="2871688" y="3001853"/>
            <a:ext cx="685800" cy="18288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1"/>
            <a:endCxn id="47" idx="4"/>
          </p:cNvCxnSpPr>
          <p:nvPr/>
        </p:nvCxnSpPr>
        <p:spPr>
          <a:xfrm rot="16200000" flipV="1">
            <a:off x="2604989" y="4304873"/>
            <a:ext cx="527853" cy="177333"/>
          </a:xfrm>
          <a:prstGeom prst="straightConnector1">
            <a:avLst/>
          </a:prstGeom>
          <a:ln w="34925">
            <a:solidFill>
              <a:schemeClr val="tx1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7"/>
            <a:endCxn id="26" idx="3"/>
          </p:cNvCxnSpPr>
          <p:nvPr/>
        </p:nvCxnSpPr>
        <p:spPr>
          <a:xfrm rot="5400000" flipH="1" flipV="1">
            <a:off x="3029635" y="4318040"/>
            <a:ext cx="461346" cy="217506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7"/>
            <a:endCxn id="24" idx="3"/>
          </p:cNvCxnSpPr>
          <p:nvPr/>
        </p:nvCxnSpPr>
        <p:spPr>
          <a:xfrm rot="5400000" flipH="1" flipV="1">
            <a:off x="1619935" y="4203740"/>
            <a:ext cx="385146" cy="369906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78435" y="4093021"/>
            <a:ext cx="1710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Sink (node n)</a:t>
            </a:r>
            <a:endParaRPr lang="en-US" sz="2000" dirty="0"/>
          </a:p>
        </p:txBody>
      </p:sp>
      <p:cxnSp>
        <p:nvCxnSpPr>
          <p:cNvPr id="45" name="Straight Arrow Connector 44"/>
          <p:cNvCxnSpPr>
            <a:stCxn id="36" idx="6"/>
            <a:endCxn id="35" idx="3"/>
          </p:cNvCxnSpPr>
          <p:nvPr/>
        </p:nvCxnSpPr>
        <p:spPr>
          <a:xfrm flipV="1">
            <a:off x="4289008" y="3510320"/>
            <a:ext cx="451653" cy="253533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735984" y="3635821"/>
            <a:ext cx="99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Source</a:t>
            </a:r>
            <a:endParaRPr lang="en-US" sz="2000" dirty="0"/>
          </a:p>
        </p:txBody>
      </p:sp>
      <p:sp>
        <p:nvSpPr>
          <p:cNvPr id="47" name="Oval 46"/>
          <p:cNvSpPr/>
          <p:nvPr/>
        </p:nvSpPr>
        <p:spPr>
          <a:xfrm>
            <a:off x="2643088" y="3855293"/>
            <a:ext cx="274320" cy="274320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354984" y="3714997"/>
            <a:ext cx="313281" cy="225623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46503" y="4172197"/>
            <a:ext cx="313281" cy="2256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71488" y="3855293"/>
            <a:ext cx="743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alibri" charset="0"/>
              </a:rPr>
              <a:t>t</a:t>
            </a:r>
            <a:r>
              <a:rPr lang="en-US" sz="2000" baseline="-25000" dirty="0" smtClean="0">
                <a:latin typeface="Calibri" charset="0"/>
              </a:rPr>
              <a:t>A</a:t>
            </a:r>
            <a:r>
              <a:rPr lang="en-US" sz="2000" dirty="0" smtClean="0">
                <a:latin typeface="Calibri" charset="0"/>
              </a:rPr>
              <a:t> = 0</a:t>
            </a:r>
            <a:endParaRPr lang="en-US" sz="2000" b="1" dirty="0"/>
          </a:p>
        </p:txBody>
      </p:sp>
      <p:sp>
        <p:nvSpPr>
          <p:cNvPr id="52" name="Rectangle 51"/>
          <p:cNvSpPr/>
          <p:nvPr/>
        </p:nvSpPr>
        <p:spPr>
          <a:xfrm>
            <a:off x="3370411" y="4160093"/>
            <a:ext cx="743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alibri" charset="0"/>
              </a:rPr>
              <a:t>t</a:t>
            </a:r>
            <a:r>
              <a:rPr lang="en-US" sz="2000" baseline="-25000" dirty="0" smtClean="0">
                <a:latin typeface="Calibri" charset="0"/>
              </a:rPr>
              <a:t>A</a:t>
            </a:r>
            <a:r>
              <a:rPr lang="en-US" sz="2000" dirty="0" smtClean="0">
                <a:latin typeface="Calibri" charset="0"/>
              </a:rPr>
              <a:t> = 0</a:t>
            </a:r>
            <a:endParaRPr lang="en-US" sz="2000" b="1" dirty="0"/>
          </a:p>
        </p:txBody>
      </p:sp>
      <p:sp>
        <p:nvSpPr>
          <p:cNvPr id="53" name="Rectangle 52"/>
          <p:cNvSpPr/>
          <p:nvPr/>
        </p:nvSpPr>
        <p:spPr>
          <a:xfrm>
            <a:off x="3786088" y="2483693"/>
            <a:ext cx="360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alibri" charset="0"/>
              </a:rPr>
              <a:t>t</a:t>
            </a:r>
            <a:r>
              <a:rPr lang="en-US" sz="2000" baseline="-25000" dirty="0" smtClean="0">
                <a:latin typeface="Calibri" charset="0"/>
              </a:rPr>
              <a:t>n</a:t>
            </a:r>
            <a:endParaRPr lang="en-US" sz="2000" b="1" baseline="-25000" dirty="0"/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1943968" y="3491805"/>
            <a:ext cx="5904656" cy="2376264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600" dirty="0">
                <a:latin typeface="Calibri"/>
              </a:rPr>
              <a:t>Other learning problems require other queries. </a:t>
            </a:r>
            <a:r>
              <a:rPr lang="en-US" sz="3600" b="1" dirty="0">
                <a:latin typeface="Calibri"/>
              </a:rPr>
              <a:t>More about this in part II!</a:t>
            </a:r>
          </a:p>
        </p:txBody>
      </p:sp>
    </p:spTree>
    <p:extLst>
      <p:ext uri="{BB962C8B-B14F-4D97-AF65-F5344CB8AC3E}">
        <p14:creationId xmlns:p14="http://schemas.microsoft.com/office/powerpoint/2010/main" val="27071910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 animBg="1"/>
      <p:bldP spid="25" grpId="0" animBg="1"/>
      <p:bldP spid="26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44" grpId="0"/>
      <p:bldP spid="46" grpId="0"/>
      <p:bldP spid="47" grpId="0" animBg="1"/>
      <p:bldP spid="49" grpId="0" animBg="1"/>
      <p:bldP spid="50" grpId="0" animBg="1"/>
      <p:bldP spid="51" grpId="0"/>
      <p:bldP spid="52" grpId="0"/>
      <p:bldP spid="53" grpId="0"/>
      <p:bldP spid="5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F351-1715-A446-A84F-5C85334F371E}" type="slidenum">
              <a:rPr lang="fi-FI"/>
              <a:pPr/>
              <a:t>32</a:t>
            </a:fld>
            <a:endParaRPr lang="fi-FI" dirty="0"/>
          </a:p>
        </p:txBody>
      </p:sp>
      <p:sp>
        <p:nvSpPr>
          <p:cNvPr id="14339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Multimodal Transmission Functions</a:t>
            </a:r>
            <a:endParaRPr lang="en-US" sz="4000" dirty="0">
              <a:latin typeface="Calibri"/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 bwMode="auto">
          <a:xfrm>
            <a:off x="620711" y="1575831"/>
            <a:ext cx="9459913" cy="4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We define a </a:t>
            </a:r>
            <a:r>
              <a:rPr lang="en-US" sz="3000" b="1" dirty="0" smtClean="0">
                <a:latin typeface="Calibri"/>
              </a:rPr>
              <a:t>transmission delay </a:t>
            </a:r>
            <a:r>
              <a:rPr lang="en-US" sz="3200" b="1" dirty="0" smtClean="0">
                <a:latin typeface="Calibri" charset="0"/>
              </a:rPr>
              <a:t>Δ</a:t>
            </a:r>
            <a:r>
              <a:rPr lang="en-US" sz="3200" b="1" baseline="-20000" dirty="0" smtClean="0">
                <a:latin typeface="Calibri" charset="0"/>
              </a:rPr>
              <a:t>ji </a:t>
            </a:r>
            <a:r>
              <a:rPr lang="en-US" sz="3000" dirty="0" smtClean="0">
                <a:latin typeface="Calibri"/>
              </a:rPr>
              <a:t>per edge:</a:t>
            </a:r>
          </a:p>
        </p:txBody>
      </p:sp>
      <p:sp>
        <p:nvSpPr>
          <p:cNvPr id="49" name="Oval 77"/>
          <p:cNvSpPr>
            <a:spLocks noChangeArrowheads="1"/>
          </p:cNvSpPr>
          <p:nvPr/>
        </p:nvSpPr>
        <p:spPr bwMode="auto">
          <a:xfrm>
            <a:off x="5782096" y="3401009"/>
            <a:ext cx="914400" cy="838200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i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2232000" y="3410137"/>
            <a:ext cx="904875" cy="838200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 dirty="0" smtClean="0">
                <a:solidFill>
                  <a:srgbClr val="000000"/>
                </a:solidFill>
              </a:rPr>
              <a:t>j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51" name="AutoShape 64"/>
          <p:cNvCxnSpPr>
            <a:cxnSpLocks noChangeShapeType="1"/>
            <a:stCxn id="50" idx="6"/>
            <a:endCxn id="49" idx="2"/>
          </p:cNvCxnSpPr>
          <p:nvPr/>
        </p:nvCxnSpPr>
        <p:spPr bwMode="auto">
          <a:xfrm flipV="1">
            <a:off x="3136875" y="3820109"/>
            <a:ext cx="2645221" cy="9128"/>
          </a:xfrm>
          <a:prstGeom prst="straightConnector1">
            <a:avLst/>
          </a:prstGeom>
          <a:noFill/>
          <a:ln w="152400">
            <a:solidFill>
              <a:schemeClr val="accent1"/>
            </a:solidFill>
            <a:round/>
            <a:headEnd/>
            <a:tailEnd type="triangle" w="med" len="med"/>
          </a:ln>
        </p:spPr>
      </p:cxnSp>
      <p:sp>
        <p:nvSpPr>
          <p:cNvPr id="52" name="Rectangle 51"/>
          <p:cNvSpPr/>
          <p:nvPr/>
        </p:nvSpPr>
        <p:spPr>
          <a:xfrm>
            <a:off x="3371867" y="3032257"/>
            <a:ext cx="16684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alibri" charset="0"/>
              </a:rPr>
              <a:t>Δ</a:t>
            </a:r>
            <a:r>
              <a:rPr lang="en-US" sz="3200" baseline="-20000" dirty="0" smtClean="0">
                <a:latin typeface="Calibri" charset="0"/>
              </a:rPr>
              <a:t>ji</a:t>
            </a:r>
            <a:r>
              <a:rPr lang="en-US" sz="3200" dirty="0" smtClean="0">
                <a:latin typeface="Calibri" charset="0"/>
              </a:rPr>
              <a:t> </a:t>
            </a:r>
            <a:r>
              <a:rPr lang="en-US" sz="4800" baseline="-12000" dirty="0" smtClean="0">
                <a:latin typeface="Calibri" charset="0"/>
              </a:rPr>
              <a:t>~</a:t>
            </a:r>
            <a:r>
              <a:rPr lang="en-US" sz="3200" dirty="0" smtClean="0">
                <a:latin typeface="Calibri" charset="0"/>
              </a:rPr>
              <a:t> f(Δ</a:t>
            </a:r>
            <a:r>
              <a:rPr lang="en-US" sz="3200" baseline="-20000" dirty="0" smtClean="0">
                <a:latin typeface="Calibri" charset="0"/>
              </a:rPr>
              <a:t>ji</a:t>
            </a:r>
            <a:r>
              <a:rPr lang="en-US" sz="3200" dirty="0" smtClean="0">
                <a:latin typeface="Calibri" charset="0"/>
              </a:rPr>
              <a:t>)</a:t>
            </a:r>
            <a:endParaRPr lang="en-US" sz="3200" dirty="0"/>
          </a:p>
        </p:txBody>
      </p:sp>
      <p:sp>
        <p:nvSpPr>
          <p:cNvPr id="61" name="Text Placeholder 2"/>
          <p:cNvSpPr txBox="1">
            <a:spLocks/>
          </p:cNvSpPr>
          <p:nvPr/>
        </p:nvSpPr>
        <p:spPr bwMode="auto">
          <a:xfrm>
            <a:off x="3600152" y="2304121"/>
            <a:ext cx="2160240" cy="6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dirty="0" smtClean="0">
                <a:latin typeface="Calibri"/>
              </a:rPr>
              <a:t>Transmission </a:t>
            </a:r>
            <a:br>
              <a:rPr lang="en-US" sz="2400" dirty="0" smtClean="0">
                <a:latin typeface="Calibri"/>
              </a:rPr>
            </a:br>
            <a:r>
              <a:rPr lang="en-US" sz="2400" dirty="0" smtClean="0">
                <a:latin typeface="Calibri"/>
              </a:rPr>
              <a:t>likelihood (PDF)</a:t>
            </a:r>
          </a:p>
        </p:txBody>
      </p:sp>
      <p:sp>
        <p:nvSpPr>
          <p:cNvPr id="62" name="Left Brace 61"/>
          <p:cNvSpPr/>
          <p:nvPr/>
        </p:nvSpPr>
        <p:spPr bwMode="auto">
          <a:xfrm rot="5400000">
            <a:off x="4428245" y="2663712"/>
            <a:ext cx="288032" cy="792089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03808" y="4949313"/>
            <a:ext cx="8828442" cy="2502932"/>
            <a:chOff x="147918" y="4038600"/>
            <a:chExt cx="8828442" cy="2502932"/>
          </a:xfrm>
        </p:grpSpPr>
        <p:grpSp>
          <p:nvGrpSpPr>
            <p:cNvPr id="67" name="Group 66"/>
            <p:cNvGrpSpPr/>
            <p:nvPr/>
          </p:nvGrpSpPr>
          <p:grpSpPr>
            <a:xfrm>
              <a:off x="147918" y="4038600"/>
              <a:ext cx="8828442" cy="2502932"/>
              <a:chOff x="147918" y="3950208"/>
              <a:chExt cx="8828442" cy="2502932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918" y="3950208"/>
                <a:ext cx="2760269" cy="2145792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950208"/>
                <a:ext cx="2682240" cy="2145792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200" y="3950208"/>
                <a:ext cx="2804160" cy="2145792"/>
              </a:xfrm>
              <a:prstGeom prst="rect">
                <a:avLst/>
              </a:prstGeom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1295400" y="6083808"/>
                <a:ext cx="711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/>
                    <a:cs typeface="Calibri"/>
                  </a:rPr>
                  <a:t>Pair 1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419600" y="6083808"/>
                <a:ext cx="711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/>
                    <a:cs typeface="Calibri"/>
                  </a:rPr>
                  <a:t>Pair 2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7391400" y="6083808"/>
                <a:ext cx="711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/>
                    <a:cs typeface="Calibri"/>
                  </a:rPr>
                  <a:t>Pair 3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202500" y="5949973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1" smtClean="0">
                            <a:latin typeface="Cambria Math"/>
                          </a:rPr>
                          <m:t>Δ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500" y="5949973"/>
                  <a:ext cx="311304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290279" y="5960829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1" smtClean="0">
                            <a:latin typeface="Cambria Math"/>
                          </a:rPr>
                          <m:t>Δ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0279" y="5960829"/>
                  <a:ext cx="311304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262976" y="5956696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1" smtClean="0">
                            <a:latin typeface="Cambria Math"/>
                          </a:rPr>
                          <m:t>Δ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976" y="5956696"/>
                  <a:ext cx="311304" cy="27699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719832" y="4499917"/>
            <a:ext cx="23762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b="1" dirty="0" smtClean="0">
                <a:latin typeface="Calibri"/>
              </a:rPr>
              <a:t>Memetracker data:</a:t>
            </a:r>
          </a:p>
        </p:txBody>
      </p:sp>
    </p:spTree>
    <p:extLst>
      <p:ext uri="{BB962C8B-B14F-4D97-AF65-F5344CB8AC3E}">
        <p14:creationId xmlns:p14="http://schemas.microsoft.com/office/powerpoint/2010/main" val="1305288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F351-1715-A446-A84F-5C85334F371E}" type="slidenum">
              <a:rPr lang="fi-FI"/>
              <a:pPr/>
              <a:t>33</a:t>
            </a:fld>
            <a:endParaRPr lang="fi-FI" dirty="0"/>
          </a:p>
        </p:txBody>
      </p:sp>
      <p:sp>
        <p:nvSpPr>
          <p:cNvPr id="14339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Nonparametric hazard functions</a:t>
            </a:r>
            <a:endParaRPr lang="en-US" sz="4000" dirty="0">
              <a:latin typeface="Calibri"/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 bwMode="auto">
          <a:xfrm>
            <a:off x="620711" y="1575831"/>
            <a:ext cx="9459913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Nonparametric estimation of the hazard function: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88" y="2195661"/>
            <a:ext cx="3168352" cy="736697"/>
          </a:xfrm>
          <a:prstGeom prst="rect">
            <a:avLst/>
          </a:prstGeom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1151880" y="2483693"/>
            <a:ext cx="5818840" cy="1752600"/>
            <a:chOff x="1058542" y="1771650"/>
            <a:chExt cx="7273552" cy="2190751"/>
          </a:xfrm>
        </p:grpSpPr>
        <p:cxnSp>
          <p:nvCxnSpPr>
            <p:cNvPr id="24" name="Straight Arrow Connector 23"/>
            <p:cNvCxnSpPr/>
            <p:nvPr/>
          </p:nvCxnSpPr>
          <p:spPr bwMode="auto">
            <a:xfrm flipV="1">
              <a:off x="1227075" y="1771650"/>
              <a:ext cx="0" cy="2190751"/>
            </a:xfrm>
            <a:prstGeom prst="straightConnector1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1058542" y="3835590"/>
              <a:ext cx="7273552" cy="378"/>
            </a:xfrm>
            <a:prstGeom prst="straightConnector1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Freeform 25"/>
            <p:cNvSpPr/>
            <p:nvPr/>
          </p:nvSpPr>
          <p:spPr bwMode="auto">
            <a:xfrm>
              <a:off x="1244789" y="2263402"/>
              <a:ext cx="6151418" cy="1567565"/>
            </a:xfrm>
            <a:custGeom>
              <a:avLst/>
              <a:gdLst>
                <a:gd name="connsiteX0" fmla="*/ 0 w 6151418"/>
                <a:gd name="connsiteY0" fmla="*/ 1567565 h 1567565"/>
                <a:gd name="connsiteX1" fmla="*/ 795647 w 6151418"/>
                <a:gd name="connsiteY1" fmla="*/ 1033175 h 1567565"/>
                <a:gd name="connsiteX2" fmla="*/ 1258785 w 6151418"/>
                <a:gd name="connsiteY2" fmla="*/ 296905 h 1567565"/>
                <a:gd name="connsiteX3" fmla="*/ 1555668 w 6151418"/>
                <a:gd name="connsiteY3" fmla="*/ 22 h 1567565"/>
                <a:gd name="connsiteX4" fmla="*/ 1947553 w 6151418"/>
                <a:gd name="connsiteY4" fmla="*/ 308780 h 1567565"/>
                <a:gd name="connsiteX5" fmla="*/ 2327564 w 6151418"/>
                <a:gd name="connsiteY5" fmla="*/ 712542 h 1567565"/>
                <a:gd name="connsiteX6" fmla="*/ 2814452 w 6151418"/>
                <a:gd name="connsiteY6" fmla="*/ 819419 h 1567565"/>
                <a:gd name="connsiteX7" fmla="*/ 3586348 w 6151418"/>
                <a:gd name="connsiteY7" fmla="*/ 486910 h 1567565"/>
                <a:gd name="connsiteX8" fmla="*/ 4061361 w 6151418"/>
                <a:gd name="connsiteY8" fmla="*/ 439409 h 1567565"/>
                <a:gd name="connsiteX9" fmla="*/ 4536374 w 6151418"/>
                <a:gd name="connsiteY9" fmla="*/ 831295 h 1567565"/>
                <a:gd name="connsiteX10" fmla="*/ 5106390 w 6151418"/>
                <a:gd name="connsiteY10" fmla="*/ 1235056 h 1567565"/>
                <a:gd name="connsiteX11" fmla="*/ 5771408 w 6151418"/>
                <a:gd name="connsiteY11" fmla="*/ 1472562 h 1567565"/>
                <a:gd name="connsiteX12" fmla="*/ 6151418 w 6151418"/>
                <a:gd name="connsiteY12" fmla="*/ 1543814 h 156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51418" h="1567565">
                  <a:moveTo>
                    <a:pt x="0" y="1567565"/>
                  </a:moveTo>
                  <a:cubicBezTo>
                    <a:pt x="292925" y="1406258"/>
                    <a:pt x="585850" y="1244952"/>
                    <a:pt x="795647" y="1033175"/>
                  </a:cubicBezTo>
                  <a:cubicBezTo>
                    <a:pt x="1005444" y="821398"/>
                    <a:pt x="1132115" y="469097"/>
                    <a:pt x="1258785" y="296905"/>
                  </a:cubicBezTo>
                  <a:cubicBezTo>
                    <a:pt x="1385455" y="124713"/>
                    <a:pt x="1440873" y="-1957"/>
                    <a:pt x="1555668" y="22"/>
                  </a:cubicBezTo>
                  <a:cubicBezTo>
                    <a:pt x="1670463" y="2001"/>
                    <a:pt x="1818904" y="190027"/>
                    <a:pt x="1947553" y="308780"/>
                  </a:cubicBezTo>
                  <a:cubicBezTo>
                    <a:pt x="2076202" y="427533"/>
                    <a:pt x="2183081" y="627436"/>
                    <a:pt x="2327564" y="712542"/>
                  </a:cubicBezTo>
                  <a:cubicBezTo>
                    <a:pt x="2472047" y="797648"/>
                    <a:pt x="2604655" y="857024"/>
                    <a:pt x="2814452" y="819419"/>
                  </a:cubicBezTo>
                  <a:cubicBezTo>
                    <a:pt x="3024249" y="781814"/>
                    <a:pt x="3378530" y="550245"/>
                    <a:pt x="3586348" y="486910"/>
                  </a:cubicBezTo>
                  <a:cubicBezTo>
                    <a:pt x="3794166" y="423575"/>
                    <a:pt x="3903023" y="382012"/>
                    <a:pt x="4061361" y="439409"/>
                  </a:cubicBezTo>
                  <a:cubicBezTo>
                    <a:pt x="4219699" y="496806"/>
                    <a:pt x="4362203" y="698687"/>
                    <a:pt x="4536374" y="831295"/>
                  </a:cubicBezTo>
                  <a:cubicBezTo>
                    <a:pt x="4710546" y="963903"/>
                    <a:pt x="4900551" y="1128178"/>
                    <a:pt x="5106390" y="1235056"/>
                  </a:cubicBezTo>
                  <a:cubicBezTo>
                    <a:pt x="5312229" y="1341934"/>
                    <a:pt x="5597237" y="1421102"/>
                    <a:pt x="5771408" y="1472562"/>
                  </a:cubicBezTo>
                  <a:cubicBezTo>
                    <a:pt x="5945579" y="1524022"/>
                    <a:pt x="6048498" y="1533918"/>
                    <a:pt x="6151418" y="1543814"/>
                  </a:cubicBezTo>
                </a:path>
              </a:pathLst>
            </a:cu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 flipH="1">
              <a:off x="3058745" y="2059847"/>
              <a:ext cx="410857" cy="39982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1" name="Rectangle 30"/>
          <p:cNvSpPr/>
          <p:nvPr/>
        </p:nvSpPr>
        <p:spPr>
          <a:xfrm>
            <a:off x="6768504" y="4211885"/>
            <a:ext cx="482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t</a:t>
            </a:r>
            <a:r>
              <a:rPr lang="en-US" baseline="-20000" dirty="0" smtClean="0">
                <a:latin typeface="Calibri" charset="0"/>
              </a:rPr>
              <a:t>i</a:t>
            </a:r>
            <a:r>
              <a:rPr lang="en-US" dirty="0" smtClean="0">
                <a:latin typeface="Calibri" charset="0"/>
              </a:rPr>
              <a:t>-t</a:t>
            </a:r>
            <a:r>
              <a:rPr lang="en-US" baseline="-20000" dirty="0" smtClean="0">
                <a:latin typeface="Calibri" charset="0"/>
              </a:rPr>
              <a:t>j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1286706" y="4807464"/>
            <a:ext cx="0" cy="1851096"/>
          </a:xfrm>
          <a:prstGeom prst="straightConnector1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flipV="1">
            <a:off x="1151880" y="6430672"/>
            <a:ext cx="5818839" cy="302"/>
          </a:xfrm>
          <a:prstGeom prst="straightConnector1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1300878" y="4975754"/>
            <a:ext cx="4921134" cy="1454634"/>
            <a:chOff x="1849272" y="4452115"/>
            <a:chExt cx="4921134" cy="1454634"/>
          </a:xfrm>
        </p:grpSpPr>
        <p:sp>
          <p:nvSpPr>
            <p:cNvPr id="45" name="Freeform 44"/>
            <p:cNvSpPr/>
            <p:nvPr/>
          </p:nvSpPr>
          <p:spPr bwMode="auto">
            <a:xfrm>
              <a:off x="1849272" y="4652697"/>
              <a:ext cx="4921134" cy="1254052"/>
            </a:xfrm>
            <a:custGeom>
              <a:avLst/>
              <a:gdLst>
                <a:gd name="connsiteX0" fmla="*/ 0 w 6151418"/>
                <a:gd name="connsiteY0" fmla="*/ 1567565 h 1567565"/>
                <a:gd name="connsiteX1" fmla="*/ 795647 w 6151418"/>
                <a:gd name="connsiteY1" fmla="*/ 1033175 h 1567565"/>
                <a:gd name="connsiteX2" fmla="*/ 1258785 w 6151418"/>
                <a:gd name="connsiteY2" fmla="*/ 296905 h 1567565"/>
                <a:gd name="connsiteX3" fmla="*/ 1555668 w 6151418"/>
                <a:gd name="connsiteY3" fmla="*/ 22 h 1567565"/>
                <a:gd name="connsiteX4" fmla="*/ 1947553 w 6151418"/>
                <a:gd name="connsiteY4" fmla="*/ 308780 h 1567565"/>
                <a:gd name="connsiteX5" fmla="*/ 2327564 w 6151418"/>
                <a:gd name="connsiteY5" fmla="*/ 712542 h 1567565"/>
                <a:gd name="connsiteX6" fmla="*/ 2814452 w 6151418"/>
                <a:gd name="connsiteY6" fmla="*/ 819419 h 1567565"/>
                <a:gd name="connsiteX7" fmla="*/ 3586348 w 6151418"/>
                <a:gd name="connsiteY7" fmla="*/ 486910 h 1567565"/>
                <a:gd name="connsiteX8" fmla="*/ 4061361 w 6151418"/>
                <a:gd name="connsiteY8" fmla="*/ 439409 h 1567565"/>
                <a:gd name="connsiteX9" fmla="*/ 4536374 w 6151418"/>
                <a:gd name="connsiteY9" fmla="*/ 831295 h 1567565"/>
                <a:gd name="connsiteX10" fmla="*/ 5106390 w 6151418"/>
                <a:gd name="connsiteY10" fmla="*/ 1235056 h 1567565"/>
                <a:gd name="connsiteX11" fmla="*/ 5771408 w 6151418"/>
                <a:gd name="connsiteY11" fmla="*/ 1472562 h 1567565"/>
                <a:gd name="connsiteX12" fmla="*/ 6151418 w 6151418"/>
                <a:gd name="connsiteY12" fmla="*/ 1543814 h 156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51418" h="1567565">
                  <a:moveTo>
                    <a:pt x="0" y="1567565"/>
                  </a:moveTo>
                  <a:cubicBezTo>
                    <a:pt x="292925" y="1406258"/>
                    <a:pt x="585850" y="1244952"/>
                    <a:pt x="795647" y="1033175"/>
                  </a:cubicBezTo>
                  <a:cubicBezTo>
                    <a:pt x="1005444" y="821398"/>
                    <a:pt x="1132115" y="469097"/>
                    <a:pt x="1258785" y="296905"/>
                  </a:cubicBezTo>
                  <a:cubicBezTo>
                    <a:pt x="1385455" y="124713"/>
                    <a:pt x="1440873" y="-1957"/>
                    <a:pt x="1555668" y="22"/>
                  </a:cubicBezTo>
                  <a:cubicBezTo>
                    <a:pt x="1670463" y="2001"/>
                    <a:pt x="1818904" y="190027"/>
                    <a:pt x="1947553" y="308780"/>
                  </a:cubicBezTo>
                  <a:cubicBezTo>
                    <a:pt x="2076202" y="427533"/>
                    <a:pt x="2183081" y="627436"/>
                    <a:pt x="2327564" y="712542"/>
                  </a:cubicBezTo>
                  <a:cubicBezTo>
                    <a:pt x="2472047" y="797648"/>
                    <a:pt x="2604655" y="857024"/>
                    <a:pt x="2814452" y="819419"/>
                  </a:cubicBezTo>
                  <a:cubicBezTo>
                    <a:pt x="3024249" y="781814"/>
                    <a:pt x="3378530" y="550245"/>
                    <a:pt x="3586348" y="486910"/>
                  </a:cubicBezTo>
                  <a:cubicBezTo>
                    <a:pt x="3794166" y="423575"/>
                    <a:pt x="3903023" y="382012"/>
                    <a:pt x="4061361" y="439409"/>
                  </a:cubicBezTo>
                  <a:cubicBezTo>
                    <a:pt x="4219699" y="496806"/>
                    <a:pt x="4362203" y="698687"/>
                    <a:pt x="4536374" y="831295"/>
                  </a:cubicBezTo>
                  <a:cubicBezTo>
                    <a:pt x="4710546" y="963903"/>
                    <a:pt x="4900551" y="1128178"/>
                    <a:pt x="5106390" y="1235056"/>
                  </a:cubicBezTo>
                  <a:cubicBezTo>
                    <a:pt x="5312229" y="1341934"/>
                    <a:pt x="5597237" y="1421102"/>
                    <a:pt x="5771408" y="1472562"/>
                  </a:cubicBezTo>
                  <a:cubicBezTo>
                    <a:pt x="5945579" y="1524022"/>
                    <a:pt x="6048498" y="1533918"/>
                    <a:pt x="6151418" y="1543814"/>
                  </a:cubicBezTo>
                </a:path>
              </a:pathLst>
            </a:custGeom>
            <a:noFill/>
            <a:ln w="38100" cap="flat" cmpd="sng" algn="ctr">
              <a:solidFill>
                <a:schemeClr val="hlink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flipH="1">
              <a:off x="3278746" y="4452115"/>
              <a:ext cx="328686" cy="31985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1287419" y="5519154"/>
            <a:ext cx="5140432" cy="915232"/>
            <a:chOff x="1835813" y="4995515"/>
            <a:chExt cx="5140432" cy="915232"/>
          </a:xfrm>
        </p:grpSpPr>
        <p:sp>
          <p:nvSpPr>
            <p:cNvPr id="54" name="Freeform 53"/>
            <p:cNvSpPr/>
            <p:nvPr/>
          </p:nvSpPr>
          <p:spPr bwMode="auto">
            <a:xfrm>
              <a:off x="2472332" y="5001563"/>
              <a:ext cx="1368037" cy="904894"/>
            </a:xfrm>
            <a:custGeom>
              <a:avLst/>
              <a:gdLst>
                <a:gd name="connsiteX0" fmla="*/ 0 w 653143"/>
                <a:gd name="connsiteY0" fmla="*/ 415649 h 415649"/>
                <a:gd name="connsiteX1" fmla="*/ 190005 w 653143"/>
                <a:gd name="connsiteY1" fmla="*/ 285020 h 415649"/>
                <a:gd name="connsiteX2" fmla="*/ 332509 w 653143"/>
                <a:gd name="connsiteY2" fmla="*/ 13 h 415649"/>
                <a:gd name="connsiteX3" fmla="*/ 463138 w 653143"/>
                <a:gd name="connsiteY3" fmla="*/ 273145 h 415649"/>
                <a:gd name="connsiteX4" fmla="*/ 653143 w 653143"/>
                <a:gd name="connsiteY4" fmla="*/ 391898 h 415649"/>
                <a:gd name="connsiteX0" fmla="*/ 0 w 712520"/>
                <a:gd name="connsiteY0" fmla="*/ 415650 h 415650"/>
                <a:gd name="connsiteX1" fmla="*/ 190005 w 712520"/>
                <a:gd name="connsiteY1" fmla="*/ 285021 h 415650"/>
                <a:gd name="connsiteX2" fmla="*/ 332509 w 712520"/>
                <a:gd name="connsiteY2" fmla="*/ 14 h 415650"/>
                <a:gd name="connsiteX3" fmla="*/ 463138 w 712520"/>
                <a:gd name="connsiteY3" fmla="*/ 273146 h 415650"/>
                <a:gd name="connsiteX4" fmla="*/ 712520 w 712520"/>
                <a:gd name="connsiteY4" fmla="*/ 403774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63138 w 743725"/>
                <a:gd name="connsiteY3" fmla="*/ 273146 h 415650"/>
                <a:gd name="connsiteX4" fmla="*/ 743725 w 743725"/>
                <a:gd name="connsiteY4" fmla="*/ 412786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78741 w 743725"/>
                <a:gd name="connsiteY3" fmla="*/ 273146 h 415650"/>
                <a:gd name="connsiteX4" fmla="*/ 743725 w 743725"/>
                <a:gd name="connsiteY4" fmla="*/ 412786 h 415650"/>
                <a:gd name="connsiteX0" fmla="*/ 0 w 702118"/>
                <a:gd name="connsiteY0" fmla="*/ 415650 h 426303"/>
                <a:gd name="connsiteX1" fmla="*/ 190005 w 702118"/>
                <a:gd name="connsiteY1" fmla="*/ 285021 h 426303"/>
                <a:gd name="connsiteX2" fmla="*/ 332509 w 702118"/>
                <a:gd name="connsiteY2" fmla="*/ 14 h 426303"/>
                <a:gd name="connsiteX3" fmla="*/ 478741 w 702118"/>
                <a:gd name="connsiteY3" fmla="*/ 273146 h 426303"/>
                <a:gd name="connsiteX4" fmla="*/ 702118 w 702118"/>
                <a:gd name="connsiteY4" fmla="*/ 426303 h 426303"/>
                <a:gd name="connsiteX0" fmla="*/ 0 w 717721"/>
                <a:gd name="connsiteY0" fmla="*/ 420156 h 426303"/>
                <a:gd name="connsiteX1" fmla="*/ 205608 w 717721"/>
                <a:gd name="connsiteY1" fmla="*/ 285021 h 426303"/>
                <a:gd name="connsiteX2" fmla="*/ 348112 w 717721"/>
                <a:gd name="connsiteY2" fmla="*/ 14 h 426303"/>
                <a:gd name="connsiteX3" fmla="*/ 494344 w 717721"/>
                <a:gd name="connsiteY3" fmla="*/ 273146 h 426303"/>
                <a:gd name="connsiteX4" fmla="*/ 717721 w 717721"/>
                <a:gd name="connsiteY4" fmla="*/ 426303 h 426303"/>
                <a:gd name="connsiteX0" fmla="*/ 0 w 748926"/>
                <a:gd name="connsiteY0" fmla="*/ 429168 h 429168"/>
                <a:gd name="connsiteX1" fmla="*/ 236813 w 748926"/>
                <a:gd name="connsiteY1" fmla="*/ 285021 h 429168"/>
                <a:gd name="connsiteX2" fmla="*/ 379317 w 748926"/>
                <a:gd name="connsiteY2" fmla="*/ 14 h 429168"/>
                <a:gd name="connsiteX3" fmla="*/ 525549 w 748926"/>
                <a:gd name="connsiteY3" fmla="*/ 273146 h 429168"/>
                <a:gd name="connsiteX4" fmla="*/ 748926 w 748926"/>
                <a:gd name="connsiteY4" fmla="*/ 426303 h 42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926" h="429168">
                  <a:moveTo>
                    <a:pt x="0" y="429168"/>
                  </a:moveTo>
                  <a:cubicBezTo>
                    <a:pt x="67293" y="398490"/>
                    <a:pt x="173594" y="356547"/>
                    <a:pt x="236813" y="285021"/>
                  </a:cubicBezTo>
                  <a:cubicBezTo>
                    <a:pt x="300032" y="213495"/>
                    <a:pt x="331194" y="1993"/>
                    <a:pt x="379317" y="14"/>
                  </a:cubicBezTo>
                  <a:cubicBezTo>
                    <a:pt x="427440" y="-1965"/>
                    <a:pt x="463948" y="202098"/>
                    <a:pt x="525549" y="273146"/>
                  </a:cubicBezTo>
                  <a:cubicBezTo>
                    <a:pt x="587151" y="344194"/>
                    <a:pt x="680643" y="399583"/>
                    <a:pt x="748926" y="426303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1835813" y="5005853"/>
              <a:ext cx="1368037" cy="904894"/>
            </a:xfrm>
            <a:custGeom>
              <a:avLst/>
              <a:gdLst>
                <a:gd name="connsiteX0" fmla="*/ 0 w 653143"/>
                <a:gd name="connsiteY0" fmla="*/ 415649 h 415649"/>
                <a:gd name="connsiteX1" fmla="*/ 190005 w 653143"/>
                <a:gd name="connsiteY1" fmla="*/ 285020 h 415649"/>
                <a:gd name="connsiteX2" fmla="*/ 332509 w 653143"/>
                <a:gd name="connsiteY2" fmla="*/ 13 h 415649"/>
                <a:gd name="connsiteX3" fmla="*/ 463138 w 653143"/>
                <a:gd name="connsiteY3" fmla="*/ 273145 h 415649"/>
                <a:gd name="connsiteX4" fmla="*/ 653143 w 653143"/>
                <a:gd name="connsiteY4" fmla="*/ 391898 h 415649"/>
                <a:gd name="connsiteX0" fmla="*/ 0 w 712520"/>
                <a:gd name="connsiteY0" fmla="*/ 415650 h 415650"/>
                <a:gd name="connsiteX1" fmla="*/ 190005 w 712520"/>
                <a:gd name="connsiteY1" fmla="*/ 285021 h 415650"/>
                <a:gd name="connsiteX2" fmla="*/ 332509 w 712520"/>
                <a:gd name="connsiteY2" fmla="*/ 14 h 415650"/>
                <a:gd name="connsiteX3" fmla="*/ 463138 w 712520"/>
                <a:gd name="connsiteY3" fmla="*/ 273146 h 415650"/>
                <a:gd name="connsiteX4" fmla="*/ 712520 w 712520"/>
                <a:gd name="connsiteY4" fmla="*/ 403774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63138 w 743725"/>
                <a:gd name="connsiteY3" fmla="*/ 273146 h 415650"/>
                <a:gd name="connsiteX4" fmla="*/ 743725 w 743725"/>
                <a:gd name="connsiteY4" fmla="*/ 412786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78741 w 743725"/>
                <a:gd name="connsiteY3" fmla="*/ 273146 h 415650"/>
                <a:gd name="connsiteX4" fmla="*/ 743725 w 743725"/>
                <a:gd name="connsiteY4" fmla="*/ 412786 h 415650"/>
                <a:gd name="connsiteX0" fmla="*/ 0 w 702118"/>
                <a:gd name="connsiteY0" fmla="*/ 415650 h 426303"/>
                <a:gd name="connsiteX1" fmla="*/ 190005 w 702118"/>
                <a:gd name="connsiteY1" fmla="*/ 285021 h 426303"/>
                <a:gd name="connsiteX2" fmla="*/ 332509 w 702118"/>
                <a:gd name="connsiteY2" fmla="*/ 14 h 426303"/>
                <a:gd name="connsiteX3" fmla="*/ 478741 w 702118"/>
                <a:gd name="connsiteY3" fmla="*/ 273146 h 426303"/>
                <a:gd name="connsiteX4" fmla="*/ 702118 w 702118"/>
                <a:gd name="connsiteY4" fmla="*/ 426303 h 426303"/>
                <a:gd name="connsiteX0" fmla="*/ 0 w 717721"/>
                <a:gd name="connsiteY0" fmla="*/ 420156 h 426303"/>
                <a:gd name="connsiteX1" fmla="*/ 205608 w 717721"/>
                <a:gd name="connsiteY1" fmla="*/ 285021 h 426303"/>
                <a:gd name="connsiteX2" fmla="*/ 348112 w 717721"/>
                <a:gd name="connsiteY2" fmla="*/ 14 h 426303"/>
                <a:gd name="connsiteX3" fmla="*/ 494344 w 717721"/>
                <a:gd name="connsiteY3" fmla="*/ 273146 h 426303"/>
                <a:gd name="connsiteX4" fmla="*/ 717721 w 717721"/>
                <a:gd name="connsiteY4" fmla="*/ 426303 h 426303"/>
                <a:gd name="connsiteX0" fmla="*/ 0 w 748926"/>
                <a:gd name="connsiteY0" fmla="*/ 429168 h 429168"/>
                <a:gd name="connsiteX1" fmla="*/ 236813 w 748926"/>
                <a:gd name="connsiteY1" fmla="*/ 285021 h 429168"/>
                <a:gd name="connsiteX2" fmla="*/ 379317 w 748926"/>
                <a:gd name="connsiteY2" fmla="*/ 14 h 429168"/>
                <a:gd name="connsiteX3" fmla="*/ 525549 w 748926"/>
                <a:gd name="connsiteY3" fmla="*/ 273146 h 429168"/>
                <a:gd name="connsiteX4" fmla="*/ 748926 w 748926"/>
                <a:gd name="connsiteY4" fmla="*/ 426303 h 42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926" h="429168">
                  <a:moveTo>
                    <a:pt x="0" y="429168"/>
                  </a:moveTo>
                  <a:cubicBezTo>
                    <a:pt x="67293" y="398490"/>
                    <a:pt x="173594" y="356547"/>
                    <a:pt x="236813" y="285021"/>
                  </a:cubicBezTo>
                  <a:cubicBezTo>
                    <a:pt x="300032" y="213495"/>
                    <a:pt x="331194" y="1993"/>
                    <a:pt x="379317" y="14"/>
                  </a:cubicBezTo>
                  <a:cubicBezTo>
                    <a:pt x="427440" y="-1965"/>
                    <a:pt x="463948" y="202098"/>
                    <a:pt x="525549" y="273146"/>
                  </a:cubicBezTo>
                  <a:cubicBezTo>
                    <a:pt x="587151" y="344194"/>
                    <a:pt x="680643" y="399583"/>
                    <a:pt x="748926" y="426303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3108848" y="4995521"/>
              <a:ext cx="1368037" cy="904894"/>
            </a:xfrm>
            <a:custGeom>
              <a:avLst/>
              <a:gdLst>
                <a:gd name="connsiteX0" fmla="*/ 0 w 653143"/>
                <a:gd name="connsiteY0" fmla="*/ 415649 h 415649"/>
                <a:gd name="connsiteX1" fmla="*/ 190005 w 653143"/>
                <a:gd name="connsiteY1" fmla="*/ 285020 h 415649"/>
                <a:gd name="connsiteX2" fmla="*/ 332509 w 653143"/>
                <a:gd name="connsiteY2" fmla="*/ 13 h 415649"/>
                <a:gd name="connsiteX3" fmla="*/ 463138 w 653143"/>
                <a:gd name="connsiteY3" fmla="*/ 273145 h 415649"/>
                <a:gd name="connsiteX4" fmla="*/ 653143 w 653143"/>
                <a:gd name="connsiteY4" fmla="*/ 391898 h 415649"/>
                <a:gd name="connsiteX0" fmla="*/ 0 w 712520"/>
                <a:gd name="connsiteY0" fmla="*/ 415650 h 415650"/>
                <a:gd name="connsiteX1" fmla="*/ 190005 w 712520"/>
                <a:gd name="connsiteY1" fmla="*/ 285021 h 415650"/>
                <a:gd name="connsiteX2" fmla="*/ 332509 w 712520"/>
                <a:gd name="connsiteY2" fmla="*/ 14 h 415650"/>
                <a:gd name="connsiteX3" fmla="*/ 463138 w 712520"/>
                <a:gd name="connsiteY3" fmla="*/ 273146 h 415650"/>
                <a:gd name="connsiteX4" fmla="*/ 712520 w 712520"/>
                <a:gd name="connsiteY4" fmla="*/ 403774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63138 w 743725"/>
                <a:gd name="connsiteY3" fmla="*/ 273146 h 415650"/>
                <a:gd name="connsiteX4" fmla="*/ 743725 w 743725"/>
                <a:gd name="connsiteY4" fmla="*/ 412786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78741 w 743725"/>
                <a:gd name="connsiteY3" fmla="*/ 273146 h 415650"/>
                <a:gd name="connsiteX4" fmla="*/ 743725 w 743725"/>
                <a:gd name="connsiteY4" fmla="*/ 412786 h 415650"/>
                <a:gd name="connsiteX0" fmla="*/ 0 w 702118"/>
                <a:gd name="connsiteY0" fmla="*/ 415650 h 426303"/>
                <a:gd name="connsiteX1" fmla="*/ 190005 w 702118"/>
                <a:gd name="connsiteY1" fmla="*/ 285021 h 426303"/>
                <a:gd name="connsiteX2" fmla="*/ 332509 w 702118"/>
                <a:gd name="connsiteY2" fmla="*/ 14 h 426303"/>
                <a:gd name="connsiteX3" fmla="*/ 478741 w 702118"/>
                <a:gd name="connsiteY3" fmla="*/ 273146 h 426303"/>
                <a:gd name="connsiteX4" fmla="*/ 702118 w 702118"/>
                <a:gd name="connsiteY4" fmla="*/ 426303 h 426303"/>
                <a:gd name="connsiteX0" fmla="*/ 0 w 717721"/>
                <a:gd name="connsiteY0" fmla="*/ 420156 h 426303"/>
                <a:gd name="connsiteX1" fmla="*/ 205608 w 717721"/>
                <a:gd name="connsiteY1" fmla="*/ 285021 h 426303"/>
                <a:gd name="connsiteX2" fmla="*/ 348112 w 717721"/>
                <a:gd name="connsiteY2" fmla="*/ 14 h 426303"/>
                <a:gd name="connsiteX3" fmla="*/ 494344 w 717721"/>
                <a:gd name="connsiteY3" fmla="*/ 273146 h 426303"/>
                <a:gd name="connsiteX4" fmla="*/ 717721 w 717721"/>
                <a:gd name="connsiteY4" fmla="*/ 426303 h 426303"/>
                <a:gd name="connsiteX0" fmla="*/ 0 w 748926"/>
                <a:gd name="connsiteY0" fmla="*/ 429168 h 429168"/>
                <a:gd name="connsiteX1" fmla="*/ 236813 w 748926"/>
                <a:gd name="connsiteY1" fmla="*/ 285021 h 429168"/>
                <a:gd name="connsiteX2" fmla="*/ 379317 w 748926"/>
                <a:gd name="connsiteY2" fmla="*/ 14 h 429168"/>
                <a:gd name="connsiteX3" fmla="*/ 525549 w 748926"/>
                <a:gd name="connsiteY3" fmla="*/ 273146 h 429168"/>
                <a:gd name="connsiteX4" fmla="*/ 748926 w 748926"/>
                <a:gd name="connsiteY4" fmla="*/ 426303 h 42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926" h="429168">
                  <a:moveTo>
                    <a:pt x="0" y="429168"/>
                  </a:moveTo>
                  <a:cubicBezTo>
                    <a:pt x="67293" y="398490"/>
                    <a:pt x="173594" y="356547"/>
                    <a:pt x="236813" y="285021"/>
                  </a:cubicBezTo>
                  <a:cubicBezTo>
                    <a:pt x="300032" y="213495"/>
                    <a:pt x="331194" y="1993"/>
                    <a:pt x="379317" y="14"/>
                  </a:cubicBezTo>
                  <a:cubicBezTo>
                    <a:pt x="427440" y="-1965"/>
                    <a:pt x="463948" y="202098"/>
                    <a:pt x="525549" y="273146"/>
                  </a:cubicBezTo>
                  <a:cubicBezTo>
                    <a:pt x="587151" y="344194"/>
                    <a:pt x="680643" y="399583"/>
                    <a:pt x="748926" y="426303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3718448" y="4995521"/>
              <a:ext cx="1368037" cy="904894"/>
            </a:xfrm>
            <a:custGeom>
              <a:avLst/>
              <a:gdLst>
                <a:gd name="connsiteX0" fmla="*/ 0 w 653143"/>
                <a:gd name="connsiteY0" fmla="*/ 415649 h 415649"/>
                <a:gd name="connsiteX1" fmla="*/ 190005 w 653143"/>
                <a:gd name="connsiteY1" fmla="*/ 285020 h 415649"/>
                <a:gd name="connsiteX2" fmla="*/ 332509 w 653143"/>
                <a:gd name="connsiteY2" fmla="*/ 13 h 415649"/>
                <a:gd name="connsiteX3" fmla="*/ 463138 w 653143"/>
                <a:gd name="connsiteY3" fmla="*/ 273145 h 415649"/>
                <a:gd name="connsiteX4" fmla="*/ 653143 w 653143"/>
                <a:gd name="connsiteY4" fmla="*/ 391898 h 415649"/>
                <a:gd name="connsiteX0" fmla="*/ 0 w 712520"/>
                <a:gd name="connsiteY0" fmla="*/ 415650 h 415650"/>
                <a:gd name="connsiteX1" fmla="*/ 190005 w 712520"/>
                <a:gd name="connsiteY1" fmla="*/ 285021 h 415650"/>
                <a:gd name="connsiteX2" fmla="*/ 332509 w 712520"/>
                <a:gd name="connsiteY2" fmla="*/ 14 h 415650"/>
                <a:gd name="connsiteX3" fmla="*/ 463138 w 712520"/>
                <a:gd name="connsiteY3" fmla="*/ 273146 h 415650"/>
                <a:gd name="connsiteX4" fmla="*/ 712520 w 712520"/>
                <a:gd name="connsiteY4" fmla="*/ 403774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63138 w 743725"/>
                <a:gd name="connsiteY3" fmla="*/ 273146 h 415650"/>
                <a:gd name="connsiteX4" fmla="*/ 743725 w 743725"/>
                <a:gd name="connsiteY4" fmla="*/ 412786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78741 w 743725"/>
                <a:gd name="connsiteY3" fmla="*/ 273146 h 415650"/>
                <a:gd name="connsiteX4" fmla="*/ 743725 w 743725"/>
                <a:gd name="connsiteY4" fmla="*/ 412786 h 415650"/>
                <a:gd name="connsiteX0" fmla="*/ 0 w 702118"/>
                <a:gd name="connsiteY0" fmla="*/ 415650 h 426303"/>
                <a:gd name="connsiteX1" fmla="*/ 190005 w 702118"/>
                <a:gd name="connsiteY1" fmla="*/ 285021 h 426303"/>
                <a:gd name="connsiteX2" fmla="*/ 332509 w 702118"/>
                <a:gd name="connsiteY2" fmla="*/ 14 h 426303"/>
                <a:gd name="connsiteX3" fmla="*/ 478741 w 702118"/>
                <a:gd name="connsiteY3" fmla="*/ 273146 h 426303"/>
                <a:gd name="connsiteX4" fmla="*/ 702118 w 702118"/>
                <a:gd name="connsiteY4" fmla="*/ 426303 h 426303"/>
                <a:gd name="connsiteX0" fmla="*/ 0 w 717721"/>
                <a:gd name="connsiteY0" fmla="*/ 420156 h 426303"/>
                <a:gd name="connsiteX1" fmla="*/ 205608 w 717721"/>
                <a:gd name="connsiteY1" fmla="*/ 285021 h 426303"/>
                <a:gd name="connsiteX2" fmla="*/ 348112 w 717721"/>
                <a:gd name="connsiteY2" fmla="*/ 14 h 426303"/>
                <a:gd name="connsiteX3" fmla="*/ 494344 w 717721"/>
                <a:gd name="connsiteY3" fmla="*/ 273146 h 426303"/>
                <a:gd name="connsiteX4" fmla="*/ 717721 w 717721"/>
                <a:gd name="connsiteY4" fmla="*/ 426303 h 426303"/>
                <a:gd name="connsiteX0" fmla="*/ 0 w 748926"/>
                <a:gd name="connsiteY0" fmla="*/ 429168 h 429168"/>
                <a:gd name="connsiteX1" fmla="*/ 236813 w 748926"/>
                <a:gd name="connsiteY1" fmla="*/ 285021 h 429168"/>
                <a:gd name="connsiteX2" fmla="*/ 379317 w 748926"/>
                <a:gd name="connsiteY2" fmla="*/ 14 h 429168"/>
                <a:gd name="connsiteX3" fmla="*/ 525549 w 748926"/>
                <a:gd name="connsiteY3" fmla="*/ 273146 h 429168"/>
                <a:gd name="connsiteX4" fmla="*/ 748926 w 748926"/>
                <a:gd name="connsiteY4" fmla="*/ 426303 h 42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926" h="429168">
                  <a:moveTo>
                    <a:pt x="0" y="429168"/>
                  </a:moveTo>
                  <a:cubicBezTo>
                    <a:pt x="67293" y="398490"/>
                    <a:pt x="173594" y="356547"/>
                    <a:pt x="236813" y="285021"/>
                  </a:cubicBezTo>
                  <a:cubicBezTo>
                    <a:pt x="300032" y="213495"/>
                    <a:pt x="331194" y="1993"/>
                    <a:pt x="379317" y="14"/>
                  </a:cubicBezTo>
                  <a:cubicBezTo>
                    <a:pt x="427440" y="-1965"/>
                    <a:pt x="463948" y="202098"/>
                    <a:pt x="525549" y="273146"/>
                  </a:cubicBezTo>
                  <a:cubicBezTo>
                    <a:pt x="587151" y="344194"/>
                    <a:pt x="680643" y="399583"/>
                    <a:pt x="748926" y="426303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4362091" y="4995515"/>
              <a:ext cx="1368037" cy="904894"/>
            </a:xfrm>
            <a:custGeom>
              <a:avLst/>
              <a:gdLst>
                <a:gd name="connsiteX0" fmla="*/ 0 w 653143"/>
                <a:gd name="connsiteY0" fmla="*/ 415649 h 415649"/>
                <a:gd name="connsiteX1" fmla="*/ 190005 w 653143"/>
                <a:gd name="connsiteY1" fmla="*/ 285020 h 415649"/>
                <a:gd name="connsiteX2" fmla="*/ 332509 w 653143"/>
                <a:gd name="connsiteY2" fmla="*/ 13 h 415649"/>
                <a:gd name="connsiteX3" fmla="*/ 463138 w 653143"/>
                <a:gd name="connsiteY3" fmla="*/ 273145 h 415649"/>
                <a:gd name="connsiteX4" fmla="*/ 653143 w 653143"/>
                <a:gd name="connsiteY4" fmla="*/ 391898 h 415649"/>
                <a:gd name="connsiteX0" fmla="*/ 0 w 712520"/>
                <a:gd name="connsiteY0" fmla="*/ 415650 h 415650"/>
                <a:gd name="connsiteX1" fmla="*/ 190005 w 712520"/>
                <a:gd name="connsiteY1" fmla="*/ 285021 h 415650"/>
                <a:gd name="connsiteX2" fmla="*/ 332509 w 712520"/>
                <a:gd name="connsiteY2" fmla="*/ 14 h 415650"/>
                <a:gd name="connsiteX3" fmla="*/ 463138 w 712520"/>
                <a:gd name="connsiteY3" fmla="*/ 273146 h 415650"/>
                <a:gd name="connsiteX4" fmla="*/ 712520 w 712520"/>
                <a:gd name="connsiteY4" fmla="*/ 403774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63138 w 743725"/>
                <a:gd name="connsiteY3" fmla="*/ 273146 h 415650"/>
                <a:gd name="connsiteX4" fmla="*/ 743725 w 743725"/>
                <a:gd name="connsiteY4" fmla="*/ 412786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78741 w 743725"/>
                <a:gd name="connsiteY3" fmla="*/ 273146 h 415650"/>
                <a:gd name="connsiteX4" fmla="*/ 743725 w 743725"/>
                <a:gd name="connsiteY4" fmla="*/ 412786 h 415650"/>
                <a:gd name="connsiteX0" fmla="*/ 0 w 702118"/>
                <a:gd name="connsiteY0" fmla="*/ 415650 h 426303"/>
                <a:gd name="connsiteX1" fmla="*/ 190005 w 702118"/>
                <a:gd name="connsiteY1" fmla="*/ 285021 h 426303"/>
                <a:gd name="connsiteX2" fmla="*/ 332509 w 702118"/>
                <a:gd name="connsiteY2" fmla="*/ 14 h 426303"/>
                <a:gd name="connsiteX3" fmla="*/ 478741 w 702118"/>
                <a:gd name="connsiteY3" fmla="*/ 273146 h 426303"/>
                <a:gd name="connsiteX4" fmla="*/ 702118 w 702118"/>
                <a:gd name="connsiteY4" fmla="*/ 426303 h 426303"/>
                <a:gd name="connsiteX0" fmla="*/ 0 w 717721"/>
                <a:gd name="connsiteY0" fmla="*/ 420156 h 426303"/>
                <a:gd name="connsiteX1" fmla="*/ 205608 w 717721"/>
                <a:gd name="connsiteY1" fmla="*/ 285021 h 426303"/>
                <a:gd name="connsiteX2" fmla="*/ 348112 w 717721"/>
                <a:gd name="connsiteY2" fmla="*/ 14 h 426303"/>
                <a:gd name="connsiteX3" fmla="*/ 494344 w 717721"/>
                <a:gd name="connsiteY3" fmla="*/ 273146 h 426303"/>
                <a:gd name="connsiteX4" fmla="*/ 717721 w 717721"/>
                <a:gd name="connsiteY4" fmla="*/ 426303 h 426303"/>
                <a:gd name="connsiteX0" fmla="*/ 0 w 748926"/>
                <a:gd name="connsiteY0" fmla="*/ 429168 h 429168"/>
                <a:gd name="connsiteX1" fmla="*/ 236813 w 748926"/>
                <a:gd name="connsiteY1" fmla="*/ 285021 h 429168"/>
                <a:gd name="connsiteX2" fmla="*/ 379317 w 748926"/>
                <a:gd name="connsiteY2" fmla="*/ 14 h 429168"/>
                <a:gd name="connsiteX3" fmla="*/ 525549 w 748926"/>
                <a:gd name="connsiteY3" fmla="*/ 273146 h 429168"/>
                <a:gd name="connsiteX4" fmla="*/ 748926 w 748926"/>
                <a:gd name="connsiteY4" fmla="*/ 426303 h 42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926" h="429168">
                  <a:moveTo>
                    <a:pt x="0" y="429168"/>
                  </a:moveTo>
                  <a:cubicBezTo>
                    <a:pt x="67293" y="398490"/>
                    <a:pt x="173594" y="356547"/>
                    <a:pt x="236813" y="285021"/>
                  </a:cubicBezTo>
                  <a:cubicBezTo>
                    <a:pt x="300032" y="213495"/>
                    <a:pt x="331194" y="1993"/>
                    <a:pt x="379317" y="14"/>
                  </a:cubicBezTo>
                  <a:cubicBezTo>
                    <a:pt x="427440" y="-1965"/>
                    <a:pt x="463948" y="202098"/>
                    <a:pt x="525549" y="273146"/>
                  </a:cubicBezTo>
                  <a:cubicBezTo>
                    <a:pt x="587151" y="344194"/>
                    <a:pt x="680643" y="399583"/>
                    <a:pt x="748926" y="426303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4971691" y="4995521"/>
              <a:ext cx="1368037" cy="904894"/>
            </a:xfrm>
            <a:custGeom>
              <a:avLst/>
              <a:gdLst>
                <a:gd name="connsiteX0" fmla="*/ 0 w 653143"/>
                <a:gd name="connsiteY0" fmla="*/ 415649 h 415649"/>
                <a:gd name="connsiteX1" fmla="*/ 190005 w 653143"/>
                <a:gd name="connsiteY1" fmla="*/ 285020 h 415649"/>
                <a:gd name="connsiteX2" fmla="*/ 332509 w 653143"/>
                <a:gd name="connsiteY2" fmla="*/ 13 h 415649"/>
                <a:gd name="connsiteX3" fmla="*/ 463138 w 653143"/>
                <a:gd name="connsiteY3" fmla="*/ 273145 h 415649"/>
                <a:gd name="connsiteX4" fmla="*/ 653143 w 653143"/>
                <a:gd name="connsiteY4" fmla="*/ 391898 h 415649"/>
                <a:gd name="connsiteX0" fmla="*/ 0 w 712520"/>
                <a:gd name="connsiteY0" fmla="*/ 415650 h 415650"/>
                <a:gd name="connsiteX1" fmla="*/ 190005 w 712520"/>
                <a:gd name="connsiteY1" fmla="*/ 285021 h 415650"/>
                <a:gd name="connsiteX2" fmla="*/ 332509 w 712520"/>
                <a:gd name="connsiteY2" fmla="*/ 14 h 415650"/>
                <a:gd name="connsiteX3" fmla="*/ 463138 w 712520"/>
                <a:gd name="connsiteY3" fmla="*/ 273146 h 415650"/>
                <a:gd name="connsiteX4" fmla="*/ 712520 w 712520"/>
                <a:gd name="connsiteY4" fmla="*/ 403774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63138 w 743725"/>
                <a:gd name="connsiteY3" fmla="*/ 273146 h 415650"/>
                <a:gd name="connsiteX4" fmla="*/ 743725 w 743725"/>
                <a:gd name="connsiteY4" fmla="*/ 412786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78741 w 743725"/>
                <a:gd name="connsiteY3" fmla="*/ 273146 h 415650"/>
                <a:gd name="connsiteX4" fmla="*/ 743725 w 743725"/>
                <a:gd name="connsiteY4" fmla="*/ 412786 h 415650"/>
                <a:gd name="connsiteX0" fmla="*/ 0 w 702118"/>
                <a:gd name="connsiteY0" fmla="*/ 415650 h 426303"/>
                <a:gd name="connsiteX1" fmla="*/ 190005 w 702118"/>
                <a:gd name="connsiteY1" fmla="*/ 285021 h 426303"/>
                <a:gd name="connsiteX2" fmla="*/ 332509 w 702118"/>
                <a:gd name="connsiteY2" fmla="*/ 14 h 426303"/>
                <a:gd name="connsiteX3" fmla="*/ 478741 w 702118"/>
                <a:gd name="connsiteY3" fmla="*/ 273146 h 426303"/>
                <a:gd name="connsiteX4" fmla="*/ 702118 w 702118"/>
                <a:gd name="connsiteY4" fmla="*/ 426303 h 426303"/>
                <a:gd name="connsiteX0" fmla="*/ 0 w 717721"/>
                <a:gd name="connsiteY0" fmla="*/ 420156 h 426303"/>
                <a:gd name="connsiteX1" fmla="*/ 205608 w 717721"/>
                <a:gd name="connsiteY1" fmla="*/ 285021 h 426303"/>
                <a:gd name="connsiteX2" fmla="*/ 348112 w 717721"/>
                <a:gd name="connsiteY2" fmla="*/ 14 h 426303"/>
                <a:gd name="connsiteX3" fmla="*/ 494344 w 717721"/>
                <a:gd name="connsiteY3" fmla="*/ 273146 h 426303"/>
                <a:gd name="connsiteX4" fmla="*/ 717721 w 717721"/>
                <a:gd name="connsiteY4" fmla="*/ 426303 h 426303"/>
                <a:gd name="connsiteX0" fmla="*/ 0 w 748926"/>
                <a:gd name="connsiteY0" fmla="*/ 429168 h 429168"/>
                <a:gd name="connsiteX1" fmla="*/ 236813 w 748926"/>
                <a:gd name="connsiteY1" fmla="*/ 285021 h 429168"/>
                <a:gd name="connsiteX2" fmla="*/ 379317 w 748926"/>
                <a:gd name="connsiteY2" fmla="*/ 14 h 429168"/>
                <a:gd name="connsiteX3" fmla="*/ 525549 w 748926"/>
                <a:gd name="connsiteY3" fmla="*/ 273146 h 429168"/>
                <a:gd name="connsiteX4" fmla="*/ 748926 w 748926"/>
                <a:gd name="connsiteY4" fmla="*/ 426303 h 42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926" h="429168">
                  <a:moveTo>
                    <a:pt x="0" y="429168"/>
                  </a:moveTo>
                  <a:cubicBezTo>
                    <a:pt x="67293" y="398490"/>
                    <a:pt x="173594" y="356547"/>
                    <a:pt x="236813" y="285021"/>
                  </a:cubicBezTo>
                  <a:cubicBezTo>
                    <a:pt x="300032" y="213495"/>
                    <a:pt x="331194" y="1993"/>
                    <a:pt x="379317" y="14"/>
                  </a:cubicBezTo>
                  <a:cubicBezTo>
                    <a:pt x="427440" y="-1965"/>
                    <a:pt x="463948" y="202098"/>
                    <a:pt x="525549" y="273146"/>
                  </a:cubicBezTo>
                  <a:cubicBezTo>
                    <a:pt x="587151" y="344194"/>
                    <a:pt x="680643" y="399583"/>
                    <a:pt x="748926" y="426303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5608208" y="4995521"/>
              <a:ext cx="1368037" cy="904894"/>
            </a:xfrm>
            <a:custGeom>
              <a:avLst/>
              <a:gdLst>
                <a:gd name="connsiteX0" fmla="*/ 0 w 653143"/>
                <a:gd name="connsiteY0" fmla="*/ 415649 h 415649"/>
                <a:gd name="connsiteX1" fmla="*/ 190005 w 653143"/>
                <a:gd name="connsiteY1" fmla="*/ 285020 h 415649"/>
                <a:gd name="connsiteX2" fmla="*/ 332509 w 653143"/>
                <a:gd name="connsiteY2" fmla="*/ 13 h 415649"/>
                <a:gd name="connsiteX3" fmla="*/ 463138 w 653143"/>
                <a:gd name="connsiteY3" fmla="*/ 273145 h 415649"/>
                <a:gd name="connsiteX4" fmla="*/ 653143 w 653143"/>
                <a:gd name="connsiteY4" fmla="*/ 391898 h 415649"/>
                <a:gd name="connsiteX0" fmla="*/ 0 w 712520"/>
                <a:gd name="connsiteY0" fmla="*/ 415650 h 415650"/>
                <a:gd name="connsiteX1" fmla="*/ 190005 w 712520"/>
                <a:gd name="connsiteY1" fmla="*/ 285021 h 415650"/>
                <a:gd name="connsiteX2" fmla="*/ 332509 w 712520"/>
                <a:gd name="connsiteY2" fmla="*/ 14 h 415650"/>
                <a:gd name="connsiteX3" fmla="*/ 463138 w 712520"/>
                <a:gd name="connsiteY3" fmla="*/ 273146 h 415650"/>
                <a:gd name="connsiteX4" fmla="*/ 712520 w 712520"/>
                <a:gd name="connsiteY4" fmla="*/ 403774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63138 w 743725"/>
                <a:gd name="connsiteY3" fmla="*/ 273146 h 415650"/>
                <a:gd name="connsiteX4" fmla="*/ 743725 w 743725"/>
                <a:gd name="connsiteY4" fmla="*/ 412786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78741 w 743725"/>
                <a:gd name="connsiteY3" fmla="*/ 273146 h 415650"/>
                <a:gd name="connsiteX4" fmla="*/ 743725 w 743725"/>
                <a:gd name="connsiteY4" fmla="*/ 412786 h 415650"/>
                <a:gd name="connsiteX0" fmla="*/ 0 w 702118"/>
                <a:gd name="connsiteY0" fmla="*/ 415650 h 426303"/>
                <a:gd name="connsiteX1" fmla="*/ 190005 w 702118"/>
                <a:gd name="connsiteY1" fmla="*/ 285021 h 426303"/>
                <a:gd name="connsiteX2" fmla="*/ 332509 w 702118"/>
                <a:gd name="connsiteY2" fmla="*/ 14 h 426303"/>
                <a:gd name="connsiteX3" fmla="*/ 478741 w 702118"/>
                <a:gd name="connsiteY3" fmla="*/ 273146 h 426303"/>
                <a:gd name="connsiteX4" fmla="*/ 702118 w 702118"/>
                <a:gd name="connsiteY4" fmla="*/ 426303 h 426303"/>
                <a:gd name="connsiteX0" fmla="*/ 0 w 717721"/>
                <a:gd name="connsiteY0" fmla="*/ 420156 h 426303"/>
                <a:gd name="connsiteX1" fmla="*/ 205608 w 717721"/>
                <a:gd name="connsiteY1" fmla="*/ 285021 h 426303"/>
                <a:gd name="connsiteX2" fmla="*/ 348112 w 717721"/>
                <a:gd name="connsiteY2" fmla="*/ 14 h 426303"/>
                <a:gd name="connsiteX3" fmla="*/ 494344 w 717721"/>
                <a:gd name="connsiteY3" fmla="*/ 273146 h 426303"/>
                <a:gd name="connsiteX4" fmla="*/ 717721 w 717721"/>
                <a:gd name="connsiteY4" fmla="*/ 426303 h 426303"/>
                <a:gd name="connsiteX0" fmla="*/ 0 w 748926"/>
                <a:gd name="connsiteY0" fmla="*/ 429168 h 429168"/>
                <a:gd name="connsiteX1" fmla="*/ 236813 w 748926"/>
                <a:gd name="connsiteY1" fmla="*/ 285021 h 429168"/>
                <a:gd name="connsiteX2" fmla="*/ 379317 w 748926"/>
                <a:gd name="connsiteY2" fmla="*/ 14 h 429168"/>
                <a:gd name="connsiteX3" fmla="*/ 525549 w 748926"/>
                <a:gd name="connsiteY3" fmla="*/ 273146 h 429168"/>
                <a:gd name="connsiteX4" fmla="*/ 748926 w 748926"/>
                <a:gd name="connsiteY4" fmla="*/ 426303 h 42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926" h="429168">
                  <a:moveTo>
                    <a:pt x="0" y="429168"/>
                  </a:moveTo>
                  <a:cubicBezTo>
                    <a:pt x="67293" y="398490"/>
                    <a:pt x="173594" y="356547"/>
                    <a:pt x="236813" y="285021"/>
                  </a:cubicBezTo>
                  <a:cubicBezTo>
                    <a:pt x="300032" y="213495"/>
                    <a:pt x="331194" y="1993"/>
                    <a:pt x="379317" y="14"/>
                  </a:cubicBezTo>
                  <a:cubicBezTo>
                    <a:pt x="427440" y="-1965"/>
                    <a:pt x="463948" y="202098"/>
                    <a:pt x="525549" y="273146"/>
                  </a:cubicBezTo>
                  <a:cubicBezTo>
                    <a:pt x="587151" y="344194"/>
                    <a:pt x="680643" y="399583"/>
                    <a:pt x="748926" y="426303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937233" y="6293671"/>
            <a:ext cx="3818206" cy="301334"/>
            <a:chOff x="1471153" y="5465232"/>
            <a:chExt cx="3818206" cy="301334"/>
          </a:xfrm>
        </p:grpSpPr>
        <p:cxnSp>
          <p:nvCxnSpPr>
            <p:cNvPr id="96" name="Straight Connector 95"/>
            <p:cNvCxnSpPr/>
            <p:nvPr/>
          </p:nvCxnSpPr>
          <p:spPr bwMode="auto">
            <a:xfrm rot="5400000">
              <a:off x="1333618" y="5627592"/>
              <a:ext cx="276509" cy="1440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 rot="5400000">
              <a:off x="1995414" y="5613019"/>
              <a:ext cx="276509" cy="1440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 rot="5400000">
              <a:off x="2633103" y="5602767"/>
              <a:ext cx="276509" cy="1440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 rot="5400000">
              <a:off x="3268429" y="5610426"/>
              <a:ext cx="276509" cy="1440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rot="5400000">
              <a:off x="3881454" y="5613019"/>
              <a:ext cx="276509" cy="1440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 rot="5400000">
              <a:off x="4525097" y="5621136"/>
              <a:ext cx="276509" cy="1440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 rot="5400000">
              <a:off x="5150384" y="5623935"/>
              <a:ext cx="276509" cy="1440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9" name="Straight Connector 98"/>
          <p:cNvCxnSpPr/>
          <p:nvPr/>
        </p:nvCxnSpPr>
        <p:spPr bwMode="auto">
          <a:xfrm rot="5400000">
            <a:off x="6350938" y="6452374"/>
            <a:ext cx="276509" cy="144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0" name="Group 99"/>
          <p:cNvGrpSpPr/>
          <p:nvPr/>
        </p:nvGrpSpPr>
        <p:grpSpPr>
          <a:xfrm>
            <a:off x="1283535" y="5176336"/>
            <a:ext cx="1368037" cy="1265842"/>
            <a:chOff x="-682237" y="4621863"/>
            <a:chExt cx="1368037" cy="1265842"/>
          </a:xfrm>
        </p:grpSpPr>
        <p:sp>
          <p:nvSpPr>
            <p:cNvPr id="101" name="Freeform 100"/>
            <p:cNvSpPr/>
            <p:nvPr/>
          </p:nvSpPr>
          <p:spPr bwMode="auto">
            <a:xfrm>
              <a:off x="-682237" y="4982811"/>
              <a:ext cx="1368037" cy="904894"/>
            </a:xfrm>
            <a:custGeom>
              <a:avLst/>
              <a:gdLst>
                <a:gd name="connsiteX0" fmla="*/ 0 w 653143"/>
                <a:gd name="connsiteY0" fmla="*/ 415649 h 415649"/>
                <a:gd name="connsiteX1" fmla="*/ 190005 w 653143"/>
                <a:gd name="connsiteY1" fmla="*/ 285020 h 415649"/>
                <a:gd name="connsiteX2" fmla="*/ 332509 w 653143"/>
                <a:gd name="connsiteY2" fmla="*/ 13 h 415649"/>
                <a:gd name="connsiteX3" fmla="*/ 463138 w 653143"/>
                <a:gd name="connsiteY3" fmla="*/ 273145 h 415649"/>
                <a:gd name="connsiteX4" fmla="*/ 653143 w 653143"/>
                <a:gd name="connsiteY4" fmla="*/ 391898 h 415649"/>
                <a:gd name="connsiteX0" fmla="*/ 0 w 712520"/>
                <a:gd name="connsiteY0" fmla="*/ 415650 h 415650"/>
                <a:gd name="connsiteX1" fmla="*/ 190005 w 712520"/>
                <a:gd name="connsiteY1" fmla="*/ 285021 h 415650"/>
                <a:gd name="connsiteX2" fmla="*/ 332509 w 712520"/>
                <a:gd name="connsiteY2" fmla="*/ 14 h 415650"/>
                <a:gd name="connsiteX3" fmla="*/ 463138 w 712520"/>
                <a:gd name="connsiteY3" fmla="*/ 273146 h 415650"/>
                <a:gd name="connsiteX4" fmla="*/ 712520 w 712520"/>
                <a:gd name="connsiteY4" fmla="*/ 403774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63138 w 743725"/>
                <a:gd name="connsiteY3" fmla="*/ 273146 h 415650"/>
                <a:gd name="connsiteX4" fmla="*/ 743725 w 743725"/>
                <a:gd name="connsiteY4" fmla="*/ 412786 h 415650"/>
                <a:gd name="connsiteX0" fmla="*/ 0 w 743725"/>
                <a:gd name="connsiteY0" fmla="*/ 415650 h 415650"/>
                <a:gd name="connsiteX1" fmla="*/ 190005 w 743725"/>
                <a:gd name="connsiteY1" fmla="*/ 285021 h 415650"/>
                <a:gd name="connsiteX2" fmla="*/ 332509 w 743725"/>
                <a:gd name="connsiteY2" fmla="*/ 14 h 415650"/>
                <a:gd name="connsiteX3" fmla="*/ 478741 w 743725"/>
                <a:gd name="connsiteY3" fmla="*/ 273146 h 415650"/>
                <a:gd name="connsiteX4" fmla="*/ 743725 w 743725"/>
                <a:gd name="connsiteY4" fmla="*/ 412786 h 415650"/>
                <a:gd name="connsiteX0" fmla="*/ 0 w 702118"/>
                <a:gd name="connsiteY0" fmla="*/ 415650 h 426303"/>
                <a:gd name="connsiteX1" fmla="*/ 190005 w 702118"/>
                <a:gd name="connsiteY1" fmla="*/ 285021 h 426303"/>
                <a:gd name="connsiteX2" fmla="*/ 332509 w 702118"/>
                <a:gd name="connsiteY2" fmla="*/ 14 h 426303"/>
                <a:gd name="connsiteX3" fmla="*/ 478741 w 702118"/>
                <a:gd name="connsiteY3" fmla="*/ 273146 h 426303"/>
                <a:gd name="connsiteX4" fmla="*/ 702118 w 702118"/>
                <a:gd name="connsiteY4" fmla="*/ 426303 h 426303"/>
                <a:gd name="connsiteX0" fmla="*/ 0 w 717721"/>
                <a:gd name="connsiteY0" fmla="*/ 420156 h 426303"/>
                <a:gd name="connsiteX1" fmla="*/ 205608 w 717721"/>
                <a:gd name="connsiteY1" fmla="*/ 285021 h 426303"/>
                <a:gd name="connsiteX2" fmla="*/ 348112 w 717721"/>
                <a:gd name="connsiteY2" fmla="*/ 14 h 426303"/>
                <a:gd name="connsiteX3" fmla="*/ 494344 w 717721"/>
                <a:gd name="connsiteY3" fmla="*/ 273146 h 426303"/>
                <a:gd name="connsiteX4" fmla="*/ 717721 w 717721"/>
                <a:gd name="connsiteY4" fmla="*/ 426303 h 426303"/>
                <a:gd name="connsiteX0" fmla="*/ 0 w 748926"/>
                <a:gd name="connsiteY0" fmla="*/ 429168 h 429168"/>
                <a:gd name="connsiteX1" fmla="*/ 236813 w 748926"/>
                <a:gd name="connsiteY1" fmla="*/ 285021 h 429168"/>
                <a:gd name="connsiteX2" fmla="*/ 379317 w 748926"/>
                <a:gd name="connsiteY2" fmla="*/ 14 h 429168"/>
                <a:gd name="connsiteX3" fmla="*/ 525549 w 748926"/>
                <a:gd name="connsiteY3" fmla="*/ 273146 h 429168"/>
                <a:gd name="connsiteX4" fmla="*/ 748926 w 748926"/>
                <a:gd name="connsiteY4" fmla="*/ 426303 h 42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926" h="429168">
                  <a:moveTo>
                    <a:pt x="0" y="429168"/>
                  </a:moveTo>
                  <a:cubicBezTo>
                    <a:pt x="67293" y="398490"/>
                    <a:pt x="173594" y="356547"/>
                    <a:pt x="236813" y="285021"/>
                  </a:cubicBezTo>
                  <a:cubicBezTo>
                    <a:pt x="300032" y="213495"/>
                    <a:pt x="331194" y="1993"/>
                    <a:pt x="379317" y="14"/>
                  </a:cubicBezTo>
                  <a:cubicBezTo>
                    <a:pt x="427440" y="-1965"/>
                    <a:pt x="463948" y="202098"/>
                    <a:pt x="525549" y="273146"/>
                  </a:cubicBezTo>
                  <a:cubicBezTo>
                    <a:pt x="587151" y="344194"/>
                    <a:pt x="680643" y="399583"/>
                    <a:pt x="748926" y="426303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 bwMode="auto">
            <a:xfrm>
              <a:off x="-330957" y="4621863"/>
              <a:ext cx="178557" cy="55046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04" name="Rectangle 103"/>
          <p:cNvSpPr/>
          <p:nvPr/>
        </p:nvSpPr>
        <p:spPr>
          <a:xfrm>
            <a:off x="6912520" y="6444133"/>
            <a:ext cx="482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t</a:t>
            </a:r>
            <a:r>
              <a:rPr lang="en-US" baseline="-20000" dirty="0" smtClean="0">
                <a:latin typeface="Calibri" charset="0"/>
              </a:rPr>
              <a:t>i</a:t>
            </a:r>
            <a:r>
              <a:rPr lang="en-US" dirty="0" smtClean="0">
                <a:latin typeface="Calibri" charset="0"/>
              </a:rPr>
              <a:t>-t</a:t>
            </a:r>
            <a:r>
              <a:rPr lang="en-US" baseline="-20000" dirty="0" smtClean="0">
                <a:latin typeface="Calibri" charset="0"/>
              </a:rPr>
              <a:t>j</a:t>
            </a:r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6336456" y="658814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T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5624374" y="6588149"/>
            <a:ext cx="35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τ</a:t>
            </a:r>
            <a:r>
              <a:rPr lang="en-US" baseline="-20000" dirty="0" smtClean="0">
                <a:latin typeface="Calibri" charset="0"/>
              </a:rPr>
              <a:t>7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4968304" y="6588149"/>
            <a:ext cx="35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τ</a:t>
            </a:r>
            <a:r>
              <a:rPr lang="en-US" baseline="-20000" dirty="0" smtClean="0">
                <a:latin typeface="Calibri" charset="0"/>
              </a:rPr>
              <a:t>6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4320232" y="6588149"/>
            <a:ext cx="35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τ</a:t>
            </a:r>
            <a:r>
              <a:rPr lang="en-US" baseline="-20000" dirty="0" smtClean="0">
                <a:latin typeface="Calibri" charset="0"/>
              </a:rPr>
              <a:t>5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752166" y="6588149"/>
            <a:ext cx="35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τ</a:t>
            </a:r>
            <a:r>
              <a:rPr lang="en-US" baseline="-20000" dirty="0" smtClean="0">
                <a:latin typeface="Calibri" charset="0"/>
              </a:rPr>
              <a:t>4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3096096" y="6588149"/>
            <a:ext cx="35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τ</a:t>
            </a:r>
            <a:r>
              <a:rPr lang="en-US" baseline="-20000" dirty="0" smtClean="0">
                <a:latin typeface="Calibri" charset="0"/>
              </a:rPr>
              <a:t>3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448024" y="6588149"/>
            <a:ext cx="35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τ</a:t>
            </a:r>
            <a:r>
              <a:rPr lang="en-US" baseline="-20000" dirty="0" smtClean="0">
                <a:latin typeface="Calibri" charset="0"/>
              </a:rPr>
              <a:t>2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807950" y="6588149"/>
            <a:ext cx="35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τ</a:t>
            </a:r>
            <a:r>
              <a:rPr lang="en-US" baseline="-20000" dirty="0" smtClean="0">
                <a:latin typeface="Calibri" charset="0"/>
              </a:rPr>
              <a:t>1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295896" y="4787949"/>
            <a:ext cx="936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charset="0"/>
              </a:rPr>
              <a:t>k(</a:t>
            </a:r>
            <a:r>
              <a:rPr lang="en-US" dirty="0">
                <a:latin typeface="Calibri" charset="0"/>
              </a:rPr>
              <a:t>τ</a:t>
            </a:r>
            <a:r>
              <a:rPr lang="en-US" dirty="0" smtClean="0">
                <a:latin typeface="Calibri" charset="0"/>
              </a:rPr>
              <a:t>,</a:t>
            </a:r>
            <a:r>
              <a:rPr lang="en-US" baseline="-2000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t</a:t>
            </a:r>
            <a:r>
              <a:rPr lang="en-US" baseline="-20000" dirty="0" smtClean="0">
                <a:latin typeface="Calibri" charset="0"/>
              </a:rPr>
              <a:t>i</a:t>
            </a:r>
            <a:r>
              <a:rPr lang="en-US" dirty="0">
                <a:latin typeface="Calibri" charset="0"/>
              </a:rPr>
              <a:t>-</a:t>
            </a:r>
            <a:r>
              <a:rPr lang="en-US" dirty="0" smtClean="0">
                <a:latin typeface="Calibri" charset="0"/>
              </a:rPr>
              <a:t>t</a:t>
            </a:r>
            <a:r>
              <a:rPr lang="en-US" baseline="-20000" dirty="0" smtClean="0">
                <a:latin typeface="Calibri" charset="0"/>
              </a:rPr>
              <a:t>j</a:t>
            </a:r>
            <a:r>
              <a:rPr lang="en-US" dirty="0" smtClean="0">
                <a:latin typeface="Calibri" charset="0"/>
              </a:rPr>
              <a:t>)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6840512" y="4859957"/>
            <a:ext cx="2808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</a:rPr>
              <a:t>k(</a:t>
            </a:r>
            <a:r>
              <a:rPr lang="en-US" sz="2400" dirty="0">
                <a:latin typeface="Calibri" charset="0"/>
              </a:rPr>
              <a:t>τ</a:t>
            </a:r>
            <a:r>
              <a:rPr lang="en-US" sz="2400" dirty="0" smtClean="0">
                <a:latin typeface="Calibri" charset="0"/>
              </a:rPr>
              <a:t>,</a:t>
            </a:r>
            <a:r>
              <a:rPr lang="en-US" sz="2400" baseline="-20000" dirty="0" smtClean="0"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i</a:t>
            </a:r>
            <a:r>
              <a:rPr lang="en-US" sz="2400" dirty="0">
                <a:latin typeface="Calibri" charset="0"/>
              </a:rPr>
              <a:t>-</a:t>
            </a:r>
            <a:r>
              <a:rPr lang="en-US" sz="2400" dirty="0" smtClean="0">
                <a:latin typeface="Calibri" charset="0"/>
              </a:rPr>
              <a:t>t</a:t>
            </a:r>
            <a:r>
              <a:rPr lang="en-US" sz="2400" baseline="-20000" dirty="0" smtClean="0">
                <a:latin typeface="Calibri" charset="0"/>
              </a:rPr>
              <a:t>j</a:t>
            </a:r>
            <a:r>
              <a:rPr lang="en-US" sz="2400" dirty="0" smtClean="0">
                <a:latin typeface="Calibri" charset="0"/>
              </a:rPr>
              <a:t>): Gaussian RBF kernel</a:t>
            </a:r>
            <a:endParaRPr lang="en-US" sz="2400" dirty="0"/>
          </a:p>
        </p:txBody>
      </p:sp>
      <p:sp>
        <p:nvSpPr>
          <p:cNvPr id="117" name="Rounded Rectangle 116"/>
          <p:cNvSpPr>
            <a:spLocks noChangeArrowheads="1"/>
          </p:cNvSpPr>
          <p:nvPr/>
        </p:nvSpPr>
        <p:spPr bwMode="auto">
          <a:xfrm>
            <a:off x="2971824" y="3491805"/>
            <a:ext cx="4876800" cy="1646312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dirty="0" smtClean="0">
                <a:latin typeface="Corbel" charset="0"/>
              </a:rPr>
              <a:t>The network inference problem is still </a:t>
            </a:r>
            <a:r>
              <a:rPr lang="en-US" sz="3600" b="1" dirty="0" smtClean="0">
                <a:latin typeface="Corbel" charset="0"/>
              </a:rPr>
              <a:t>convex!</a:t>
            </a:r>
            <a:endParaRPr lang="en-US" sz="3600" dirty="0"/>
          </a:p>
        </p:txBody>
      </p:sp>
      <p:sp>
        <p:nvSpPr>
          <p:cNvPr id="49" name="Text Placeholder 2"/>
          <p:cNvSpPr txBox="1">
            <a:spLocks/>
          </p:cNvSpPr>
          <p:nvPr/>
        </p:nvSpPr>
        <p:spPr bwMode="auto">
          <a:xfrm>
            <a:off x="6984528" y="7092206"/>
            <a:ext cx="2736056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dirty="0" smtClean="0">
                <a:latin typeface="Calibri"/>
              </a:rPr>
              <a:t>[Du et al., NIPS 2012]</a:t>
            </a:r>
          </a:p>
        </p:txBody>
      </p:sp>
    </p:spTree>
    <p:extLst>
      <p:ext uri="{BB962C8B-B14F-4D97-AF65-F5344CB8AC3E}">
        <p14:creationId xmlns:p14="http://schemas.microsoft.com/office/powerpoint/2010/main" val="572978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F351-1715-A446-A84F-5C85334F371E}" type="slidenum">
              <a:rPr lang="fi-FI"/>
              <a:pPr/>
              <a:t>34</a:t>
            </a:fld>
            <a:endParaRPr lang="fi-FI" dirty="0"/>
          </a:p>
        </p:txBody>
      </p:sp>
      <p:sp>
        <p:nvSpPr>
          <p:cNvPr id="14339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Topic-sensitive Transmission Functions</a:t>
            </a:r>
            <a:endParaRPr lang="en-US" sz="4000" dirty="0">
              <a:latin typeface="Calibri"/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 bwMode="auto">
          <a:xfrm>
            <a:off x="620711" y="1575831"/>
            <a:ext cx="9459913" cy="4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We define a </a:t>
            </a:r>
            <a:r>
              <a:rPr lang="en-US" sz="3000" b="1" dirty="0" smtClean="0">
                <a:latin typeface="Calibri"/>
              </a:rPr>
              <a:t>transmission delay </a:t>
            </a:r>
            <a:r>
              <a:rPr lang="en-US" sz="3200" b="1" dirty="0" smtClean="0">
                <a:latin typeface="Calibri" charset="0"/>
              </a:rPr>
              <a:t>Δ</a:t>
            </a:r>
            <a:r>
              <a:rPr lang="en-US" sz="3200" b="1" baseline="-20000" dirty="0" smtClean="0">
                <a:latin typeface="Calibri" charset="0"/>
              </a:rPr>
              <a:t>ji </a:t>
            </a:r>
            <a:r>
              <a:rPr lang="en-US" sz="3000" dirty="0" smtClean="0">
                <a:latin typeface="Calibri"/>
              </a:rPr>
              <a:t>per edge:</a:t>
            </a:r>
          </a:p>
        </p:txBody>
      </p:sp>
      <p:sp>
        <p:nvSpPr>
          <p:cNvPr id="49" name="Oval 77"/>
          <p:cNvSpPr>
            <a:spLocks noChangeArrowheads="1"/>
          </p:cNvSpPr>
          <p:nvPr/>
        </p:nvSpPr>
        <p:spPr bwMode="auto">
          <a:xfrm>
            <a:off x="5782096" y="3401009"/>
            <a:ext cx="914400" cy="838200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i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2232000" y="3410137"/>
            <a:ext cx="904875" cy="838200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 dirty="0" smtClean="0">
                <a:solidFill>
                  <a:srgbClr val="000000"/>
                </a:solidFill>
              </a:rPr>
              <a:t>j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51" name="AutoShape 64"/>
          <p:cNvCxnSpPr>
            <a:cxnSpLocks noChangeShapeType="1"/>
            <a:stCxn id="50" idx="6"/>
            <a:endCxn id="49" idx="2"/>
          </p:cNvCxnSpPr>
          <p:nvPr/>
        </p:nvCxnSpPr>
        <p:spPr bwMode="auto">
          <a:xfrm flipV="1">
            <a:off x="3136875" y="3820109"/>
            <a:ext cx="2645221" cy="9128"/>
          </a:xfrm>
          <a:prstGeom prst="straightConnector1">
            <a:avLst/>
          </a:prstGeom>
          <a:noFill/>
          <a:ln w="152400">
            <a:solidFill>
              <a:schemeClr val="accent1"/>
            </a:solidFill>
            <a:round/>
            <a:headEnd/>
            <a:tailEnd type="triangle" w="med" len="med"/>
          </a:ln>
        </p:spPr>
      </p:cxnSp>
      <p:sp>
        <p:nvSpPr>
          <p:cNvPr id="52" name="Rectangle 51"/>
          <p:cNvSpPr/>
          <p:nvPr/>
        </p:nvSpPr>
        <p:spPr>
          <a:xfrm>
            <a:off x="3013650" y="3032257"/>
            <a:ext cx="281875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alibri" charset="0"/>
              </a:rPr>
              <a:t>Δ</a:t>
            </a:r>
            <a:r>
              <a:rPr lang="en-US" sz="3200" baseline="-20000" dirty="0" smtClean="0">
                <a:latin typeface="Calibri" charset="0"/>
              </a:rPr>
              <a:t>ji</a:t>
            </a:r>
            <a:r>
              <a:rPr lang="en-US" sz="3200" dirty="0" smtClean="0">
                <a:latin typeface="Calibri" charset="0"/>
              </a:rPr>
              <a:t> </a:t>
            </a:r>
            <a:r>
              <a:rPr lang="en-US" sz="4800" baseline="-12000" dirty="0" smtClean="0">
                <a:latin typeface="Calibri" charset="0"/>
              </a:rPr>
              <a:t>~</a:t>
            </a:r>
            <a:r>
              <a:rPr lang="en-US" sz="3200" dirty="0" smtClean="0">
                <a:latin typeface="Calibri" charset="0"/>
              </a:rPr>
              <a:t> f(Δ</a:t>
            </a:r>
            <a:r>
              <a:rPr lang="en-US" sz="3200" baseline="-20000" dirty="0" smtClean="0">
                <a:latin typeface="Calibri" charset="0"/>
              </a:rPr>
              <a:t>ji</a:t>
            </a:r>
            <a:r>
              <a:rPr lang="en-US" sz="3200" dirty="0">
                <a:latin typeface="Calibri" charset="0"/>
              </a:rPr>
              <a:t> </a:t>
            </a:r>
            <a:r>
              <a:rPr lang="en-US" sz="3200" dirty="0" smtClean="0">
                <a:latin typeface="Calibri" charset="0"/>
              </a:rPr>
              <a:t>; </a:t>
            </a:r>
            <a:r>
              <a:rPr lang="en-US" sz="2800" dirty="0" smtClean="0">
                <a:latin typeface="Calibri" charset="0"/>
              </a:rPr>
              <a:t>α</a:t>
            </a:r>
            <a:r>
              <a:rPr lang="en-US" sz="3200" baseline="-20000" dirty="0" err="1" smtClean="0">
                <a:latin typeface="Calibri" charset="0"/>
              </a:rPr>
              <a:t>ji</a:t>
            </a:r>
            <a:r>
              <a:rPr lang="en-US" sz="3200" dirty="0" smtClean="0">
                <a:latin typeface="Calibri" charset="0"/>
              </a:rPr>
              <a:t>, m)</a:t>
            </a:r>
            <a:endParaRPr lang="en-US" sz="3200" dirty="0"/>
          </a:p>
        </p:txBody>
      </p:sp>
      <p:sp>
        <p:nvSpPr>
          <p:cNvPr id="61" name="Text Placeholder 2"/>
          <p:cNvSpPr txBox="1">
            <a:spLocks/>
          </p:cNvSpPr>
          <p:nvPr/>
        </p:nvSpPr>
        <p:spPr bwMode="auto">
          <a:xfrm>
            <a:off x="3600152" y="2304121"/>
            <a:ext cx="2160240" cy="6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dirty="0" smtClean="0">
                <a:latin typeface="Calibri"/>
              </a:rPr>
              <a:t>Transmission </a:t>
            </a:r>
            <a:br>
              <a:rPr lang="en-US" sz="2400" dirty="0" smtClean="0">
                <a:latin typeface="Calibri"/>
              </a:rPr>
            </a:br>
            <a:r>
              <a:rPr lang="en-US" sz="2400" dirty="0" smtClean="0">
                <a:latin typeface="Calibri"/>
              </a:rPr>
              <a:t>likelihood (PDF)</a:t>
            </a:r>
          </a:p>
        </p:txBody>
      </p:sp>
      <p:sp>
        <p:nvSpPr>
          <p:cNvPr id="62" name="Left Brace 61"/>
          <p:cNvSpPr/>
          <p:nvPr/>
        </p:nvSpPr>
        <p:spPr bwMode="auto">
          <a:xfrm rot="5400000">
            <a:off x="4618564" y="2113352"/>
            <a:ext cx="288032" cy="1892808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80" y="5003973"/>
            <a:ext cx="2995655" cy="2340975"/>
          </a:xfrm>
          <a:prstGeom prst="rect">
            <a:avLst/>
          </a:prstGeom>
        </p:spPr>
      </p:pic>
      <p:sp>
        <p:nvSpPr>
          <p:cNvPr id="23" name="Text Placeholder 2"/>
          <p:cNvSpPr txBox="1">
            <a:spLocks/>
          </p:cNvSpPr>
          <p:nvPr/>
        </p:nvSpPr>
        <p:spPr bwMode="auto">
          <a:xfrm>
            <a:off x="719832" y="4499917"/>
            <a:ext cx="23762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b="1" dirty="0" smtClean="0">
                <a:latin typeface="Calibri"/>
              </a:rPr>
              <a:t>Memetracker data: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4752280" y="3563813"/>
            <a:ext cx="576064" cy="19442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4121226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F351-1715-A446-A84F-5C85334F371E}" type="slidenum">
              <a:rPr lang="fi-FI"/>
              <a:pPr/>
              <a:t>35</a:t>
            </a:fld>
            <a:endParaRPr lang="fi-FI" dirty="0"/>
          </a:p>
        </p:txBody>
      </p:sp>
      <p:sp>
        <p:nvSpPr>
          <p:cNvPr id="14339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Topic-sensitive hazard functions</a:t>
            </a:r>
            <a:endParaRPr lang="en-US" sz="4000" dirty="0">
              <a:latin typeface="Calibri"/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 bwMode="auto">
          <a:xfrm>
            <a:off x="620711" y="1700460"/>
            <a:ext cx="5355705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Topic-modulated hazard function: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24" y="3674430"/>
            <a:ext cx="2592288" cy="125753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896" y="2339677"/>
            <a:ext cx="4025952" cy="93610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2736056" y="3203773"/>
            <a:ext cx="0" cy="8640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4752280" y="4499917"/>
            <a:ext cx="0" cy="79208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xt Placeholder 2"/>
          <p:cNvSpPr txBox="1">
            <a:spLocks/>
          </p:cNvSpPr>
          <p:nvPr/>
        </p:nvSpPr>
        <p:spPr bwMode="auto">
          <a:xfrm>
            <a:off x="3888184" y="5292005"/>
            <a:ext cx="1890937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b="1" dirty="0" smtClean="0">
                <a:latin typeface="Calibri"/>
              </a:rPr>
              <a:t>LDA weight </a:t>
            </a:r>
            <a:br>
              <a:rPr lang="en-US" sz="3000" b="1" dirty="0" smtClean="0">
                <a:latin typeface="Calibri"/>
              </a:rPr>
            </a:br>
            <a:r>
              <a:rPr lang="en-US" sz="3000" b="1" dirty="0" smtClean="0">
                <a:latin typeface="Calibri"/>
              </a:rPr>
              <a:t>for topic 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416" y="4859957"/>
            <a:ext cx="3799284" cy="1663101"/>
          </a:xfrm>
          <a:prstGeom prst="rect">
            <a:avLst/>
          </a:prstGeom>
        </p:spPr>
      </p:pic>
      <p:sp>
        <p:nvSpPr>
          <p:cNvPr id="117" name="Rounded Rectangle 116"/>
          <p:cNvSpPr>
            <a:spLocks noChangeArrowheads="1"/>
          </p:cNvSpPr>
          <p:nvPr/>
        </p:nvSpPr>
        <p:spPr bwMode="auto">
          <a:xfrm>
            <a:off x="2232000" y="3419797"/>
            <a:ext cx="4876800" cy="1646312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dirty="0" smtClean="0">
                <a:latin typeface="Corbel" charset="0"/>
              </a:rPr>
              <a:t>The network inference problem is still </a:t>
            </a:r>
            <a:r>
              <a:rPr lang="en-US" sz="3600" b="1" dirty="0" smtClean="0">
                <a:latin typeface="Corbel" charset="0"/>
              </a:rPr>
              <a:t>convex!</a:t>
            </a:r>
            <a:endParaRPr lang="en-US" sz="3600" dirty="0"/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6696496" y="7092206"/>
            <a:ext cx="3024088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dirty="0" smtClean="0">
                <a:latin typeface="Calibri"/>
              </a:rPr>
              <a:t>[Du et al., AISTATS 2013]</a:t>
            </a:r>
          </a:p>
        </p:txBody>
      </p:sp>
    </p:spTree>
    <p:extLst>
      <p:ext uri="{BB962C8B-B14F-4D97-AF65-F5344CB8AC3E}">
        <p14:creationId xmlns:p14="http://schemas.microsoft.com/office/powerpoint/2010/main" val="38850933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2E581F-DD96-7A4B-8864-4F7BAB8F5A16}" type="slidenum">
              <a:rPr lang="fi-FI"/>
              <a:pPr/>
              <a:t>36</a:t>
            </a:fld>
            <a:endParaRPr lang="fi-FI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440" y="2021682"/>
            <a:ext cx="5715000" cy="2077371"/>
          </a:xfrm>
          <a:prstGeom prst="rect">
            <a:avLst/>
          </a:prstGeom>
        </p:spPr>
      </p:pic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468312" y="4615333"/>
            <a:ext cx="4800600" cy="125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Propagation over dynamic networks with variable transmission rates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84" name="Text Placeholder 2"/>
          <p:cNvSpPr txBox="1">
            <a:spLocks/>
          </p:cNvSpPr>
          <p:nvPr/>
        </p:nvSpPr>
        <p:spPr bwMode="auto">
          <a:xfrm>
            <a:off x="8660953" y="2498853"/>
            <a:ext cx="1131887" cy="6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kern="0" dirty="0" smtClean="0">
                <a:solidFill>
                  <a:schemeClr val="tx2"/>
                </a:solidFill>
                <a:latin typeface="Calibri" charset="0"/>
                <a:ea typeface="DejaVu Sans" charset="0"/>
                <a:cs typeface="DejaVu Sans" charset="0"/>
              </a:rPr>
              <a:t>#greece</a:t>
            </a:r>
            <a:br>
              <a:rPr lang="en-US" sz="2400" b="1" kern="0" dirty="0" smtClean="0">
                <a:solidFill>
                  <a:schemeClr val="tx2"/>
                </a:solidFill>
                <a:latin typeface="Calibri" charset="0"/>
                <a:ea typeface="DejaVu Sans" charset="0"/>
                <a:cs typeface="DejaVu Sans" charset="0"/>
              </a:rPr>
            </a:br>
            <a:r>
              <a:rPr lang="en-US" sz="2400" b="1" kern="0" dirty="0" smtClean="0">
                <a:solidFill>
                  <a:schemeClr val="tx2"/>
                </a:solidFill>
                <a:latin typeface="Calibri" charset="0"/>
                <a:ea typeface="DejaVu Sans" charset="0"/>
                <a:cs typeface="DejaVu Sans" charset="0"/>
              </a:rPr>
              <a:t>retweets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grpSp>
        <p:nvGrpSpPr>
          <p:cNvPr id="5" name="Group 197"/>
          <p:cNvGrpSpPr/>
          <p:nvPr/>
        </p:nvGrpSpPr>
        <p:grpSpPr>
          <a:xfrm>
            <a:off x="4632913" y="5299770"/>
            <a:ext cx="1676399" cy="1143000"/>
            <a:chOff x="5116512" y="1722437"/>
            <a:chExt cx="1778381" cy="1219200"/>
          </a:xfrm>
        </p:grpSpPr>
        <p:cxnSp>
          <p:nvCxnSpPr>
            <p:cNvPr id="199" name="Straight Arrow Connector 198"/>
            <p:cNvCxnSpPr>
              <a:stCxn id="218" idx="2"/>
            </p:cNvCxnSpPr>
            <p:nvPr/>
          </p:nvCxnSpPr>
          <p:spPr>
            <a:xfrm rot="10800000" flipH="1">
              <a:off x="5674748" y="2432303"/>
              <a:ext cx="358866" cy="54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Oval 199"/>
            <p:cNvSpPr/>
            <p:nvPr/>
          </p:nvSpPr>
          <p:spPr>
            <a:xfrm>
              <a:off x="5116512" y="2069654"/>
              <a:ext cx="143546" cy="13888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5650824" y="1899903"/>
              <a:ext cx="143546" cy="13888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2" name="Straight Arrow Connector 201"/>
            <p:cNvCxnSpPr>
              <a:stCxn id="200" idx="6"/>
              <a:endCxn id="201" idx="2"/>
            </p:cNvCxnSpPr>
            <p:nvPr/>
          </p:nvCxnSpPr>
          <p:spPr>
            <a:xfrm flipV="1">
              <a:off x="5260058" y="1969347"/>
              <a:ext cx="390765" cy="1697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201" idx="5"/>
            </p:cNvCxnSpPr>
            <p:nvPr/>
          </p:nvCxnSpPr>
          <p:spPr>
            <a:xfrm rot="16200000" flipH="1">
              <a:off x="5731618" y="2060181"/>
              <a:ext cx="364748" cy="2812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endCxn id="218" idx="2"/>
            </p:cNvCxnSpPr>
            <p:nvPr/>
          </p:nvCxnSpPr>
          <p:spPr>
            <a:xfrm>
              <a:off x="5459429" y="2432303"/>
              <a:ext cx="215320" cy="54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201" idx="3"/>
            </p:cNvCxnSpPr>
            <p:nvPr/>
          </p:nvCxnSpPr>
          <p:spPr>
            <a:xfrm rot="5400000" flipH="1" flipV="1">
              <a:off x="5372752" y="2084105"/>
              <a:ext cx="364748" cy="2334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stCxn id="201" idx="4"/>
              <a:endCxn id="218" idx="0"/>
            </p:cNvCxnSpPr>
            <p:nvPr/>
          </p:nvCxnSpPr>
          <p:spPr>
            <a:xfrm rot="16200000" flipH="1">
              <a:off x="5545519" y="2215868"/>
              <a:ext cx="378081" cy="2392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Oval 206"/>
            <p:cNvSpPr/>
            <p:nvPr/>
          </p:nvSpPr>
          <p:spPr>
            <a:xfrm>
              <a:off x="6232984" y="1722437"/>
              <a:ext cx="143546" cy="13888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Oval 207"/>
            <p:cNvSpPr/>
            <p:nvPr/>
          </p:nvSpPr>
          <p:spPr>
            <a:xfrm>
              <a:off x="6751347" y="2015642"/>
              <a:ext cx="143546" cy="13888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6300954" y="2108234"/>
              <a:ext cx="143546" cy="13888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0" name="Straight Arrow Connector 209"/>
            <p:cNvCxnSpPr>
              <a:stCxn id="208" idx="1"/>
              <a:endCxn id="207" idx="5"/>
            </p:cNvCxnSpPr>
            <p:nvPr/>
          </p:nvCxnSpPr>
          <p:spPr>
            <a:xfrm rot="16200000" flipV="1">
              <a:off x="6466440" y="1730054"/>
              <a:ext cx="194997" cy="416859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209" idx="0"/>
              <a:endCxn id="207" idx="4"/>
            </p:cNvCxnSpPr>
            <p:nvPr/>
          </p:nvCxnSpPr>
          <p:spPr>
            <a:xfrm rot="16200000" flipV="1">
              <a:off x="6215288" y="1950794"/>
              <a:ext cx="246910" cy="67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209" idx="3"/>
              <a:endCxn id="221" idx="7"/>
            </p:cNvCxnSpPr>
            <p:nvPr/>
          </p:nvCxnSpPr>
          <p:spPr>
            <a:xfrm rot="5400000">
              <a:off x="6160766" y="2222618"/>
              <a:ext cx="157048" cy="165373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201" idx="6"/>
              <a:endCxn id="207" idx="3"/>
            </p:cNvCxnSpPr>
            <p:nvPr/>
          </p:nvCxnSpPr>
          <p:spPr>
            <a:xfrm flipV="1">
              <a:off x="5794370" y="1840984"/>
              <a:ext cx="459636" cy="1283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endCxn id="218" idx="4"/>
            </p:cNvCxnSpPr>
            <p:nvPr/>
          </p:nvCxnSpPr>
          <p:spPr>
            <a:xfrm rot="16200000" flipV="1">
              <a:off x="5631041" y="2671238"/>
              <a:ext cx="246910" cy="1595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rot="5400000" flipH="1" flipV="1">
              <a:off x="5763129" y="2531500"/>
              <a:ext cx="341600" cy="2414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rot="5400000" flipH="1" flipV="1">
              <a:off x="5264200" y="2625188"/>
              <a:ext cx="246910" cy="83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209" idx="6"/>
              <a:endCxn id="208" idx="3"/>
            </p:cNvCxnSpPr>
            <p:nvPr/>
          </p:nvCxnSpPr>
          <p:spPr>
            <a:xfrm flipV="1">
              <a:off x="6444501" y="2134190"/>
              <a:ext cx="327867" cy="4348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/>
            <p:cNvSpPr/>
            <p:nvPr/>
          </p:nvSpPr>
          <p:spPr>
            <a:xfrm>
              <a:off x="5674748" y="2416871"/>
              <a:ext cx="143546" cy="13888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/>
            <p:cNvSpPr/>
            <p:nvPr/>
          </p:nvSpPr>
          <p:spPr>
            <a:xfrm>
              <a:off x="5691225" y="2802750"/>
              <a:ext cx="143546" cy="13888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Oval 219"/>
            <p:cNvSpPr/>
            <p:nvPr/>
          </p:nvSpPr>
          <p:spPr>
            <a:xfrm>
              <a:off x="5318231" y="2748070"/>
              <a:ext cx="143546" cy="13888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6034079" y="2363489"/>
              <a:ext cx="143546" cy="13888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5316347" y="2359843"/>
              <a:ext cx="143546" cy="13888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283"/>
          <p:cNvGrpSpPr/>
          <p:nvPr/>
        </p:nvGrpSpPr>
        <p:grpSpPr>
          <a:xfrm>
            <a:off x="6385513" y="5301133"/>
            <a:ext cx="1676399" cy="1143000"/>
            <a:chOff x="6385513" y="6142037"/>
            <a:chExt cx="1676399" cy="1143000"/>
          </a:xfrm>
        </p:grpSpPr>
        <p:cxnSp>
          <p:nvCxnSpPr>
            <p:cNvPr id="224" name="Straight Arrow Connector 223"/>
            <p:cNvCxnSpPr>
              <a:stCxn id="243" idx="2"/>
            </p:cNvCxnSpPr>
            <p:nvPr/>
          </p:nvCxnSpPr>
          <p:spPr>
            <a:xfrm rot="10800000" flipH="1">
              <a:off x="6911737" y="6807536"/>
              <a:ext cx="338287" cy="506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6385513" y="6467553"/>
              <a:ext cx="135314" cy="13020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6889185" y="6308411"/>
              <a:ext cx="135314" cy="13020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7" name="Straight Arrow Connector 226"/>
            <p:cNvCxnSpPr>
              <a:stCxn id="225" idx="4"/>
              <a:endCxn id="247" idx="1"/>
            </p:cNvCxnSpPr>
            <p:nvPr/>
          </p:nvCxnSpPr>
          <p:spPr>
            <a:xfrm rot="16200000" flipH="1">
              <a:off x="6442981" y="6607949"/>
              <a:ext cx="160913" cy="14053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endCxn id="243" idx="2"/>
            </p:cNvCxnSpPr>
            <p:nvPr/>
          </p:nvCxnSpPr>
          <p:spPr>
            <a:xfrm>
              <a:off x="6708765" y="6807536"/>
              <a:ext cx="202972" cy="506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endCxn id="226" idx="3"/>
            </p:cNvCxnSpPr>
            <p:nvPr/>
          </p:nvCxnSpPr>
          <p:spPr>
            <a:xfrm rot="5400000" flipH="1" flipV="1">
              <a:off x="6627999" y="6480499"/>
              <a:ext cx="341951" cy="220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226" idx="4"/>
              <a:endCxn id="243" idx="0"/>
            </p:cNvCxnSpPr>
            <p:nvPr/>
          </p:nvCxnSpPr>
          <p:spPr>
            <a:xfrm rot="16200000" flipH="1">
              <a:off x="6790893" y="6604567"/>
              <a:ext cx="354451" cy="22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7437960" y="6142037"/>
              <a:ext cx="135314" cy="13020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7926598" y="6416917"/>
              <a:ext cx="135314" cy="13020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7502033" y="6503722"/>
              <a:ext cx="135314" cy="13020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5" name="Straight Arrow Connector 234"/>
            <p:cNvCxnSpPr>
              <a:stCxn id="233" idx="1"/>
              <a:endCxn id="232" idx="5"/>
            </p:cNvCxnSpPr>
            <p:nvPr/>
          </p:nvCxnSpPr>
          <p:spPr>
            <a:xfrm rot="16200000" flipV="1">
              <a:off x="7658531" y="6148104"/>
              <a:ext cx="182810" cy="39295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234" idx="0"/>
              <a:endCxn id="232" idx="4"/>
            </p:cNvCxnSpPr>
            <p:nvPr/>
          </p:nvCxnSpPr>
          <p:spPr>
            <a:xfrm rot="16200000" flipV="1">
              <a:off x="7421916" y="6355947"/>
              <a:ext cx="231478" cy="64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32" idx="3"/>
              <a:endCxn id="246" idx="7"/>
            </p:cNvCxnSpPr>
            <p:nvPr/>
          </p:nvCxnSpPr>
          <p:spPr>
            <a:xfrm rot="5400000">
              <a:off x="7157411" y="6461725"/>
              <a:ext cx="508915" cy="9181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226" idx="6"/>
              <a:endCxn id="232" idx="3"/>
            </p:cNvCxnSpPr>
            <p:nvPr/>
          </p:nvCxnSpPr>
          <p:spPr>
            <a:xfrm flipV="1">
              <a:off x="7024499" y="6253175"/>
              <a:ext cx="433278" cy="120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endCxn id="243" idx="4"/>
            </p:cNvCxnSpPr>
            <p:nvPr/>
          </p:nvCxnSpPr>
          <p:spPr>
            <a:xfrm rot="16200000" flipV="1">
              <a:off x="6871172" y="7031497"/>
              <a:ext cx="231478" cy="150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rot="5400000" flipH="1" flipV="1">
              <a:off x="6995930" y="6899911"/>
              <a:ext cx="320250" cy="227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245" idx="7"/>
              <a:endCxn id="243" idx="3"/>
            </p:cNvCxnSpPr>
            <p:nvPr/>
          </p:nvCxnSpPr>
          <p:spPr>
            <a:xfrm rot="5400000" flipH="1" flipV="1">
              <a:off x="6702143" y="6893227"/>
              <a:ext cx="218428" cy="24039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234" idx="6"/>
              <a:endCxn id="233" idx="3"/>
            </p:cNvCxnSpPr>
            <p:nvPr/>
          </p:nvCxnSpPr>
          <p:spPr>
            <a:xfrm flipV="1">
              <a:off x="7637348" y="6528055"/>
              <a:ext cx="309065" cy="4076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Oval 242"/>
            <p:cNvSpPr/>
            <p:nvPr/>
          </p:nvSpPr>
          <p:spPr>
            <a:xfrm>
              <a:off x="6911737" y="6793069"/>
              <a:ext cx="135314" cy="13020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Oval 243"/>
            <p:cNvSpPr/>
            <p:nvPr/>
          </p:nvSpPr>
          <p:spPr>
            <a:xfrm>
              <a:off x="6927269" y="7154830"/>
              <a:ext cx="135314" cy="13020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Oval 244"/>
            <p:cNvSpPr/>
            <p:nvPr/>
          </p:nvSpPr>
          <p:spPr>
            <a:xfrm>
              <a:off x="6575664" y="7103568"/>
              <a:ext cx="135314" cy="13020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Oval 245"/>
            <p:cNvSpPr/>
            <p:nvPr/>
          </p:nvSpPr>
          <p:spPr>
            <a:xfrm>
              <a:off x="7250462" y="6743023"/>
              <a:ext cx="135314" cy="13020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Oval 246"/>
            <p:cNvSpPr/>
            <p:nvPr/>
          </p:nvSpPr>
          <p:spPr>
            <a:xfrm>
              <a:off x="6573888" y="6739605"/>
              <a:ext cx="135314" cy="13020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3" name="Rectangle 272"/>
          <p:cNvSpPr/>
          <p:nvPr/>
        </p:nvSpPr>
        <p:spPr>
          <a:xfrm>
            <a:off x="9052513" y="4613970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Calibri" charset="0"/>
              </a:rPr>
              <a:t>T</a:t>
            </a:r>
            <a:endParaRPr lang="en-US" sz="3600" b="1" baseline="-25000" dirty="0"/>
          </a:p>
        </p:txBody>
      </p:sp>
      <p:cxnSp>
        <p:nvCxnSpPr>
          <p:cNvPr id="274" name="Straight Connector 273"/>
          <p:cNvCxnSpPr/>
          <p:nvPr/>
        </p:nvCxnSpPr>
        <p:spPr bwMode="auto">
          <a:xfrm>
            <a:off x="5166313" y="5147145"/>
            <a:ext cx="3810000" cy="158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275" name="Rectangle 274"/>
          <p:cNvSpPr/>
          <p:nvPr/>
        </p:nvSpPr>
        <p:spPr>
          <a:xfrm>
            <a:off x="4701014" y="4613970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Calibri" charset="0"/>
              </a:rPr>
              <a:t>0</a:t>
            </a:r>
            <a:endParaRPr lang="en-US" sz="3600" b="1" baseline="-25000" dirty="0"/>
          </a:p>
        </p:txBody>
      </p:sp>
      <p:grpSp>
        <p:nvGrpSpPr>
          <p:cNvPr id="7" name="Group 291"/>
          <p:cNvGrpSpPr/>
          <p:nvPr/>
        </p:nvGrpSpPr>
        <p:grpSpPr>
          <a:xfrm>
            <a:off x="8138113" y="5301133"/>
            <a:ext cx="1676399" cy="1143000"/>
            <a:chOff x="8138113" y="6142037"/>
            <a:chExt cx="1676399" cy="1143000"/>
          </a:xfrm>
        </p:grpSpPr>
        <p:cxnSp>
          <p:nvCxnSpPr>
            <p:cNvPr id="249" name="Straight Arrow Connector 248"/>
            <p:cNvCxnSpPr>
              <a:stCxn id="268" idx="2"/>
            </p:cNvCxnSpPr>
            <p:nvPr/>
          </p:nvCxnSpPr>
          <p:spPr>
            <a:xfrm rot="10800000" flipH="1">
              <a:off x="8664337" y="6807536"/>
              <a:ext cx="338287" cy="506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/>
            <p:cNvSpPr/>
            <p:nvPr/>
          </p:nvSpPr>
          <p:spPr>
            <a:xfrm>
              <a:off x="8138113" y="6467553"/>
              <a:ext cx="135314" cy="13020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Oval 250"/>
            <p:cNvSpPr/>
            <p:nvPr/>
          </p:nvSpPr>
          <p:spPr>
            <a:xfrm>
              <a:off x="8641785" y="6308411"/>
              <a:ext cx="135314" cy="13020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2" name="Straight Arrow Connector 251"/>
            <p:cNvCxnSpPr>
              <a:stCxn id="250" idx="6"/>
              <a:endCxn id="251" idx="2"/>
            </p:cNvCxnSpPr>
            <p:nvPr/>
          </p:nvCxnSpPr>
          <p:spPr>
            <a:xfrm flipV="1">
              <a:off x="8273427" y="6373515"/>
              <a:ext cx="368356" cy="15914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251" idx="5"/>
            </p:cNvCxnSpPr>
            <p:nvPr/>
          </p:nvCxnSpPr>
          <p:spPr>
            <a:xfrm rot="16200000" flipH="1">
              <a:off x="8718886" y="6457947"/>
              <a:ext cx="341951" cy="26515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>
              <a:endCxn id="268" idx="2"/>
            </p:cNvCxnSpPr>
            <p:nvPr/>
          </p:nvCxnSpPr>
          <p:spPr>
            <a:xfrm>
              <a:off x="8461365" y="6807536"/>
              <a:ext cx="202972" cy="506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>
              <a:endCxn id="251" idx="3"/>
            </p:cNvCxnSpPr>
            <p:nvPr/>
          </p:nvCxnSpPr>
          <p:spPr>
            <a:xfrm rot="5400000" flipH="1" flipV="1">
              <a:off x="8380599" y="6480499"/>
              <a:ext cx="341951" cy="220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251" idx="4"/>
              <a:endCxn id="268" idx="0"/>
            </p:cNvCxnSpPr>
            <p:nvPr/>
          </p:nvCxnSpPr>
          <p:spPr>
            <a:xfrm rot="16200000" flipH="1">
              <a:off x="8543493" y="6604567"/>
              <a:ext cx="354451" cy="225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Oval 256"/>
            <p:cNvSpPr/>
            <p:nvPr/>
          </p:nvSpPr>
          <p:spPr>
            <a:xfrm>
              <a:off x="9190560" y="6142037"/>
              <a:ext cx="135314" cy="13020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Oval 257"/>
            <p:cNvSpPr/>
            <p:nvPr/>
          </p:nvSpPr>
          <p:spPr>
            <a:xfrm>
              <a:off x="9679198" y="6416917"/>
              <a:ext cx="135314" cy="13020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Oval 258"/>
            <p:cNvSpPr/>
            <p:nvPr/>
          </p:nvSpPr>
          <p:spPr>
            <a:xfrm>
              <a:off x="9254633" y="6503722"/>
              <a:ext cx="135314" cy="13020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0" name="Straight Arrow Connector 259"/>
            <p:cNvCxnSpPr>
              <a:stCxn id="258" idx="1"/>
              <a:endCxn id="257" idx="5"/>
            </p:cNvCxnSpPr>
            <p:nvPr/>
          </p:nvCxnSpPr>
          <p:spPr>
            <a:xfrm rot="16200000" flipV="1">
              <a:off x="9411131" y="6148104"/>
              <a:ext cx="182810" cy="39295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>
              <a:stCxn id="259" idx="0"/>
              <a:endCxn id="257" idx="4"/>
            </p:cNvCxnSpPr>
            <p:nvPr/>
          </p:nvCxnSpPr>
          <p:spPr>
            <a:xfrm rot="16200000" flipV="1">
              <a:off x="9174516" y="6355947"/>
              <a:ext cx="231478" cy="64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9" idx="3"/>
              <a:endCxn id="271" idx="7"/>
            </p:cNvCxnSpPr>
            <p:nvPr/>
          </p:nvCxnSpPr>
          <p:spPr>
            <a:xfrm rot="5400000">
              <a:off x="9122889" y="6610530"/>
              <a:ext cx="147233" cy="155890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>
              <a:endCxn id="268" idx="4"/>
            </p:cNvCxnSpPr>
            <p:nvPr/>
          </p:nvCxnSpPr>
          <p:spPr>
            <a:xfrm rot="16200000" flipV="1">
              <a:off x="8623772" y="7031497"/>
              <a:ext cx="231478" cy="150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rot="5400000" flipH="1" flipV="1">
              <a:off x="8748530" y="6899911"/>
              <a:ext cx="320250" cy="227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70" idx="7"/>
              <a:endCxn id="268" idx="3"/>
            </p:cNvCxnSpPr>
            <p:nvPr/>
          </p:nvCxnSpPr>
          <p:spPr>
            <a:xfrm rot="5400000" flipH="1" flipV="1">
              <a:off x="8454743" y="6893227"/>
              <a:ext cx="218428" cy="2403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59" idx="6"/>
              <a:endCxn id="258" idx="3"/>
            </p:cNvCxnSpPr>
            <p:nvPr/>
          </p:nvCxnSpPr>
          <p:spPr>
            <a:xfrm flipV="1">
              <a:off x="9389948" y="6528055"/>
              <a:ext cx="309065" cy="4076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8664337" y="6793069"/>
              <a:ext cx="135314" cy="130207"/>
            </a:xfrm>
            <a:prstGeom prst="ellipse">
              <a:avLst/>
            </a:prstGeom>
            <a:solidFill>
              <a:schemeClr val="bg1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Oval 268"/>
            <p:cNvSpPr/>
            <p:nvPr/>
          </p:nvSpPr>
          <p:spPr>
            <a:xfrm>
              <a:off x="8679869" y="7154830"/>
              <a:ext cx="135314" cy="13020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70" name="Oval 269"/>
            <p:cNvSpPr/>
            <p:nvPr/>
          </p:nvSpPr>
          <p:spPr>
            <a:xfrm>
              <a:off x="8328264" y="7103568"/>
              <a:ext cx="135314" cy="13020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/>
            <p:cNvSpPr/>
            <p:nvPr/>
          </p:nvSpPr>
          <p:spPr>
            <a:xfrm>
              <a:off x="9003062" y="6743023"/>
              <a:ext cx="135314" cy="13020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Oval 271"/>
            <p:cNvSpPr/>
            <p:nvPr/>
          </p:nvSpPr>
          <p:spPr>
            <a:xfrm>
              <a:off x="8326488" y="6739605"/>
              <a:ext cx="135314" cy="130207"/>
            </a:xfrm>
            <a:prstGeom prst="ellipse">
              <a:avLst/>
            </a:prstGeom>
            <a:noFill/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9" name="Straight Arrow Connector 288"/>
            <p:cNvCxnSpPr>
              <a:stCxn id="270" idx="0"/>
              <a:endCxn id="272" idx="4"/>
            </p:cNvCxnSpPr>
            <p:nvPr/>
          </p:nvCxnSpPr>
          <p:spPr bwMode="auto">
            <a:xfrm rot="16200000" flipV="1">
              <a:off x="8278155" y="6985802"/>
              <a:ext cx="233756" cy="177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  <p:cxnSp>
          <p:nvCxnSpPr>
            <p:cNvPr id="291" name="Straight Arrow Connector 290"/>
            <p:cNvCxnSpPr>
              <a:stCxn id="250" idx="5"/>
              <a:endCxn id="272" idx="0"/>
            </p:cNvCxnSpPr>
            <p:nvPr/>
          </p:nvCxnSpPr>
          <p:spPr bwMode="auto">
            <a:xfrm rot="16200000" flipH="1">
              <a:off x="8243422" y="6588881"/>
              <a:ext cx="160913" cy="14053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sp>
        <p:nvSpPr>
          <p:cNvPr id="169" name="Title 1"/>
          <p:cNvSpPr txBox="1">
            <a:spLocks/>
          </p:cNvSpPr>
          <p:nvPr/>
        </p:nvSpPr>
        <p:spPr bwMode="auto">
          <a:xfrm>
            <a:off x="468313" y="295275"/>
            <a:ext cx="961231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9pPr>
          </a:lstStyle>
          <a:p>
            <a:pPr eaLnBrk="1"/>
            <a:r>
              <a:rPr lang="en-US" sz="4000" dirty="0" smtClean="0">
                <a:latin typeface="Calibri"/>
              </a:rPr>
              <a:t>Time-varying transmission functions</a:t>
            </a:r>
            <a:endParaRPr lang="en-US" sz="4000" dirty="0">
              <a:latin typeface="Calibri"/>
            </a:endParaRPr>
          </a:p>
        </p:txBody>
      </p:sp>
      <p:sp>
        <p:nvSpPr>
          <p:cNvPr id="198" name="Text Placeholder 2"/>
          <p:cNvSpPr txBox="1">
            <a:spLocks/>
          </p:cNvSpPr>
          <p:nvPr/>
        </p:nvSpPr>
        <p:spPr bwMode="auto">
          <a:xfrm>
            <a:off x="620711" y="1700460"/>
            <a:ext cx="8020001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In some cases, networks and dynamics change over time:</a:t>
            </a:r>
          </a:p>
        </p:txBody>
      </p:sp>
    </p:spTree>
    <p:extLst>
      <p:ext uri="{BB962C8B-B14F-4D97-AF65-F5344CB8AC3E}">
        <p14:creationId xmlns:p14="http://schemas.microsoft.com/office/powerpoint/2010/main" val="40925602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/>
      <p:bldP spid="273" grpId="0"/>
      <p:bldP spid="27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2E581F-DD96-7A4B-8864-4F7BAB8F5A16}" type="slidenum">
              <a:rPr lang="fi-FI"/>
              <a:pPr/>
              <a:t>37</a:t>
            </a:fld>
            <a:endParaRPr lang="fi-FI"/>
          </a:p>
        </p:txBody>
      </p:sp>
      <p:sp>
        <p:nvSpPr>
          <p:cNvPr id="169" name="Title 1"/>
          <p:cNvSpPr txBox="1">
            <a:spLocks/>
          </p:cNvSpPr>
          <p:nvPr/>
        </p:nvSpPr>
        <p:spPr bwMode="auto">
          <a:xfrm>
            <a:off x="468313" y="295275"/>
            <a:ext cx="961231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itchFamily="34" charset="0"/>
                <a:ea typeface="DejaVu Sans"/>
                <a:cs typeface="DejaVu Sans"/>
              </a:defRPr>
            </a:lvl9pPr>
          </a:lstStyle>
          <a:p>
            <a:pPr eaLnBrk="1"/>
            <a:r>
              <a:rPr lang="en-US" sz="4000" dirty="0" smtClean="0">
                <a:latin typeface="Calibri"/>
              </a:rPr>
              <a:t>Time-varying transmission functions</a:t>
            </a:r>
            <a:endParaRPr lang="en-US" sz="4000" dirty="0">
              <a:latin typeface="Calibri"/>
            </a:endParaRPr>
          </a:p>
        </p:txBody>
      </p:sp>
      <p:sp>
        <p:nvSpPr>
          <p:cNvPr id="198" name="Text Placeholder 2"/>
          <p:cNvSpPr txBox="1">
            <a:spLocks/>
          </p:cNvSpPr>
          <p:nvPr/>
        </p:nvSpPr>
        <p:spPr bwMode="auto">
          <a:xfrm>
            <a:off x="620711" y="1700460"/>
            <a:ext cx="8020001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We penalize older cascades in the maximum likelihood estimation: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12" y="2998037"/>
            <a:ext cx="8339824" cy="1066800"/>
          </a:xfrm>
          <a:prstGeom prst="rect">
            <a:avLst/>
          </a:prstGeom>
        </p:spPr>
      </p:pic>
      <p:sp>
        <p:nvSpPr>
          <p:cNvPr id="88" name="Snip and Round Single Corner Rectangle 87"/>
          <p:cNvSpPr/>
          <p:nvPr/>
        </p:nvSpPr>
        <p:spPr bwMode="auto">
          <a:xfrm>
            <a:off x="849312" y="2769437"/>
            <a:ext cx="8686800" cy="1620000"/>
          </a:xfrm>
          <a:prstGeom prst="snipRound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1" name="Rounded Rectangle 90"/>
          <p:cNvSpPr/>
          <p:nvPr/>
        </p:nvSpPr>
        <p:spPr bwMode="auto">
          <a:xfrm>
            <a:off x="898512" y="5213837"/>
            <a:ext cx="3913200" cy="191880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5595312" y="5213837"/>
            <a:ext cx="4093200" cy="1918800"/>
          </a:xfrm>
          <a:prstGeom prst="roundRect">
            <a:avLst/>
          </a:prstGeom>
          <a:solidFill>
            <a:schemeClr val="accent2">
              <a:alpha val="3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3" name="Text Placeholder 2"/>
          <p:cNvSpPr txBox="1">
            <a:spLocks/>
          </p:cNvSpPr>
          <p:nvPr/>
        </p:nvSpPr>
        <p:spPr bwMode="auto">
          <a:xfrm>
            <a:off x="1001712" y="4541837"/>
            <a:ext cx="1676400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Tradeoff: 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 bwMode="auto">
          <a:xfrm>
            <a:off x="1077912" y="5310549"/>
            <a:ext cx="3733800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Tracking</a:t>
            </a:r>
            <a:r>
              <a:rPr kumimoji="0" lang="en-US" sz="30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changing transmission rates fast requires forgetting old cascades quickly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95" name="Text Placeholder 2"/>
          <p:cNvSpPr txBox="1">
            <a:spLocks/>
          </p:cNvSpPr>
          <p:nvPr/>
        </p:nvSpPr>
        <p:spPr bwMode="auto">
          <a:xfrm>
            <a:off x="5823912" y="5497448"/>
            <a:ext cx="3733800" cy="125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Forgetting old </a:t>
            </a:r>
            <a:r>
              <a:rPr kumimoji="0" lang="en-US" sz="30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cascades too quickly results in </a:t>
            </a:r>
            <a:br>
              <a:rPr kumimoji="0" lang="en-US" sz="30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</a:br>
            <a:r>
              <a:rPr kumimoji="0" lang="en-US" sz="30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less reliable estimates 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96" name="Right Arrow 95"/>
          <p:cNvSpPr/>
          <p:nvPr/>
        </p:nvSpPr>
        <p:spPr bwMode="auto">
          <a:xfrm>
            <a:off x="4964112" y="5913437"/>
            <a:ext cx="457200" cy="4572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7" name="Rounded Rectangle 196"/>
          <p:cNvSpPr>
            <a:spLocks noChangeArrowheads="1"/>
          </p:cNvSpPr>
          <p:nvPr/>
        </p:nvSpPr>
        <p:spPr bwMode="auto">
          <a:xfrm>
            <a:off x="2232000" y="3419797"/>
            <a:ext cx="4876800" cy="1646312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dirty="0" smtClean="0">
                <a:latin typeface="Corbel" charset="0"/>
              </a:rPr>
              <a:t>The network inference problem is still </a:t>
            </a:r>
            <a:r>
              <a:rPr lang="en-US" sz="3600" b="1" dirty="0" smtClean="0">
                <a:latin typeface="Corbel" charset="0"/>
              </a:rPr>
              <a:t>convex!</a:t>
            </a:r>
            <a:endParaRPr lang="en-US" sz="3600" dirty="0"/>
          </a:p>
        </p:txBody>
      </p:sp>
      <p:sp>
        <p:nvSpPr>
          <p:cNvPr id="98" name="Text Placeholder 2"/>
          <p:cNvSpPr txBox="1">
            <a:spLocks/>
          </p:cNvSpPr>
          <p:nvPr/>
        </p:nvSpPr>
        <p:spPr bwMode="auto">
          <a:xfrm>
            <a:off x="5040312" y="7092206"/>
            <a:ext cx="4680272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dirty="0" smtClean="0">
                <a:latin typeface="Calibri"/>
              </a:rPr>
              <a:t>[Gomez-Rodriguez et al., WSDM 2013]</a:t>
            </a:r>
          </a:p>
        </p:txBody>
      </p:sp>
    </p:spTree>
    <p:extLst>
      <p:ext uri="{BB962C8B-B14F-4D97-AF65-F5344CB8AC3E}">
        <p14:creationId xmlns:p14="http://schemas.microsoft.com/office/powerpoint/2010/main" val="8471910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/>
      <p:bldP spid="94" grpId="0"/>
      <p:bldP spid="95" grpId="0"/>
      <p:bldP spid="96" grpId="0" animBg="1"/>
      <p:bldP spid="19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CC131FB-1EEF-F543-88BE-8F99FF79CDB7}" type="slidenum">
              <a:rPr lang="fi-FI"/>
              <a:pPr/>
              <a:t>38</a:t>
            </a:fld>
            <a:endParaRPr lang="fi-FI"/>
          </a:p>
        </p:txBody>
      </p:sp>
      <p:sp>
        <p:nvSpPr>
          <p:cNvPr id="3277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How do we do in practice?</a:t>
            </a:r>
            <a:endParaRPr lang="en-US" sz="4000" dirty="0">
              <a:latin typeface="Calibri"/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 bwMode="auto">
          <a:xfrm>
            <a:off x="2952080" y="5940077"/>
            <a:ext cx="410445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x-none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MAE </a:t>
            </a:r>
            <a:r>
              <a:rPr lang="x-none" sz="3000" b="1" kern="0" dirty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(transmission rates)</a:t>
            </a:r>
            <a:endParaRPr lang="en-US" sz="3000" b="1" kern="0" dirty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 bwMode="auto">
          <a:xfrm>
            <a:off x="3096096" y="5219997"/>
            <a:ext cx="3744416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x-none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Accuracy (connectivity)</a:t>
            </a:r>
            <a:endParaRPr lang="en-US" sz="3000" kern="0" dirty="0" smtClean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 bwMode="auto">
          <a:xfrm>
            <a:off x="1151880" y="1907629"/>
            <a:ext cx="7632848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x-none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Generate Kronecker/Forest Fire networks</a:t>
            </a:r>
            <a:endParaRPr lang="en-US" sz="3000" b="1" kern="0" dirty="0" smtClean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 bwMode="auto">
          <a:xfrm>
            <a:off x="1511920" y="2987749"/>
            <a:ext cx="6912768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x-none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Generate cascades using the model</a:t>
            </a:r>
            <a:endParaRPr lang="en-US" sz="3000" kern="0" dirty="0" smtClean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575816" y="4148732"/>
            <a:ext cx="9001000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x-none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Apply</a:t>
            </a:r>
            <a:r>
              <a:rPr lang="en-US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 maximum likelihood </a:t>
            </a:r>
            <a:r>
              <a:rPr lang="x-none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to recover the networks</a:t>
            </a:r>
            <a:endParaRPr lang="en-US" sz="3000" kern="0" dirty="0" smtClean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4608264" y="2483693"/>
            <a:ext cx="64807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0" name="Down Arrow 39"/>
          <p:cNvSpPr/>
          <p:nvPr/>
        </p:nvSpPr>
        <p:spPr bwMode="auto">
          <a:xfrm>
            <a:off x="4608264" y="3635821"/>
            <a:ext cx="64807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1" name="Down Arrow 40"/>
          <p:cNvSpPr/>
          <p:nvPr/>
        </p:nvSpPr>
        <p:spPr bwMode="auto">
          <a:xfrm>
            <a:off x="4608264" y="4715941"/>
            <a:ext cx="64807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auto">
          <a:xfrm>
            <a:off x="7272560" y="4931965"/>
            <a:ext cx="57606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5000" dirty="0" smtClean="0">
                <a:solidFill>
                  <a:srgbClr val="0099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5000" dirty="0" smtClean="0">
              <a:solidFill>
                <a:srgbClr val="009900"/>
              </a:solidFill>
              <a:latin typeface="Calibri" charset="0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 bwMode="auto">
          <a:xfrm>
            <a:off x="7272560" y="5674692"/>
            <a:ext cx="57606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5000" dirty="0" smtClean="0">
                <a:solidFill>
                  <a:srgbClr val="0099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5000" dirty="0" smtClean="0">
              <a:solidFill>
                <a:srgbClr val="0099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071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7" grpId="0"/>
      <p:bldP spid="38" grpId="0"/>
      <p:bldP spid="39" grpId="0"/>
      <p:bldP spid="7" grpId="0" animBg="1"/>
      <p:bldP spid="40" grpId="0" animBg="1"/>
      <p:bldP spid="41" grpId="0" animBg="1"/>
      <p:bldP spid="18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4634DE5-5C16-184F-BF0B-0E30795A958D}" type="slidenum">
              <a:rPr lang="fi-FI"/>
              <a:pPr/>
              <a:t>39</a:t>
            </a:fld>
            <a:endParaRPr lang="fi-FI"/>
          </a:p>
        </p:txBody>
      </p:sp>
      <p:sp>
        <p:nvSpPr>
          <p:cNvPr id="4198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326052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>
                <a:latin typeface="Calibri"/>
              </a:rPr>
              <a:t>Synthetic Networks: connectivity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2449512" y="6904037"/>
            <a:ext cx="5257800" cy="3103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  <a:buFont typeface="Wingdings" charset="2"/>
              <a:buNone/>
            </a:pPr>
            <a:r>
              <a:rPr lang="en-US" sz="2200" b="1" dirty="0" smtClean="0">
                <a:latin typeface="Calibri" charset="0"/>
                <a:ea typeface="DejaVu Sans" charset="0"/>
                <a:cs typeface="DejaVu Sans" charset="0"/>
              </a:rPr>
              <a:t>1,024 node networks with 5,000 cascades</a:t>
            </a:r>
            <a:endParaRPr lang="en-US" sz="2200" b="1" dirty="0">
              <a:latin typeface="Calibri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" y="3988893"/>
            <a:ext cx="3232110" cy="2223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190" y="3967737"/>
            <a:ext cx="3172122" cy="22449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099" y="4002896"/>
            <a:ext cx="3300413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186" y="1506055"/>
            <a:ext cx="2942526" cy="2197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112" y="1493837"/>
            <a:ext cx="2958726" cy="2260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12" y="1417637"/>
            <a:ext cx="3089056" cy="2286000"/>
          </a:xfrm>
          <a:prstGeom prst="rect">
            <a:avLst/>
          </a:prstGeom>
        </p:spPr>
      </p:pic>
      <p:sp>
        <p:nvSpPr>
          <p:cNvPr id="24" name="Text Placeholder 2"/>
          <p:cNvSpPr txBox="1">
            <a:spLocks/>
          </p:cNvSpPr>
          <p:nvPr/>
        </p:nvSpPr>
        <p:spPr bwMode="auto">
          <a:xfrm>
            <a:off x="315912" y="6365096"/>
            <a:ext cx="3048000" cy="3103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  <a:buFont typeface="Wingdings" charset="2"/>
              <a:buNone/>
            </a:pPr>
            <a:r>
              <a:rPr lang="en-US" sz="2200" dirty="0" smtClean="0">
                <a:latin typeface="Calibri" charset="0"/>
                <a:ea typeface="DejaVu Sans" charset="0"/>
                <a:cs typeface="DejaVu Sans" charset="0"/>
              </a:rPr>
              <a:t>Hierarchical Kronecker, </a:t>
            </a:r>
            <a:r>
              <a:rPr lang="en-US" sz="2200" cap="small" dirty="0" smtClean="0">
                <a:latin typeface="Calibri" charset="0"/>
                <a:ea typeface="DejaVu Sans" charset="0"/>
                <a:cs typeface="DejaVu Sans" charset="0"/>
              </a:rPr>
              <a:t>Exp</a:t>
            </a:r>
            <a:endParaRPr lang="en-US" sz="2200" cap="small" dirty="0"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5" name="Text Placeholder 2"/>
          <p:cNvSpPr txBox="1">
            <a:spLocks/>
          </p:cNvSpPr>
          <p:nvPr/>
        </p:nvSpPr>
        <p:spPr bwMode="auto">
          <a:xfrm>
            <a:off x="4049712" y="6365096"/>
            <a:ext cx="1905000" cy="3103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  <a:buFont typeface="Wingdings" charset="2"/>
              <a:buNone/>
            </a:pPr>
            <a:r>
              <a:rPr lang="en-US" sz="2200" dirty="0" smtClean="0">
                <a:latin typeface="Calibri" charset="0"/>
                <a:ea typeface="DejaVu Sans" charset="0"/>
                <a:cs typeface="DejaVu Sans" charset="0"/>
              </a:rPr>
              <a:t>Forest Fire, </a:t>
            </a:r>
            <a:r>
              <a:rPr lang="en-US" sz="2200" cap="small" dirty="0" smtClean="0">
                <a:latin typeface="Calibri" charset="0"/>
                <a:ea typeface="DejaVu Sans" charset="0"/>
                <a:cs typeface="DejaVu Sans" charset="0"/>
              </a:rPr>
              <a:t>Pow</a:t>
            </a:r>
            <a:endParaRPr lang="en-US" sz="2200" cap="small" dirty="0"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 bwMode="auto">
          <a:xfrm>
            <a:off x="6945312" y="6365096"/>
            <a:ext cx="2819400" cy="3103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  <a:buFont typeface="Wingdings" charset="2"/>
              <a:buNone/>
            </a:pPr>
            <a:r>
              <a:rPr lang="en-US" sz="2200" dirty="0" smtClean="0">
                <a:latin typeface="Calibri" charset="0"/>
                <a:ea typeface="DejaVu Sans" charset="0"/>
                <a:cs typeface="DejaVu Sans" charset="0"/>
              </a:rPr>
              <a:t>Random Kronecker, </a:t>
            </a:r>
            <a:r>
              <a:rPr lang="en-US" sz="2200" cap="small" dirty="0" smtClean="0">
                <a:latin typeface="Calibri" charset="0"/>
                <a:ea typeface="DejaVu Sans" charset="0"/>
                <a:cs typeface="DejaVu Sans" charset="0"/>
              </a:rPr>
              <a:t>Ray</a:t>
            </a:r>
            <a:endParaRPr lang="en-US" sz="2200" cap="small" dirty="0">
              <a:latin typeface="Calibri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7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4</a:t>
            </a:fld>
            <a:endParaRPr lang="fi-FI" dirty="0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51445"/>
            <a:ext cx="9612312" cy="646331"/>
          </a:xfrm>
        </p:spPr>
        <p:txBody>
          <a:bodyPr wrap="square">
            <a:spAutoFit/>
          </a:bodyPr>
          <a:lstStyle/>
          <a:p>
            <a:pPr eaLnBrk="1"/>
            <a:r>
              <a:rPr lang="en-US" sz="4200" i="1" dirty="0" smtClean="0">
                <a:latin typeface="Calibri"/>
                <a:cs typeface="Calibri"/>
              </a:rPr>
              <a:t>Unlimited</a:t>
            </a:r>
            <a:r>
              <a:rPr lang="en-US" sz="4200" dirty="0" smtClean="0">
                <a:latin typeface="Calibri"/>
                <a:cs typeface="Calibri"/>
              </a:rPr>
              <a:t> Network Capacity</a:t>
            </a:r>
            <a:endParaRPr lang="en-US" sz="4200" dirty="0">
              <a:latin typeface="Calibri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96496" y="5480734"/>
            <a:ext cx="30243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libri"/>
              </a:rPr>
              <a:t>700M photos </a:t>
            </a:r>
            <a:br>
              <a:rPr lang="en-US" sz="2800" b="1" dirty="0" smtClean="0">
                <a:latin typeface="Calibri"/>
              </a:rPr>
            </a:br>
            <a:r>
              <a:rPr lang="en-US" sz="2800" b="1" dirty="0" smtClean="0">
                <a:latin typeface="Calibri"/>
              </a:rPr>
              <a:t>&amp; videos/day </a:t>
            </a:r>
            <a:r>
              <a:rPr lang="en-US" sz="3000" dirty="0" smtClean="0">
                <a:latin typeface="Calibri"/>
              </a:rPr>
              <a:t/>
            </a:r>
            <a:br>
              <a:rPr lang="en-US" sz="3000" dirty="0" smtClean="0">
                <a:latin typeface="Calibri"/>
              </a:rPr>
            </a:br>
            <a:r>
              <a:rPr lang="en-US" sz="2400" dirty="0" smtClean="0">
                <a:latin typeface="Calibri"/>
              </a:rPr>
              <a:t>[2014]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12120" y="6229736"/>
            <a:ext cx="36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libri"/>
              </a:rPr>
              <a:t>100 hours/minute </a:t>
            </a:r>
            <a:r>
              <a:rPr lang="en-US" sz="3000" dirty="0" smtClean="0">
                <a:latin typeface="Calibri"/>
              </a:rPr>
              <a:t/>
            </a:r>
            <a:br>
              <a:rPr lang="en-US" sz="3000" dirty="0" smtClean="0">
                <a:latin typeface="Calibri"/>
              </a:rPr>
            </a:br>
            <a:r>
              <a:rPr lang="en-US" sz="2400" dirty="0" smtClean="0">
                <a:latin typeface="Calibri"/>
              </a:rPr>
              <a:t>[2013]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7784" y="5292005"/>
            <a:ext cx="30243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libri"/>
              </a:rPr>
              <a:t>400M tweets/day</a:t>
            </a:r>
            <a:br>
              <a:rPr lang="en-US" sz="2800" b="1" dirty="0" smtClean="0">
                <a:latin typeface="Calibri"/>
              </a:rPr>
            </a:br>
            <a:r>
              <a:rPr lang="en-US" sz="2400" dirty="0" smtClean="0">
                <a:latin typeface="Calibri"/>
              </a:rPr>
              <a:t>[2013]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32" y="1869885"/>
            <a:ext cx="1649970" cy="175962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416576" y="2986584"/>
            <a:ext cx="2304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alibri"/>
              </a:rPr>
              <a:t>6 newspapers </a:t>
            </a:r>
            <a:br>
              <a:rPr lang="en-US" sz="2400" b="1" dirty="0" smtClean="0">
                <a:latin typeface="Calibri"/>
              </a:rPr>
            </a:br>
            <a:r>
              <a:rPr lang="en-US" sz="2400" b="1" dirty="0" smtClean="0">
                <a:latin typeface="Calibri"/>
              </a:rPr>
              <a:t>per person/day!</a:t>
            </a:r>
            <a:endParaRPr lang="en-US" sz="2400" dirty="0" smtClean="0"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48024" y="3286237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</a:rPr>
              <a:t>[Science, 2011]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993" y="1763613"/>
            <a:ext cx="1304006" cy="122297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47777" y="1725869"/>
            <a:ext cx="54728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b="1" dirty="0" smtClean="0">
                <a:latin typeface="Calibri"/>
              </a:rPr>
              <a:t>65M Terabytes</a:t>
            </a:r>
            <a:endParaRPr lang="en-US" sz="4200" dirty="0" smtClean="0">
              <a:latin typeface="Calibri"/>
            </a:endParaRPr>
          </a:p>
          <a:p>
            <a:r>
              <a:rPr lang="en-US" sz="3000" b="1" dirty="0" smtClean="0">
                <a:latin typeface="Calibri"/>
              </a:rPr>
              <a:t>Worldwide telecoms </a:t>
            </a:r>
          </a:p>
          <a:p>
            <a:r>
              <a:rPr lang="en-US" sz="3000" b="1" dirty="0" smtClean="0">
                <a:latin typeface="Calibri"/>
              </a:rPr>
              <a:t>networks capacity</a:t>
            </a:r>
            <a:endParaRPr lang="en-US" sz="3600" dirty="0" smtClean="0">
              <a:latin typeface="Calibri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264448" y="2445949"/>
            <a:ext cx="648072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40" y="4499917"/>
            <a:ext cx="2017799" cy="7590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200" y="5364013"/>
            <a:ext cx="1996256" cy="8657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7144" y="4202350"/>
            <a:ext cx="13716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905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7" grpId="0"/>
      <p:bldP spid="30" grpId="0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4634DE5-5C16-184F-BF0B-0E30795A958D}" type="slidenum">
              <a:rPr lang="fi-FI"/>
              <a:pPr/>
              <a:t>40</a:t>
            </a:fld>
            <a:endParaRPr lang="fi-FI"/>
          </a:p>
        </p:txBody>
      </p:sp>
      <p:sp>
        <p:nvSpPr>
          <p:cNvPr id="4198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326052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>
                <a:latin typeface="Calibri"/>
              </a:rPr>
              <a:t>Synthetic Networks: tx rates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2" y="1868772"/>
            <a:ext cx="4222707" cy="3130265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696912" y="5761037"/>
            <a:ext cx="8686800" cy="9197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  <a:buFont typeface="Wingdings" charset="2"/>
              <a:buNone/>
            </a:pPr>
            <a:r>
              <a:rPr lang="en-US" sz="2200" b="1" dirty="0" smtClean="0">
                <a:latin typeface="Calibri" charset="0"/>
                <a:ea typeface="DejaVu Sans" charset="0"/>
                <a:cs typeface="DejaVu Sans" charset="0"/>
              </a:rPr>
              <a:t>Three types of (1,024 nodes, 2,048 edges) Kronecker networks and </a:t>
            </a:r>
            <a:br>
              <a:rPr lang="en-US" sz="2200" b="1" dirty="0" smtClean="0">
                <a:latin typeface="Calibri" charset="0"/>
                <a:ea typeface="DejaVu Sans" charset="0"/>
                <a:cs typeface="DejaVu Sans" charset="0"/>
              </a:rPr>
            </a:br>
            <a:r>
              <a:rPr lang="en-US" sz="2200" b="1" dirty="0" smtClean="0">
                <a:latin typeface="Calibri" charset="0"/>
                <a:ea typeface="DejaVu Sans" charset="0"/>
                <a:cs typeface="DejaVu Sans" charset="0"/>
              </a:rPr>
              <a:t>a (1,024 nodes, 2,422 edges) Forest Fire network with 5,000 cascades (optimization over 1,024 x 1,024 variables!)</a:t>
            </a:r>
            <a:endParaRPr lang="en-US" sz="2200" b="1" dirty="0">
              <a:latin typeface="Calibri" charset="0"/>
              <a:ea typeface="DejaVu Sans" charset="0"/>
              <a:cs typeface="DejaVu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928" y="2027237"/>
            <a:ext cx="417658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968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41</a:t>
            </a:fld>
            <a:endParaRPr lang="fi-FI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354231"/>
            <a:ext cx="9540551" cy="553998"/>
          </a:xfrm>
        </p:spPr>
        <p:txBody>
          <a:bodyPr wrap="square">
            <a:spAutoFit/>
          </a:bodyPr>
          <a:lstStyle/>
          <a:p>
            <a:pPr eaLnBrk="1"/>
            <a:r>
              <a:rPr lang="en-US" sz="3600" dirty="0" smtClean="0">
                <a:latin typeface="Calibri"/>
              </a:rPr>
              <a:t>Network Inference on the MemeTracker Dataset</a:t>
            </a:r>
            <a:endParaRPr lang="en-US" sz="3600" dirty="0"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4512" y="3293109"/>
            <a:ext cx="434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</a:rPr>
              <a:t>It traces the </a:t>
            </a:r>
            <a:r>
              <a:rPr lang="en-US" sz="2400" b="1" dirty="0" smtClean="0">
                <a:latin typeface="Calibri"/>
              </a:rPr>
              <a:t>flow of information </a:t>
            </a:r>
            <a:br>
              <a:rPr lang="en-US" sz="2400" b="1" dirty="0" smtClean="0">
                <a:latin typeface="Calibri"/>
              </a:rPr>
            </a:br>
            <a:r>
              <a:rPr lang="en-US" sz="2400" dirty="0" smtClean="0">
                <a:latin typeface="Calibri"/>
              </a:rPr>
              <a:t>using </a:t>
            </a:r>
            <a:r>
              <a:rPr lang="en-US" sz="2400" b="1" dirty="0" smtClean="0">
                <a:latin typeface="Calibri"/>
              </a:rPr>
              <a:t>short textual phrases that </a:t>
            </a:r>
            <a:br>
              <a:rPr lang="en-US" sz="2400" b="1" dirty="0" smtClean="0">
                <a:latin typeface="Calibri"/>
              </a:rPr>
            </a:br>
            <a:r>
              <a:rPr lang="en-US" sz="2400" b="1" dirty="0" smtClean="0">
                <a:latin typeface="Calibri"/>
              </a:rPr>
              <a:t>travel through the Web</a:t>
            </a:r>
            <a:r>
              <a:rPr lang="en-US" sz="2400" dirty="0" smtClean="0">
                <a:latin typeface="Calibri"/>
              </a:rPr>
              <a:t>, which </a:t>
            </a:r>
            <a:br>
              <a:rPr lang="en-US" sz="2400" dirty="0" smtClean="0">
                <a:latin typeface="Calibri"/>
              </a:rPr>
            </a:br>
            <a:r>
              <a:rPr lang="en-US" sz="2400" dirty="0" smtClean="0">
                <a:latin typeface="Calibri"/>
              </a:rPr>
              <a:t>act as </a:t>
            </a:r>
            <a:r>
              <a:rPr lang="en-US" sz="2400" b="1" dirty="0" smtClean="0">
                <a:latin typeface="Calibri"/>
              </a:rPr>
              <a:t>tracers for memes </a:t>
            </a:r>
            <a:br>
              <a:rPr lang="en-US" sz="2400" b="1" dirty="0" smtClean="0">
                <a:latin typeface="Calibri"/>
              </a:rPr>
            </a:br>
            <a:r>
              <a:rPr lang="en-US" sz="2400" dirty="0" smtClean="0">
                <a:latin typeface="Calibri"/>
              </a:rPr>
              <a:t>[Leskovec et al., KDD ‘09].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4512" y="1493837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>
                <a:latin typeface="Calibri"/>
              </a:rPr>
              <a:t>A </a:t>
            </a:r>
            <a:r>
              <a:rPr lang="en-US" sz="3000" b="1" dirty="0" smtClean="0">
                <a:latin typeface="Calibri"/>
              </a:rPr>
              <a:t>meme</a:t>
            </a:r>
            <a:r>
              <a:rPr lang="en-US" sz="3000" dirty="0" smtClean="0">
                <a:latin typeface="Calibri"/>
              </a:rPr>
              <a:t> is an </a:t>
            </a:r>
            <a:r>
              <a:rPr lang="en-US" sz="3000" b="1" dirty="0" smtClean="0">
                <a:latin typeface="Calibri"/>
              </a:rPr>
              <a:t>idea</a:t>
            </a:r>
            <a:r>
              <a:rPr lang="en-US" sz="3000" dirty="0" smtClean="0">
                <a:latin typeface="Calibri"/>
              </a:rPr>
              <a:t>, </a:t>
            </a:r>
            <a:r>
              <a:rPr lang="en-US" sz="3000" b="1" dirty="0" smtClean="0">
                <a:latin typeface="Calibri"/>
              </a:rPr>
              <a:t>behavior</a:t>
            </a:r>
            <a:r>
              <a:rPr lang="en-US" sz="3000" dirty="0" smtClean="0">
                <a:latin typeface="Calibri"/>
              </a:rPr>
              <a:t>, or </a:t>
            </a:r>
            <a:r>
              <a:rPr lang="en-US" sz="3000" b="1" dirty="0" smtClean="0">
                <a:latin typeface="Calibri"/>
              </a:rPr>
              <a:t>style</a:t>
            </a:r>
            <a:r>
              <a:rPr lang="en-US" sz="3000" dirty="0" smtClean="0">
                <a:latin typeface="Calibri"/>
              </a:rPr>
              <a:t> that spreads from person to person within a culture [Merriam-Webster].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4512" y="2789237"/>
            <a:ext cx="37040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cap="small" dirty="0" smtClean="0">
                <a:latin typeface="Calibri" charset="0"/>
              </a:rPr>
              <a:t>MemeTracker Dataset: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88112" y="3398837"/>
            <a:ext cx="4876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Calibri"/>
              </a:rPr>
              <a:t>“Fukushima, March 12, 15.36: </a:t>
            </a:r>
            <a:br>
              <a:rPr lang="en-US" sz="2200" b="1" dirty="0" smtClean="0">
                <a:latin typeface="Calibri"/>
              </a:rPr>
            </a:br>
            <a:r>
              <a:rPr lang="en-US" sz="2200" b="1" dirty="0" smtClean="0">
                <a:latin typeface="Calibri"/>
              </a:rPr>
              <a:t>the end of the nuclear age”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0712" y="5380037"/>
            <a:ext cx="220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Calibri"/>
              </a:rPr>
              <a:t>“I just killed a pig </a:t>
            </a:r>
            <a:br>
              <a:rPr lang="en-US" sz="2200" b="1" dirty="0" smtClean="0">
                <a:latin typeface="Calibri"/>
              </a:rPr>
            </a:br>
            <a:r>
              <a:rPr lang="en-US" sz="2200" b="1" dirty="0" smtClean="0">
                <a:latin typeface="Calibri"/>
              </a:rPr>
              <a:t>and a goat”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88112" y="5380037"/>
            <a:ext cx="3657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Calibri"/>
              </a:rPr>
              <a:t>“You can put lipstick on a pig, </a:t>
            </a:r>
            <a:br>
              <a:rPr lang="en-US" sz="2200" b="1" dirty="0" smtClean="0">
                <a:latin typeface="Calibri"/>
              </a:rPr>
            </a:br>
            <a:r>
              <a:rPr lang="en-US" sz="2200" b="1" dirty="0" smtClean="0">
                <a:latin typeface="Calibri"/>
              </a:rPr>
              <a:t>but it’s still a pig”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620712" y="2636837"/>
            <a:ext cx="88392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512" y="3398837"/>
            <a:ext cx="1346447" cy="177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512" y="5456237"/>
            <a:ext cx="1295400" cy="176325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512" y="5456238"/>
            <a:ext cx="1371600" cy="1744476"/>
          </a:xfrm>
          <a:prstGeom prst="rect">
            <a:avLst/>
          </a:prstGeom>
        </p:spPr>
      </p:pic>
      <p:sp>
        <p:nvSpPr>
          <p:cNvPr id="19" name="Rounded Rectangle 18"/>
          <p:cNvSpPr>
            <a:spLocks noChangeArrowheads="1"/>
          </p:cNvSpPr>
          <p:nvPr/>
        </p:nvSpPr>
        <p:spPr bwMode="auto">
          <a:xfrm>
            <a:off x="2520032" y="2627709"/>
            <a:ext cx="4876800" cy="24384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b="1" dirty="0" smtClean="0">
                <a:latin typeface="Corbel" charset="0"/>
              </a:rPr>
              <a:t>172 million news articles</a:t>
            </a:r>
            <a:r>
              <a:rPr lang="en-US" sz="3600" dirty="0" smtClean="0">
                <a:latin typeface="Corbel" charset="0"/>
              </a:rPr>
              <a:t> </a:t>
            </a:r>
            <a:r>
              <a:rPr lang="en-US" sz="3600" b="1" dirty="0" smtClean="0">
                <a:latin typeface="Corbel" charset="0"/>
              </a:rPr>
              <a:t>over a year</a:t>
            </a:r>
            <a:br>
              <a:rPr lang="en-US" sz="3600" b="1" dirty="0" smtClean="0">
                <a:latin typeface="Corbel" charset="0"/>
              </a:rPr>
            </a:br>
            <a:r>
              <a:rPr lang="en-US" sz="3600" b="1" dirty="0" smtClean="0">
                <a:latin typeface="Corbel" charset="0"/>
              </a:rPr>
              <a:t> &gt;300 million short textual phrases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370530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1" grpId="0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42</a:t>
            </a:fld>
            <a:endParaRPr lang="fi-FI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74637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Cascades: Spatiotemporal Traces of Memes</a:t>
            </a:r>
            <a:endParaRPr lang="en-US" sz="4000" dirty="0"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2" y="1300527"/>
            <a:ext cx="9448800" cy="46129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99225" y="5837237"/>
            <a:ext cx="3417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</a:rPr>
              <a:t>[Leskovec et al., KDD ’09]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2112" y="6377840"/>
            <a:ext cx="883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alibri"/>
              </a:rPr>
              <a:t>A </a:t>
            </a:r>
            <a:r>
              <a:rPr lang="en-US" sz="2800" b="1" dirty="0" smtClean="0">
                <a:latin typeface="Calibri"/>
              </a:rPr>
              <a:t>cascade</a:t>
            </a:r>
            <a:r>
              <a:rPr lang="en-US" sz="2800" dirty="0" smtClean="0">
                <a:latin typeface="Calibri"/>
              </a:rPr>
              <a:t> c</a:t>
            </a:r>
            <a:r>
              <a:rPr lang="en-US" sz="2800" baseline="-25000" dirty="0" smtClean="0">
                <a:latin typeface="Calibri"/>
              </a:rPr>
              <a:t>m</a:t>
            </a:r>
            <a:r>
              <a:rPr lang="en-US" sz="2800" dirty="0" smtClean="0">
                <a:latin typeface="Calibri"/>
              </a:rPr>
              <a:t> is simply a </a:t>
            </a:r>
            <a:r>
              <a:rPr lang="en-US" sz="2800" b="1" dirty="0" smtClean="0">
                <a:latin typeface="Calibri"/>
              </a:rPr>
              <a:t>record of the times when sites first mentioned meme m</a:t>
            </a:r>
            <a:r>
              <a:rPr lang="en-US" sz="2800" dirty="0" smtClean="0">
                <a:latin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CC131FB-1EEF-F543-88BE-8F99FF79CDB7}" type="slidenum">
              <a:rPr lang="fi-FI"/>
              <a:pPr/>
              <a:t>43</a:t>
            </a:fld>
            <a:endParaRPr lang="fi-FI"/>
          </a:p>
        </p:txBody>
      </p:sp>
      <p:sp>
        <p:nvSpPr>
          <p:cNvPr id="3277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356830"/>
            <a:ext cx="961231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sz="3200" dirty="0" smtClean="0">
                <a:latin typeface="Calibri"/>
              </a:rPr>
              <a:t>How well does network inference work with real data?</a:t>
            </a:r>
            <a:endParaRPr lang="en-US" sz="3200" dirty="0">
              <a:latin typeface="Calibri"/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 bwMode="auto">
          <a:xfrm>
            <a:off x="935856" y="3685182"/>
            <a:ext cx="338437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x-none" sz="36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2. Prediction task</a:t>
            </a:r>
            <a:endParaRPr lang="en-US" sz="3600" kern="0" dirty="0"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 bwMode="auto">
          <a:xfrm>
            <a:off x="908744" y="2097231"/>
            <a:ext cx="80200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x-none" sz="36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1. Sanity check with hyperlink network</a:t>
            </a:r>
            <a:endParaRPr lang="en-US" sz="3600" kern="0" dirty="0" smtClean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 bwMode="auto">
          <a:xfrm>
            <a:off x="935856" y="4909318"/>
            <a:ext cx="309634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x-none" sz="36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3. Data insights</a:t>
            </a:r>
            <a:endParaRPr lang="en-US" sz="3600" kern="0" dirty="0" smtClean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 bwMode="auto">
          <a:xfrm>
            <a:off x="5121448" y="3688957"/>
            <a:ext cx="1143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800" dirty="0" smtClean="0">
                <a:latin typeface="Calibri" charset="0"/>
              </a:rPr>
              <a:t>predict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 bwMode="auto">
          <a:xfrm>
            <a:off x="1411312" y="2677070"/>
            <a:ext cx="6797352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b="1" dirty="0" smtClean="0">
                <a:latin typeface="Calibri" charset="0"/>
              </a:rPr>
              <a:t>&gt;40% overlap </a:t>
            </a:r>
            <a:r>
              <a:rPr lang="en-US" sz="2600" dirty="0" smtClean="0">
                <a:latin typeface="Calibri" charset="0"/>
              </a:rPr>
              <a:t>between inferred (meme-based) network and hyperlink network </a:t>
            </a:r>
          </a:p>
        </p:txBody>
      </p:sp>
      <p:sp>
        <p:nvSpPr>
          <p:cNvPr id="3" name="Double Brace 2"/>
          <p:cNvSpPr/>
          <p:nvPr/>
        </p:nvSpPr>
        <p:spPr bwMode="auto">
          <a:xfrm>
            <a:off x="4968304" y="3739442"/>
            <a:ext cx="1296144" cy="432048"/>
          </a:xfrm>
          <a:prstGeom prst="bracePair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 bwMode="auto">
          <a:xfrm>
            <a:off x="4761408" y="4981326"/>
            <a:ext cx="171906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800" dirty="0" smtClean="0">
                <a:latin typeface="Calibri" charset="0"/>
              </a:rPr>
              <a:t>understand</a:t>
            </a:r>
          </a:p>
        </p:txBody>
      </p:sp>
      <p:sp>
        <p:nvSpPr>
          <p:cNvPr id="29" name="Double Brace 28"/>
          <p:cNvSpPr/>
          <p:nvPr/>
        </p:nvSpPr>
        <p:spPr bwMode="auto">
          <a:xfrm>
            <a:off x="4608264" y="5031811"/>
            <a:ext cx="1944216" cy="432048"/>
          </a:xfrm>
          <a:prstGeom prst="bracePair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0" name="Right Arrow 29"/>
          <p:cNvSpPr/>
          <p:nvPr/>
        </p:nvSpPr>
        <p:spPr bwMode="auto">
          <a:xfrm>
            <a:off x="4461272" y="3760965"/>
            <a:ext cx="363016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032200" y="5053334"/>
            <a:ext cx="363016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 bwMode="auto">
          <a:xfrm>
            <a:off x="1439912" y="5486543"/>
            <a:ext cx="8640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>
                <a:latin typeface="Calibri" charset="0"/>
              </a:rPr>
              <a:t>u</a:t>
            </a:r>
            <a:r>
              <a:rPr lang="en-US" sz="2600" dirty="0" smtClean="0">
                <a:latin typeface="Calibri" charset="0"/>
              </a:rPr>
              <a:t>nderlying structure &amp; dynamics of information diffusion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 bwMode="auto">
          <a:xfrm>
            <a:off x="1439912" y="5949368"/>
            <a:ext cx="59046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position &amp; roles nodes in the network play</a:t>
            </a:r>
          </a:p>
        </p:txBody>
      </p:sp>
      <p:sp>
        <p:nvSpPr>
          <p:cNvPr id="34" name="Text Placeholder 2"/>
          <p:cNvSpPr txBox="1">
            <a:spLocks/>
          </p:cNvSpPr>
          <p:nvPr/>
        </p:nvSpPr>
        <p:spPr bwMode="auto">
          <a:xfrm>
            <a:off x="1439912" y="4221176"/>
            <a:ext cx="7488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predict cascade size, cascade duration &amp; actual nodes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15776" y="3973214"/>
            <a:ext cx="504056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215776" y="5197350"/>
            <a:ext cx="504056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 Placeholder 2"/>
          <p:cNvSpPr txBox="1">
            <a:spLocks/>
          </p:cNvSpPr>
          <p:nvPr/>
        </p:nvSpPr>
        <p:spPr bwMode="auto">
          <a:xfrm>
            <a:off x="8568704" y="1907629"/>
            <a:ext cx="57606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5000" dirty="0" smtClean="0">
                <a:solidFill>
                  <a:srgbClr val="0099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5000" dirty="0" smtClean="0">
              <a:solidFill>
                <a:srgbClr val="009900"/>
              </a:solidFill>
              <a:latin typeface="Calibri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3" grpId="0"/>
      <p:bldP spid="27" grpId="0"/>
      <p:bldP spid="3" grpId="0" animBg="1"/>
      <p:bldP spid="28" grpId="0"/>
      <p:bldP spid="29" grpId="0" animBg="1"/>
      <p:bldP spid="30" grpId="0" animBg="1"/>
      <p:bldP spid="31" grpId="0" animBg="1"/>
      <p:bldP spid="32" grpId="0"/>
      <p:bldP spid="33" grpId="0"/>
      <p:bldP spid="34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F351-1715-A446-A84F-5C85334F371E}" type="slidenum">
              <a:rPr lang="fi-FI"/>
              <a:pPr/>
              <a:t>44</a:t>
            </a:fld>
            <a:endParaRPr lang="fi-FI"/>
          </a:p>
        </p:txBody>
      </p:sp>
      <p:sp>
        <p:nvSpPr>
          <p:cNvPr id="14339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Real Networks: Prediction Task</a:t>
            </a:r>
            <a:endParaRPr lang="en-US" sz="4000" dirty="0"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76" y="2600569"/>
            <a:ext cx="4805422" cy="3339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319" y="2712476"/>
            <a:ext cx="4750745" cy="3299609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1943968" y="1835621"/>
            <a:ext cx="626469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x-none" sz="3600" kern="0" dirty="0" smtClean="0">
                <a:latin typeface="Calibri" charset="0"/>
                <a:ea typeface="DejaVu Sans" charset="0"/>
                <a:cs typeface="DejaVu Sans" charset="0"/>
              </a:rPr>
              <a:t>Average F1-score vs cascade size</a:t>
            </a:r>
            <a:endParaRPr lang="en-US" sz="3600" kern="0" dirty="0">
              <a:latin typeface="Calibri" charset="0"/>
              <a:ea typeface="DejaVu Sans" charset="0"/>
              <a:cs typeface="DejaVu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2592040" y="3779837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7632600" y="3923853"/>
            <a:ext cx="0" cy="4320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3024088" y="3707829"/>
            <a:ext cx="0" cy="8640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8136656" y="3995861"/>
            <a:ext cx="0" cy="8640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oval"/>
            <a:tailEnd type="oval"/>
          </a:ln>
          <a:effectLst/>
        </p:spPr>
      </p:cxn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2304008" y="2915741"/>
            <a:ext cx="4876800" cy="24384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x-none" sz="3600" kern="0" dirty="0">
                <a:latin typeface="Calibri" charset="0"/>
                <a:ea typeface="DejaVu Sans" charset="0"/>
                <a:cs typeface="DejaVu Sans" charset="0"/>
              </a:rPr>
              <a:t>Matching a particular </a:t>
            </a:r>
            <a:r>
              <a:rPr lang="x-none" sz="3600" kern="0" dirty="0" smtClean="0">
                <a:latin typeface="Calibri" charset="0"/>
                <a:ea typeface="DejaVu Sans" charset="0"/>
                <a:cs typeface="DejaVu Sans" charset="0"/>
              </a:rPr>
              <a:t>cascade is </a:t>
            </a:r>
            <a:r>
              <a:rPr lang="x-none" sz="3600" kern="0" dirty="0">
                <a:latin typeface="Calibri" charset="0"/>
                <a:ea typeface="DejaVu Sans" charset="0"/>
                <a:cs typeface="DejaVu Sans" charset="0"/>
              </a:rPr>
              <a:t>difficult, it is a </a:t>
            </a:r>
            <a:r>
              <a:rPr lang="x-none" sz="3600" b="1" kern="0" dirty="0">
                <a:latin typeface="Calibri" charset="0"/>
                <a:ea typeface="DejaVu Sans" charset="0"/>
                <a:cs typeface="DejaVu Sans" charset="0"/>
              </a:rPr>
              <a:t>probabilistic process</a:t>
            </a:r>
            <a:r>
              <a:rPr lang="x-none" sz="3600" kern="0" dirty="0">
                <a:latin typeface="Calibri" charset="0"/>
                <a:ea typeface="DejaVu Sans" charset="0"/>
                <a:cs typeface="DejaVu Sans" charset="0"/>
              </a:rPr>
              <a:t>.</a:t>
            </a:r>
            <a:endParaRPr lang="en-US" sz="3600" kern="0" dirty="0">
              <a:latin typeface="Calibri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834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DC65C4E-7743-0B4B-96B2-4EA2E0EAE5D5}" type="slidenum">
              <a:rPr lang="fi-FI" sz="1400">
                <a:latin typeface="Times New Roman" charset="0"/>
                <a:ea typeface="DejaVu Sans" charset="0"/>
                <a:cs typeface="DejaVu Sans" charset="0"/>
              </a:rPr>
              <a:pPr/>
              <a:t>45</a:t>
            </a:fld>
            <a:endParaRPr lang="fi-FI" sz="1400">
              <a:latin typeface="Times New Roman" charset="0"/>
              <a:ea typeface="DejaVu Sans" charset="0"/>
              <a:cs typeface="DejaVu Sans" charset="0"/>
            </a:endParaRPr>
          </a:p>
        </p:txBody>
      </p:sp>
      <p:sp>
        <p:nvSpPr>
          <p:cNvPr id="55299" name="Content Placeholder 2"/>
          <p:cNvSpPr txBox="1">
            <a:spLocks noGrp="1"/>
          </p:cNvSpPr>
          <p:nvPr>
            <p:ph idx="4294967295"/>
          </p:nvPr>
        </p:nvSpPr>
        <p:spPr>
          <a:xfrm>
            <a:off x="504825" y="1768475"/>
            <a:ext cx="9072563" cy="4989513"/>
          </a:xfrm>
        </p:spPr>
        <p:txBody>
          <a:bodyPr lIns="60477" tIns="100794"/>
          <a:lstStyle>
            <a:lvl1pPr marL="438150" indent="-319088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>
              <a:ea typeface="DejaVu Sans" charset="0"/>
              <a:cs typeface="DejaVu Sans" charset="0"/>
            </a:endParaRP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50"/>
            <a:ext cx="10080625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84138" y="1344613"/>
            <a:ext cx="5795962" cy="4954587"/>
          </a:xfrm>
          <a:prstGeom prst="ellipse">
            <a:avLst/>
          </a:prstGeom>
          <a:noFill/>
          <a:ln w="48000" cmpd="thickThin">
            <a:solidFill>
              <a:srgbClr val="E66C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0794" tIns="50397" rIns="100794" bIns="50397" anchor="ctr"/>
          <a:lstStyle/>
          <a:p>
            <a:pPr algn="ctr" defTabSz="1008063" eaLnBrk="1" hangingPunct="1"/>
            <a:endParaRPr lang="en-US" sz="2000">
              <a:solidFill>
                <a:srgbClr val="FFFFFF"/>
              </a:solidFill>
              <a:latin typeface="Corbel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711825" y="1176338"/>
            <a:ext cx="4200525" cy="3024187"/>
          </a:xfrm>
          <a:prstGeom prst="ellipse">
            <a:avLst/>
          </a:prstGeom>
          <a:noFill/>
          <a:ln w="48000" cmpd="thickThin">
            <a:solidFill>
              <a:srgbClr val="E66C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0794" tIns="50397" rIns="100794" bIns="50397" anchor="ctr"/>
          <a:lstStyle/>
          <a:p>
            <a:pPr algn="ctr" defTabSz="1008063" eaLnBrk="1" hangingPunct="1"/>
            <a:endParaRPr lang="en-US" sz="2000">
              <a:solidFill>
                <a:srgbClr val="FFFFFF"/>
              </a:solidFill>
              <a:latin typeface="Corbel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292725" y="4367213"/>
            <a:ext cx="4367213" cy="3192462"/>
          </a:xfrm>
          <a:prstGeom prst="ellipse">
            <a:avLst/>
          </a:prstGeom>
          <a:noFill/>
          <a:ln w="48000" cmpd="thickThin">
            <a:solidFill>
              <a:srgbClr val="E66C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0794" tIns="50397" rIns="100794" bIns="50397" anchor="ctr"/>
          <a:lstStyle/>
          <a:p>
            <a:pPr algn="ctr" defTabSz="1008063" eaLnBrk="1" hangingPunct="1"/>
            <a:endParaRPr lang="en-US" sz="2000">
              <a:solidFill>
                <a:srgbClr val="FFFFFF"/>
              </a:solidFill>
              <a:latin typeface="Corbel" charset="0"/>
            </a:endParaRPr>
          </a:p>
        </p:txBody>
      </p:sp>
      <p:sp>
        <p:nvSpPr>
          <p:cNvPr id="55304" name="TextBox 9"/>
          <p:cNvSpPr txBox="1">
            <a:spLocks noChangeArrowheads="1"/>
          </p:cNvSpPr>
          <p:nvPr/>
        </p:nvSpPr>
        <p:spPr bwMode="auto">
          <a:xfrm>
            <a:off x="587375" y="6719888"/>
            <a:ext cx="217805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defTabSz="100806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100806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orbel" charset="0"/>
              </a:rPr>
              <a:t>Blogs</a:t>
            </a:r>
          </a:p>
          <a:p>
            <a:pPr eaLnBrk="1" hangingPunct="1"/>
            <a:r>
              <a:rPr lang="en-US" sz="2000">
                <a:latin typeface="Corbel" charset="0"/>
              </a:rPr>
              <a:t>Mainstream media</a:t>
            </a:r>
          </a:p>
        </p:txBody>
      </p:sp>
      <p:sp>
        <p:nvSpPr>
          <p:cNvPr id="55305" name="Oval 10"/>
          <p:cNvSpPr>
            <a:spLocks noChangeArrowheads="1"/>
          </p:cNvSpPr>
          <p:nvPr/>
        </p:nvSpPr>
        <p:spPr bwMode="auto">
          <a:xfrm>
            <a:off x="411163" y="7138988"/>
            <a:ext cx="201612" cy="201612"/>
          </a:xfrm>
          <a:prstGeom prst="ellipse">
            <a:avLst/>
          </a:prstGeom>
          <a:solidFill>
            <a:srgbClr val="FF0000"/>
          </a:solidFill>
          <a:ln w="48000" cmpd="thickThin">
            <a:solidFill>
              <a:srgbClr val="FF0000"/>
            </a:solidFill>
            <a:round/>
            <a:headEnd/>
            <a:tailEnd/>
          </a:ln>
        </p:spPr>
        <p:txBody>
          <a:bodyPr lIns="100794" tIns="50397" rIns="100794" bIns="50397" anchor="ctr"/>
          <a:lstStyle/>
          <a:p>
            <a:pPr algn="ctr" defTabSz="1008063" eaLnBrk="1" hangingPunct="1"/>
            <a:endParaRPr lang="en-US" sz="2000">
              <a:solidFill>
                <a:srgbClr val="FFFFFF"/>
              </a:solidFill>
              <a:latin typeface="Corbel" charset="0"/>
            </a:endParaRPr>
          </a:p>
        </p:txBody>
      </p:sp>
      <p:sp>
        <p:nvSpPr>
          <p:cNvPr id="55306" name="Oval 11"/>
          <p:cNvSpPr>
            <a:spLocks noChangeArrowheads="1"/>
          </p:cNvSpPr>
          <p:nvPr/>
        </p:nvSpPr>
        <p:spPr bwMode="auto">
          <a:xfrm>
            <a:off x="407988" y="6816725"/>
            <a:ext cx="201612" cy="200025"/>
          </a:xfrm>
          <a:prstGeom prst="ellipse">
            <a:avLst/>
          </a:prstGeom>
          <a:solidFill>
            <a:srgbClr val="002060"/>
          </a:solidFill>
          <a:ln w="48000" cmpd="thickThin">
            <a:solidFill>
              <a:srgbClr val="002060"/>
            </a:solidFill>
            <a:round/>
            <a:headEnd/>
            <a:tailEnd/>
          </a:ln>
        </p:spPr>
        <p:txBody>
          <a:bodyPr lIns="100794" tIns="50397" rIns="100794" bIns="50397" anchor="ctr"/>
          <a:lstStyle/>
          <a:p>
            <a:pPr algn="ctr" defTabSz="1008063" eaLnBrk="1" hangingPunct="1"/>
            <a:endParaRPr lang="en-US" sz="2000">
              <a:solidFill>
                <a:srgbClr val="FFFFFF"/>
              </a:solidFill>
              <a:latin typeface="Corbel" charset="0"/>
            </a:endParaRPr>
          </a:p>
        </p:txBody>
      </p:sp>
      <p:sp>
        <p:nvSpPr>
          <p:cNvPr id="55307" name="Title 1"/>
          <p:cNvSpPr txBox="1">
            <a:spLocks/>
          </p:cNvSpPr>
          <p:nvPr/>
        </p:nvSpPr>
        <p:spPr bwMode="auto">
          <a:xfrm>
            <a:off x="468313" y="322461"/>
            <a:ext cx="90709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r>
              <a:rPr lang="en-US" sz="4000" b="1" dirty="0">
                <a:solidFill>
                  <a:srgbClr val="FFFFFF"/>
                </a:solidFill>
                <a:latin typeface="Calibri"/>
                <a:ea typeface="+mj-ea"/>
                <a:cs typeface="+mj-cs"/>
              </a:rPr>
              <a:t>Diffusion Network (small part)</a:t>
            </a:r>
          </a:p>
        </p:txBody>
      </p:sp>
    </p:spTree>
    <p:extLst>
      <p:ext uri="{BB962C8B-B14F-4D97-AF65-F5344CB8AC3E}">
        <p14:creationId xmlns:p14="http://schemas.microsoft.com/office/powerpoint/2010/main" val="264750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4634DE5-5C16-184F-BF0B-0E30795A958D}" type="slidenum">
              <a:rPr lang="fi-FI"/>
              <a:pPr/>
              <a:t>46</a:t>
            </a:fld>
            <a:endParaRPr lang="fi-FI" dirty="0"/>
          </a:p>
        </p:txBody>
      </p:sp>
      <p:sp>
        <p:nvSpPr>
          <p:cNvPr id="4198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74637"/>
            <a:ext cx="9612312" cy="646331"/>
          </a:xfrm>
        </p:spPr>
        <p:txBody>
          <a:bodyPr wrap="square">
            <a:spAutoFit/>
          </a:bodyPr>
          <a:lstStyle/>
          <a:p>
            <a:pPr eaLnBrk="1"/>
            <a:r>
              <a:rPr lang="en-US" sz="4200" dirty="0" smtClean="0"/>
              <a:t>Observation I: Events</a:t>
            </a:r>
            <a:endParaRPr lang="en-US" sz="4200" dirty="0"/>
          </a:p>
        </p:txBody>
      </p:sp>
      <p:sp>
        <p:nvSpPr>
          <p:cNvPr id="7" name="Rectangle 6"/>
          <p:cNvSpPr/>
          <p:nvPr/>
        </p:nvSpPr>
        <p:spPr>
          <a:xfrm>
            <a:off x="2525712" y="7068105"/>
            <a:ext cx="5431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Youtube video: </a:t>
            </a:r>
            <a:r>
              <a:rPr lang="en-US" dirty="0" smtClean="0">
                <a:hlinkClick r:id="rId3"/>
              </a:rPr>
              <a:t>http://youtu.be/hBeaSfRCU4c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99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4634DE5-5C16-184F-BF0B-0E30795A958D}" type="slidenum">
              <a:rPr lang="fi-FI"/>
              <a:pPr/>
              <a:t>47</a:t>
            </a:fld>
            <a:endParaRPr lang="fi-FI" dirty="0"/>
          </a:p>
        </p:txBody>
      </p:sp>
      <p:sp>
        <p:nvSpPr>
          <p:cNvPr id="4198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74637"/>
            <a:ext cx="9612312" cy="646331"/>
          </a:xfrm>
        </p:spPr>
        <p:txBody>
          <a:bodyPr wrap="square">
            <a:spAutoFit/>
          </a:bodyPr>
          <a:lstStyle/>
          <a:p>
            <a:pPr eaLnBrk="1"/>
            <a:r>
              <a:rPr lang="en-US" sz="4200" dirty="0" smtClean="0"/>
              <a:t>Observation II: Dynamic Clusters</a:t>
            </a:r>
            <a:endParaRPr lang="en-US" sz="4200" dirty="0"/>
          </a:p>
        </p:txBody>
      </p:sp>
      <p:sp>
        <p:nvSpPr>
          <p:cNvPr id="6" name="Rectangle 5"/>
          <p:cNvSpPr/>
          <p:nvPr/>
        </p:nvSpPr>
        <p:spPr>
          <a:xfrm>
            <a:off x="2525712" y="7068105"/>
            <a:ext cx="5431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Youtube video: </a:t>
            </a:r>
            <a:r>
              <a:rPr lang="en-US" dirty="0" smtClean="0">
                <a:hlinkClick r:id="rId3"/>
              </a:rPr>
              <a:t>http://youtu.be/hIeF9NMSCLo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50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4634DE5-5C16-184F-BF0B-0E30795A958D}" type="slidenum">
              <a:rPr lang="fi-FI"/>
              <a:pPr/>
              <a:t>48</a:t>
            </a:fld>
            <a:endParaRPr lang="fi-FI" dirty="0"/>
          </a:p>
        </p:txBody>
      </p:sp>
      <p:sp>
        <p:nvSpPr>
          <p:cNvPr id="4198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74637"/>
            <a:ext cx="9612312" cy="646331"/>
          </a:xfrm>
        </p:spPr>
        <p:txBody>
          <a:bodyPr wrap="square">
            <a:spAutoFit/>
          </a:bodyPr>
          <a:lstStyle/>
          <a:p>
            <a:pPr eaLnBrk="1"/>
            <a:r>
              <a:rPr lang="en-US" sz="4200" dirty="0" smtClean="0"/>
              <a:t>Observation III: Social Capital</a:t>
            </a:r>
            <a:endParaRPr lang="en-US" sz="4200" dirty="0"/>
          </a:p>
        </p:txBody>
      </p:sp>
      <p:sp>
        <p:nvSpPr>
          <p:cNvPr id="6" name="Rectangle 5"/>
          <p:cNvSpPr/>
          <p:nvPr/>
        </p:nvSpPr>
        <p:spPr>
          <a:xfrm>
            <a:off x="2525712" y="7068105"/>
            <a:ext cx="5431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Youtube video: </a:t>
            </a:r>
            <a:r>
              <a:rPr lang="en-US" dirty="0" smtClean="0">
                <a:hlinkClick r:id="rId3"/>
              </a:rPr>
              <a:t>http://youtu.be/yLgiGqpiM64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72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4634DE5-5C16-184F-BF0B-0E30795A958D}" type="slidenum">
              <a:rPr lang="fi-FI"/>
              <a:pPr/>
              <a:t>49</a:t>
            </a:fld>
            <a:endParaRPr lang="fi-FI"/>
          </a:p>
        </p:txBody>
      </p:sp>
      <p:sp>
        <p:nvSpPr>
          <p:cNvPr id="4198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/>
              <a:t>Observation IV: population wide event</a:t>
            </a:r>
            <a:endParaRPr lang="en-US" sz="400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1611312" y="5213657"/>
            <a:ext cx="2743200" cy="39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indent="-514350" algn="ctr"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</a:pPr>
            <a:r>
              <a:rPr lang="en-US" sz="2800" b="1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Civil war in Libya</a:t>
            </a:r>
            <a:endParaRPr lang="en-US" sz="2800" b="1" dirty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2" y="1570037"/>
            <a:ext cx="4689946" cy="3498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4" y="1570037"/>
            <a:ext cx="4724400" cy="3471805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6411912" y="5151437"/>
            <a:ext cx="2743200" cy="39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indent="-514350" algn="ctr"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</a:pPr>
            <a:r>
              <a:rPr lang="en-US" sz="2800" b="1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Syria’s uprise</a:t>
            </a:r>
            <a:endParaRPr lang="en-US" sz="2800" b="1" dirty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154112" y="5948837"/>
            <a:ext cx="8071200" cy="1357200"/>
          </a:xfrm>
          <a:prstGeom prst="rect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 bwMode="auto">
          <a:xfrm>
            <a:off x="1382712" y="5989637"/>
            <a:ext cx="7848600" cy="117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indent="-514350"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</a:pP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News are </a:t>
            </a:r>
            <a:r>
              <a:rPr lang="en-US" sz="2800" b="1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sometimes spreading earlier among blogs than mass media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, often when </a:t>
            </a:r>
            <a:r>
              <a:rPr lang="en-US" sz="2800" b="1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civil population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is involved, as the civil war in Libya or Syria’s uprise.</a:t>
            </a:r>
            <a:endParaRPr lang="en-US" sz="2800" dirty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624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5</a:t>
            </a:fld>
            <a:endParaRPr lang="fi-FI" dirty="0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51445"/>
            <a:ext cx="9070975" cy="677108"/>
          </a:xfrm>
        </p:spPr>
        <p:txBody>
          <a:bodyPr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Detailed </a:t>
            </a:r>
            <a:r>
              <a:rPr lang="en-US" i="1" dirty="0" smtClean="0">
                <a:latin typeface="Calibri"/>
              </a:rPr>
              <a:t>traces</a:t>
            </a:r>
            <a:r>
              <a:rPr lang="en-US" dirty="0" smtClean="0">
                <a:latin typeface="Calibri"/>
              </a:rPr>
              <a:t> of activity</a:t>
            </a:r>
            <a:endParaRPr lang="en-US" dirty="0">
              <a:latin typeface="Calibri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5490337" y="3588221"/>
            <a:ext cx="4292600" cy="1028700"/>
            <a:chOff x="5573712" y="4237037"/>
            <a:chExt cx="4292600" cy="1028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3712" y="4237037"/>
              <a:ext cx="4292600" cy="1028700"/>
            </a:xfrm>
            <a:prstGeom prst="rect">
              <a:avLst/>
            </a:prstGeom>
          </p:spPr>
        </p:pic>
        <p:cxnSp>
          <p:nvCxnSpPr>
            <p:cNvPr id="57" name="Straight Connector 56"/>
            <p:cNvCxnSpPr/>
            <p:nvPr/>
          </p:nvCxnSpPr>
          <p:spPr bwMode="auto">
            <a:xfrm>
              <a:off x="5575300" y="4465637"/>
              <a:ext cx="1827212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5802312" y="5226049"/>
              <a:ext cx="12192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1" name="Group 140"/>
          <p:cNvGrpSpPr/>
          <p:nvPr/>
        </p:nvGrpSpPr>
        <p:grpSpPr>
          <a:xfrm>
            <a:off x="5337937" y="4883621"/>
            <a:ext cx="4611900" cy="1848771"/>
            <a:chOff x="5421312" y="5532437"/>
            <a:chExt cx="4611900" cy="1848771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1312" y="5704808"/>
              <a:ext cx="4611900" cy="1676400"/>
            </a:xfrm>
            <a:prstGeom prst="rect">
              <a:avLst/>
            </a:prstGeom>
          </p:spPr>
        </p:pic>
        <p:sp>
          <p:nvSpPr>
            <p:cNvPr id="70" name="Text Placeholder 2"/>
            <p:cNvSpPr txBox="1">
              <a:spLocks/>
            </p:cNvSpPr>
            <p:nvPr/>
          </p:nvSpPr>
          <p:spPr bwMode="auto">
            <a:xfrm>
              <a:off x="5965825" y="5684837"/>
              <a:ext cx="1131887" cy="670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buClr>
                  <a:srgbClr val="FF6309"/>
                </a:buClr>
              </a:pPr>
              <a:r>
                <a:rPr lang="en-US" sz="2400" b="1" kern="0" dirty="0" smtClean="0">
                  <a:solidFill>
                    <a:schemeClr val="tx2"/>
                  </a:solidFill>
                  <a:latin typeface="Calibri" charset="0"/>
                  <a:ea typeface="DejaVu Sans" charset="0"/>
                  <a:cs typeface="DejaVu Sans" charset="0"/>
                </a:rPr>
                <a:t>#greece</a:t>
              </a:r>
              <a:br>
                <a:rPr lang="en-US" sz="2400" b="1" kern="0" dirty="0" smtClean="0">
                  <a:solidFill>
                    <a:schemeClr val="tx2"/>
                  </a:solidFill>
                  <a:latin typeface="Calibri" charset="0"/>
                  <a:ea typeface="DejaVu Sans" charset="0"/>
                  <a:cs typeface="DejaVu Sans" charset="0"/>
                </a:rPr>
              </a:br>
              <a:r>
                <a:rPr lang="en-US" sz="2400" b="1" kern="0" dirty="0" smtClean="0">
                  <a:solidFill>
                    <a:schemeClr val="tx2"/>
                  </a:solidFill>
                  <a:latin typeface="Calibri" charset="0"/>
                  <a:ea typeface="DejaVu Sans" charset="0"/>
                  <a:cs typeface="DejaVu Sans" charset="0"/>
                </a:rPr>
                <a:t>retweets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8850311" y="5532437"/>
              <a:ext cx="533400" cy="1828800"/>
            </a:xfrm>
            <a:prstGeom prst="ellipse">
              <a:avLst/>
            </a:prstGeom>
            <a:noFill/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337937" y="1835621"/>
            <a:ext cx="4610100" cy="1333500"/>
            <a:chOff x="5421312" y="2484437"/>
            <a:chExt cx="4610100" cy="1333500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1312" y="2484437"/>
              <a:ext cx="4610100" cy="1333500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 bwMode="auto">
            <a:xfrm>
              <a:off x="6259512" y="3551237"/>
              <a:ext cx="12192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>
              <a:off x="6335712" y="3779837"/>
              <a:ext cx="3810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402512" y="3322637"/>
              <a:ext cx="7620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>
              <a:off x="6107112" y="2789237"/>
              <a:ext cx="16002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8" name="Group 137"/>
          <p:cNvGrpSpPr/>
          <p:nvPr/>
        </p:nvGrpSpPr>
        <p:grpSpPr>
          <a:xfrm>
            <a:off x="918337" y="4456583"/>
            <a:ext cx="3992510" cy="2179638"/>
            <a:chOff x="1001712" y="5105399"/>
            <a:chExt cx="3992510" cy="217963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1712" y="5105399"/>
              <a:ext cx="3992510" cy="2179638"/>
            </a:xfrm>
            <a:prstGeom prst="rect">
              <a:avLst/>
            </a:prstGeom>
          </p:spPr>
        </p:pic>
        <p:cxnSp>
          <p:nvCxnSpPr>
            <p:cNvPr id="95" name="Straight Connector 94"/>
            <p:cNvCxnSpPr/>
            <p:nvPr/>
          </p:nvCxnSpPr>
          <p:spPr bwMode="auto">
            <a:xfrm>
              <a:off x="1458000" y="5274000"/>
              <a:ext cx="7620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6" name="Rectangle 95"/>
            <p:cNvSpPr/>
            <p:nvPr/>
          </p:nvSpPr>
          <p:spPr bwMode="auto">
            <a:xfrm>
              <a:off x="1154112" y="5179238"/>
              <a:ext cx="228600" cy="27699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108800" y="6627038"/>
              <a:ext cx="2286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1108800" y="7008038"/>
              <a:ext cx="2286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 bwMode="auto">
            <a:xfrm>
              <a:off x="1382712" y="6703200"/>
              <a:ext cx="7620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/>
            <p:cNvCxnSpPr/>
            <p:nvPr/>
          </p:nvCxnSpPr>
          <p:spPr bwMode="auto">
            <a:xfrm>
              <a:off x="1458912" y="7054849"/>
              <a:ext cx="9144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1535112" y="5454649"/>
              <a:ext cx="23622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>
              <a:off x="1382712" y="6902449"/>
              <a:ext cx="14478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>
              <a:off x="1535112" y="7208837"/>
              <a:ext cx="12192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>
              <a:off x="1154112" y="6523037"/>
              <a:ext cx="7620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/>
            <p:cNvCxnSpPr/>
            <p:nvPr/>
          </p:nvCxnSpPr>
          <p:spPr bwMode="auto">
            <a:xfrm>
              <a:off x="4430712" y="6218237"/>
              <a:ext cx="5334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5" name="Group 144"/>
          <p:cNvGrpSpPr/>
          <p:nvPr/>
        </p:nvGrpSpPr>
        <p:grpSpPr>
          <a:xfrm>
            <a:off x="-72256" y="1835621"/>
            <a:ext cx="10069506" cy="4953000"/>
            <a:chOff x="11119" y="2484437"/>
            <a:chExt cx="10069506" cy="4953000"/>
          </a:xfrm>
        </p:grpSpPr>
        <p:sp>
          <p:nvSpPr>
            <p:cNvPr id="36" name="Rectangle 35"/>
            <p:cNvSpPr/>
            <p:nvPr/>
          </p:nvSpPr>
          <p:spPr>
            <a:xfrm rot="16200000">
              <a:off x="-1849647" y="4641673"/>
              <a:ext cx="427552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cap="small" dirty="0" smtClean="0">
                  <a:latin typeface="Calibri" charset="0"/>
                </a:rPr>
                <a:t>Detailed Traces of Activity</a:t>
              </a:r>
            </a:p>
          </p:txBody>
        </p:sp>
        <p:sp>
          <p:nvSpPr>
            <p:cNvPr id="37" name="Left Brace 36"/>
            <p:cNvSpPr/>
            <p:nvPr/>
          </p:nvSpPr>
          <p:spPr bwMode="auto">
            <a:xfrm>
              <a:off x="565111" y="2555837"/>
              <a:ext cx="331200" cy="4881600"/>
            </a:xfrm>
            <a:prstGeom prst="lef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29" name="Straight Connector 128"/>
            <p:cNvCxnSpPr/>
            <p:nvPr/>
          </p:nvCxnSpPr>
          <p:spPr bwMode="auto">
            <a:xfrm rot="5400000">
              <a:off x="2731293" y="4945062"/>
              <a:ext cx="4922838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/>
            <p:cNvCxnSpPr/>
            <p:nvPr/>
          </p:nvCxnSpPr>
          <p:spPr bwMode="auto">
            <a:xfrm>
              <a:off x="1001712" y="4846637"/>
              <a:ext cx="4191000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>
              <a:off x="5192712" y="5454649"/>
              <a:ext cx="4887913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/>
            <p:cNvCxnSpPr/>
            <p:nvPr/>
          </p:nvCxnSpPr>
          <p:spPr bwMode="auto">
            <a:xfrm>
              <a:off x="5192712" y="4006849"/>
              <a:ext cx="4887913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4" name="Group 143"/>
          <p:cNvGrpSpPr/>
          <p:nvPr/>
        </p:nvGrpSpPr>
        <p:grpSpPr>
          <a:xfrm>
            <a:off x="1146937" y="2216621"/>
            <a:ext cx="3869690" cy="1758950"/>
            <a:chOff x="1230312" y="2865437"/>
            <a:chExt cx="3869690" cy="1758950"/>
          </a:xfrm>
        </p:grpSpPr>
        <p:grpSp>
          <p:nvGrpSpPr>
            <p:cNvPr id="137" name="Group 136"/>
            <p:cNvGrpSpPr/>
            <p:nvPr/>
          </p:nvGrpSpPr>
          <p:grpSpPr>
            <a:xfrm>
              <a:off x="1230312" y="2865437"/>
              <a:ext cx="3869690" cy="1758950"/>
              <a:chOff x="1230312" y="2865437"/>
              <a:chExt cx="3869690" cy="1758950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0312" y="2865437"/>
                <a:ext cx="3869690" cy="1758950"/>
              </a:xfrm>
              <a:prstGeom prst="rect">
                <a:avLst/>
              </a:prstGeom>
            </p:spPr>
          </p:pic>
          <p:cxnSp>
            <p:nvCxnSpPr>
              <p:cNvPr id="49" name="Straight Connector 48"/>
              <p:cNvCxnSpPr/>
              <p:nvPr/>
            </p:nvCxnSpPr>
            <p:spPr bwMode="auto">
              <a:xfrm>
                <a:off x="1306512" y="4618037"/>
                <a:ext cx="990600" cy="1588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1763712" y="3246437"/>
                <a:ext cx="762000" cy="1588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2" name="Straight Connector 141"/>
            <p:cNvCxnSpPr/>
            <p:nvPr/>
          </p:nvCxnSpPr>
          <p:spPr bwMode="auto">
            <a:xfrm>
              <a:off x="1306512" y="4313237"/>
              <a:ext cx="1066800" cy="15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5" name="Rounded Rectangle 44"/>
          <p:cNvSpPr>
            <a:spLocks noChangeArrowheads="1"/>
          </p:cNvSpPr>
          <p:nvPr/>
        </p:nvSpPr>
        <p:spPr bwMode="auto">
          <a:xfrm>
            <a:off x="1367904" y="3347789"/>
            <a:ext cx="7920880" cy="2448272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000" dirty="0" smtClean="0">
                <a:latin typeface="Corbel" charset="0"/>
              </a:rPr>
              <a:t>The </a:t>
            </a:r>
            <a:r>
              <a:rPr lang="en-US" sz="4000" b="1" dirty="0" smtClean="0">
                <a:latin typeface="Corbel" charset="0"/>
              </a:rPr>
              <a:t>availability of digital </a:t>
            </a:r>
            <a:br>
              <a:rPr lang="en-US" sz="4000" b="1" dirty="0" smtClean="0">
                <a:latin typeface="Corbel" charset="0"/>
              </a:rPr>
            </a:br>
            <a:r>
              <a:rPr lang="en-US" sz="4000" b="1" dirty="0" smtClean="0">
                <a:latin typeface="Corbel" charset="0"/>
              </a:rPr>
              <a:t>activity data </a:t>
            </a:r>
            <a:r>
              <a:rPr lang="en-US" sz="4000" dirty="0" smtClean="0">
                <a:latin typeface="Corbel" charset="0"/>
              </a:rPr>
              <a:t>enables data-driven </a:t>
            </a:r>
          </a:p>
          <a:p>
            <a:pPr algn="ctr" eaLnBrk="1" hangingPunct="1"/>
            <a:r>
              <a:rPr lang="en-US" sz="4000" dirty="0" smtClean="0">
                <a:latin typeface="Corbel" charset="0"/>
              </a:rPr>
              <a:t>(machine learning) methods</a:t>
            </a:r>
            <a:endParaRPr lang="en-US" sz="4000" b="1" dirty="0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4634DE5-5C16-184F-BF0B-0E30795A958D}" type="slidenum">
              <a:rPr lang="fi-FI"/>
              <a:pPr/>
              <a:t>50</a:t>
            </a:fld>
            <a:endParaRPr lang="fi-FI"/>
          </a:p>
        </p:txBody>
      </p:sp>
      <p:sp>
        <p:nvSpPr>
          <p:cNvPr id="41987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612312" cy="646331"/>
          </a:xfrm>
        </p:spPr>
        <p:txBody>
          <a:bodyPr wrap="square">
            <a:spAutoFit/>
          </a:bodyPr>
          <a:lstStyle/>
          <a:p>
            <a:pPr eaLnBrk="1"/>
            <a:r>
              <a:rPr lang="en-US" sz="4200" dirty="0" smtClean="0"/>
              <a:t>Observation V: centrality</a:t>
            </a:r>
            <a:endParaRPr lang="en-US" sz="420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1382712" y="5213657"/>
            <a:ext cx="2743200" cy="39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indent="-514350" algn="ctr"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</a:pPr>
            <a:r>
              <a:rPr lang="en-US" sz="2800" b="1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NBA</a:t>
            </a:r>
            <a:endParaRPr lang="en-US" sz="2800" b="1" dirty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6183312" y="5213657"/>
            <a:ext cx="2971800" cy="39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indent="-514350" algn="ctr"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</a:pPr>
            <a:r>
              <a:rPr lang="en-US" sz="2800" b="1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Occupy Wall Street</a:t>
            </a:r>
            <a:endParaRPr lang="en-US" sz="2800" b="1" dirty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154112" y="5948837"/>
            <a:ext cx="8071200" cy="1357200"/>
          </a:xfrm>
          <a:prstGeom prst="rect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 bwMode="auto">
          <a:xfrm>
            <a:off x="1382712" y="5989637"/>
            <a:ext cx="7848600" cy="117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indent="-514350"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</a:pP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The distribution of mainstream media and blogs among the most central sites can be relatively steady (NBA) or more time-varying (Occupy Wall Street). </a:t>
            </a:r>
          </a:p>
          <a:p>
            <a:pPr indent="-514350">
              <a:lnSpc>
                <a:spcPct val="90000"/>
              </a:lnSpc>
              <a:spcBef>
                <a:spcPct val="40000"/>
              </a:spcBef>
              <a:buClr>
                <a:srgbClr val="FF6309"/>
              </a:buClr>
            </a:pPr>
            <a:endParaRPr lang="en-US" sz="2800" dirty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2" y="1874837"/>
            <a:ext cx="9029699" cy="3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979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51</a:t>
            </a:fld>
            <a:endParaRPr lang="fi-FI" dirty="0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77108"/>
          </a:xfrm>
        </p:spPr>
        <p:txBody>
          <a:bodyPr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Outline</a:t>
            </a:r>
            <a:endParaRPr lang="en-US" dirty="0">
              <a:latin typeface="Calibri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 bwMode="auto">
          <a:xfrm>
            <a:off x="575816" y="4715941"/>
            <a:ext cx="4296544" cy="106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800" b="1" dirty="0">
                <a:latin typeface="Calibri" charset="0"/>
              </a:rPr>
              <a:t>Modeling </a:t>
            </a:r>
            <a:br>
              <a:rPr lang="en-US" sz="3800" b="1" dirty="0">
                <a:latin typeface="Calibri" charset="0"/>
              </a:rPr>
            </a:br>
            <a:r>
              <a:rPr lang="en-US" sz="3800" b="1" dirty="0" smtClean="0">
                <a:latin typeface="Calibri" charset="0"/>
              </a:rPr>
              <a:t>Social Activity</a:t>
            </a:r>
            <a:endParaRPr lang="en-US" sz="3800" b="1" dirty="0">
              <a:latin typeface="Calibri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28344" y="4843088"/>
            <a:ext cx="3888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595959"/>
                </a:solidFill>
                <a:latin typeface="Calibri"/>
              </a:rPr>
              <a:t>Beyond Cascades</a:t>
            </a:r>
            <a:br>
              <a:rPr lang="en-US" sz="2400" b="1" dirty="0">
                <a:solidFill>
                  <a:srgbClr val="595959"/>
                </a:solidFill>
                <a:latin typeface="Calibri"/>
              </a:rPr>
            </a:br>
            <a:r>
              <a:rPr lang="en-US" sz="2400" b="1" dirty="0">
                <a:solidFill>
                  <a:srgbClr val="595959"/>
                </a:solidFill>
                <a:latin typeface="Calibri"/>
              </a:rPr>
              <a:t>Activity as Hawkes Processes</a:t>
            </a:r>
            <a:endParaRPr lang="en-US" sz="24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42" name="Freeform 506"/>
          <p:cNvSpPr>
            <a:spLocks noEditPoints="1"/>
          </p:cNvSpPr>
          <p:nvPr/>
        </p:nvSpPr>
        <p:spPr bwMode="auto">
          <a:xfrm>
            <a:off x="5112320" y="4665973"/>
            <a:ext cx="4176464" cy="1202096"/>
          </a:xfrm>
          <a:custGeom>
            <a:avLst/>
            <a:gdLst>
              <a:gd name="T0" fmla="*/ 56 w 581"/>
              <a:gd name="T1" fmla="*/ 16 h 372"/>
              <a:gd name="T2" fmla="*/ 561 w 581"/>
              <a:gd name="T3" fmla="*/ 179 h 372"/>
              <a:gd name="T4" fmla="*/ 564 w 581"/>
              <a:gd name="T5" fmla="*/ 156 h 372"/>
              <a:gd name="T6" fmla="*/ 576 w 581"/>
              <a:gd name="T7" fmla="*/ 203 h 372"/>
              <a:gd name="T8" fmla="*/ 29 w 581"/>
              <a:gd name="T9" fmla="*/ 35 h 372"/>
              <a:gd name="T10" fmla="*/ 253 w 581"/>
              <a:gd name="T11" fmla="*/ 367 h 372"/>
              <a:gd name="T12" fmla="*/ 452 w 581"/>
              <a:gd name="T13" fmla="*/ 365 h 372"/>
              <a:gd name="T14" fmla="*/ 559 w 581"/>
              <a:gd name="T15" fmla="*/ 350 h 372"/>
              <a:gd name="T16" fmla="*/ 574 w 581"/>
              <a:gd name="T17" fmla="*/ 217 h 372"/>
              <a:gd name="T18" fmla="*/ 571 w 581"/>
              <a:gd name="T19" fmla="*/ 31 h 372"/>
              <a:gd name="T20" fmla="*/ 542 w 581"/>
              <a:gd name="T21" fmla="*/ 7 h 372"/>
              <a:gd name="T22" fmla="*/ 264 w 581"/>
              <a:gd name="T23" fmla="*/ 8 h 372"/>
              <a:gd name="T24" fmla="*/ 82 w 581"/>
              <a:gd name="T25" fmla="*/ 12 h 372"/>
              <a:gd name="T26" fmla="*/ 66 w 581"/>
              <a:gd name="T27" fmla="*/ 16 h 372"/>
              <a:gd name="T28" fmla="*/ 80 w 581"/>
              <a:gd name="T29" fmla="*/ 15 h 372"/>
              <a:gd name="T30" fmla="*/ 149 w 581"/>
              <a:gd name="T31" fmla="*/ 13 h 372"/>
              <a:gd name="T32" fmla="*/ 366 w 581"/>
              <a:gd name="T33" fmla="*/ 15 h 372"/>
              <a:gd name="T34" fmla="*/ 452 w 581"/>
              <a:gd name="T35" fmla="*/ 17 h 372"/>
              <a:gd name="T36" fmla="*/ 562 w 581"/>
              <a:gd name="T37" fmla="*/ 47 h 372"/>
              <a:gd name="T38" fmla="*/ 565 w 581"/>
              <a:gd name="T39" fmla="*/ 111 h 372"/>
              <a:gd name="T40" fmla="*/ 560 w 581"/>
              <a:gd name="T41" fmla="*/ 209 h 372"/>
              <a:gd name="T42" fmla="*/ 553 w 581"/>
              <a:gd name="T43" fmla="*/ 290 h 372"/>
              <a:gd name="T44" fmla="*/ 542 w 581"/>
              <a:gd name="T45" fmla="*/ 338 h 372"/>
              <a:gd name="T46" fmla="*/ 557 w 581"/>
              <a:gd name="T47" fmla="*/ 336 h 372"/>
              <a:gd name="T48" fmla="*/ 555 w 581"/>
              <a:gd name="T49" fmla="*/ 336 h 372"/>
              <a:gd name="T50" fmla="*/ 558 w 581"/>
              <a:gd name="T51" fmla="*/ 336 h 372"/>
              <a:gd name="T52" fmla="*/ 552 w 581"/>
              <a:gd name="T53" fmla="*/ 333 h 372"/>
              <a:gd name="T54" fmla="*/ 554 w 581"/>
              <a:gd name="T55" fmla="*/ 333 h 372"/>
              <a:gd name="T56" fmla="*/ 459 w 581"/>
              <a:gd name="T57" fmla="*/ 344 h 372"/>
              <a:gd name="T58" fmla="*/ 270 w 581"/>
              <a:gd name="T59" fmla="*/ 354 h 372"/>
              <a:gd name="T60" fmla="*/ 149 w 581"/>
              <a:gd name="T61" fmla="*/ 350 h 372"/>
              <a:gd name="T62" fmla="*/ 32 w 581"/>
              <a:gd name="T63" fmla="*/ 335 h 372"/>
              <a:gd name="T64" fmla="*/ 14 w 581"/>
              <a:gd name="T65" fmla="*/ 222 h 372"/>
              <a:gd name="T66" fmla="*/ 30 w 581"/>
              <a:gd name="T67" fmla="*/ 94 h 372"/>
              <a:gd name="T68" fmla="*/ 30 w 581"/>
              <a:gd name="T69" fmla="*/ 36 h 372"/>
              <a:gd name="T70" fmla="*/ 10 w 581"/>
              <a:gd name="T71" fmla="*/ 136 h 372"/>
              <a:gd name="T72" fmla="*/ 1 w 581"/>
              <a:gd name="T73" fmla="*/ 273 h 372"/>
              <a:gd name="T74" fmla="*/ 30 w 581"/>
              <a:gd name="T75" fmla="*/ 354 h 372"/>
              <a:gd name="T76" fmla="*/ 333 w 581"/>
              <a:gd name="T77" fmla="*/ 3 h 372"/>
              <a:gd name="T78" fmla="*/ 220 w 581"/>
              <a:gd name="T79" fmla="*/ 366 h 372"/>
              <a:gd name="T80" fmla="*/ 572 w 581"/>
              <a:gd name="T81" fmla="*/ 248 h 372"/>
              <a:gd name="T82" fmla="*/ 338 w 581"/>
              <a:gd name="T83" fmla="*/ 362 h 372"/>
              <a:gd name="T84" fmla="*/ 577 w 581"/>
              <a:gd name="T85" fmla="*/ 130 h 372"/>
              <a:gd name="T86" fmla="*/ 555 w 581"/>
              <a:gd name="T87" fmla="*/ 11 h 372"/>
              <a:gd name="T88" fmla="*/ 569 w 581"/>
              <a:gd name="T89" fmla="*/ 29 h 372"/>
              <a:gd name="T90" fmla="*/ 318 w 581"/>
              <a:gd name="T91" fmla="*/ 9 h 372"/>
              <a:gd name="T92" fmla="*/ 438 w 581"/>
              <a:gd name="T93" fmla="*/ 7 h 372"/>
              <a:gd name="T94" fmla="*/ 566 w 581"/>
              <a:gd name="T95" fmla="*/ 49 h 372"/>
              <a:gd name="T96" fmla="*/ 564 w 581"/>
              <a:gd name="T97" fmla="*/ 283 h 372"/>
              <a:gd name="T98" fmla="*/ 140 w 581"/>
              <a:gd name="T99" fmla="*/ 353 h 372"/>
              <a:gd name="T100" fmla="*/ 16 w 581"/>
              <a:gd name="T101" fmla="*/ 211 h 372"/>
              <a:gd name="T102" fmla="*/ 21 w 581"/>
              <a:gd name="T103" fmla="*/ 146 h 372"/>
              <a:gd name="T104" fmla="*/ 14 w 581"/>
              <a:gd name="T105" fmla="*/ 189 h 372"/>
              <a:gd name="T106" fmla="*/ 93 w 581"/>
              <a:gd name="T107" fmla="*/ 353 h 372"/>
              <a:gd name="T108" fmla="*/ 251 w 581"/>
              <a:gd name="T109" fmla="*/ 361 h 372"/>
              <a:gd name="T110" fmla="*/ 153 w 581"/>
              <a:gd name="T111" fmla="*/ 361 h 372"/>
              <a:gd name="T112" fmla="*/ 200 w 581"/>
              <a:gd name="T113" fmla="*/ 364 h 372"/>
              <a:gd name="T114" fmla="*/ 18 w 581"/>
              <a:gd name="T115" fmla="*/ 239 h 372"/>
              <a:gd name="T116" fmla="*/ 110 w 581"/>
              <a:gd name="T117" fmla="*/ 15 h 372"/>
              <a:gd name="T118" fmla="*/ 220 w 581"/>
              <a:gd name="T119" fmla="*/ 12 h 372"/>
              <a:gd name="T120" fmla="*/ 518 w 581"/>
              <a:gd name="T121" fmla="*/ 18 h 372"/>
              <a:gd name="T122" fmla="*/ 560 w 581"/>
              <a:gd name="T123" fmla="*/ 53 h 372"/>
              <a:gd name="T124" fmla="*/ 17 w 581"/>
              <a:gd name="T125" fmla="*/ 25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1" h="372">
                <a:moveTo>
                  <a:pt x="56" y="17"/>
                </a:moveTo>
                <a:cubicBezTo>
                  <a:pt x="56" y="17"/>
                  <a:pt x="56" y="17"/>
                  <a:pt x="56" y="17"/>
                </a:cubicBezTo>
                <a:cubicBezTo>
                  <a:pt x="57" y="17"/>
                  <a:pt x="56" y="17"/>
                  <a:pt x="56" y="17"/>
                </a:cubicBezTo>
                <a:close/>
                <a:moveTo>
                  <a:pt x="53" y="18"/>
                </a:moveTo>
                <a:cubicBezTo>
                  <a:pt x="54" y="18"/>
                  <a:pt x="55" y="18"/>
                  <a:pt x="56" y="17"/>
                </a:cubicBezTo>
                <a:cubicBezTo>
                  <a:pt x="55" y="17"/>
                  <a:pt x="53" y="15"/>
                  <a:pt x="53" y="18"/>
                </a:cubicBezTo>
                <a:close/>
                <a:moveTo>
                  <a:pt x="56" y="12"/>
                </a:moveTo>
                <a:cubicBezTo>
                  <a:pt x="55" y="13"/>
                  <a:pt x="55" y="13"/>
                  <a:pt x="55" y="13"/>
                </a:cubicBezTo>
                <a:cubicBezTo>
                  <a:pt x="56" y="14"/>
                  <a:pt x="56" y="13"/>
                  <a:pt x="56" y="12"/>
                </a:cubicBezTo>
                <a:close/>
                <a:moveTo>
                  <a:pt x="56" y="15"/>
                </a:moveTo>
                <a:cubicBezTo>
                  <a:pt x="56" y="16"/>
                  <a:pt x="56" y="16"/>
                  <a:pt x="56" y="16"/>
                </a:cubicBezTo>
                <a:cubicBezTo>
                  <a:pt x="57" y="15"/>
                  <a:pt x="57" y="15"/>
                  <a:pt x="57" y="15"/>
                </a:cubicBezTo>
                <a:lnTo>
                  <a:pt x="56" y="15"/>
                </a:lnTo>
                <a:close/>
                <a:moveTo>
                  <a:pt x="560" y="208"/>
                </a:moveTo>
                <a:cubicBezTo>
                  <a:pt x="559" y="207"/>
                  <a:pt x="559" y="206"/>
                  <a:pt x="558" y="207"/>
                </a:cubicBezTo>
                <a:lnTo>
                  <a:pt x="560" y="208"/>
                </a:lnTo>
                <a:close/>
                <a:moveTo>
                  <a:pt x="562" y="241"/>
                </a:moveTo>
                <a:cubicBezTo>
                  <a:pt x="562" y="244"/>
                  <a:pt x="562" y="246"/>
                  <a:pt x="562" y="248"/>
                </a:cubicBezTo>
                <a:cubicBezTo>
                  <a:pt x="562" y="246"/>
                  <a:pt x="562" y="244"/>
                  <a:pt x="562" y="241"/>
                </a:cubicBezTo>
                <a:close/>
                <a:moveTo>
                  <a:pt x="561" y="179"/>
                </a:moveTo>
                <a:cubicBezTo>
                  <a:pt x="561" y="185"/>
                  <a:pt x="561" y="185"/>
                  <a:pt x="561" y="185"/>
                </a:cubicBezTo>
                <a:cubicBezTo>
                  <a:pt x="561" y="183"/>
                  <a:pt x="561" y="181"/>
                  <a:pt x="561" y="179"/>
                </a:cubicBezTo>
                <a:close/>
                <a:moveTo>
                  <a:pt x="358" y="13"/>
                </a:moveTo>
                <a:cubicBezTo>
                  <a:pt x="344" y="15"/>
                  <a:pt x="344" y="15"/>
                  <a:pt x="344" y="15"/>
                </a:cubicBezTo>
                <a:cubicBezTo>
                  <a:pt x="354" y="16"/>
                  <a:pt x="355" y="14"/>
                  <a:pt x="358" y="13"/>
                </a:cubicBezTo>
                <a:close/>
                <a:moveTo>
                  <a:pt x="507" y="359"/>
                </a:moveTo>
                <a:cubicBezTo>
                  <a:pt x="505" y="358"/>
                  <a:pt x="505" y="358"/>
                  <a:pt x="505" y="358"/>
                </a:cubicBezTo>
                <a:cubicBezTo>
                  <a:pt x="504" y="358"/>
                  <a:pt x="503" y="359"/>
                  <a:pt x="507" y="359"/>
                </a:cubicBezTo>
                <a:close/>
                <a:moveTo>
                  <a:pt x="574" y="250"/>
                </a:moveTo>
                <a:cubicBezTo>
                  <a:pt x="574" y="250"/>
                  <a:pt x="574" y="250"/>
                  <a:pt x="573" y="251"/>
                </a:cubicBezTo>
                <a:cubicBezTo>
                  <a:pt x="573" y="252"/>
                  <a:pt x="573" y="252"/>
                  <a:pt x="573" y="252"/>
                </a:cubicBezTo>
                <a:lnTo>
                  <a:pt x="574" y="250"/>
                </a:lnTo>
                <a:close/>
                <a:moveTo>
                  <a:pt x="564" y="156"/>
                </a:moveTo>
                <a:cubicBezTo>
                  <a:pt x="564" y="156"/>
                  <a:pt x="564" y="156"/>
                  <a:pt x="564" y="156"/>
                </a:cubicBezTo>
                <a:cubicBezTo>
                  <a:pt x="564" y="151"/>
                  <a:pt x="564" y="151"/>
                  <a:pt x="564" y="151"/>
                </a:cubicBezTo>
                <a:cubicBezTo>
                  <a:pt x="563" y="153"/>
                  <a:pt x="563" y="155"/>
                  <a:pt x="564" y="156"/>
                </a:cubicBezTo>
                <a:close/>
                <a:moveTo>
                  <a:pt x="461" y="363"/>
                </a:moveTo>
                <a:cubicBezTo>
                  <a:pt x="459" y="364"/>
                  <a:pt x="457" y="364"/>
                  <a:pt x="455" y="365"/>
                </a:cubicBezTo>
                <a:cubicBezTo>
                  <a:pt x="460" y="365"/>
                  <a:pt x="462" y="364"/>
                  <a:pt x="461" y="363"/>
                </a:cubicBezTo>
                <a:close/>
                <a:moveTo>
                  <a:pt x="562" y="249"/>
                </a:moveTo>
                <a:cubicBezTo>
                  <a:pt x="562" y="249"/>
                  <a:pt x="562" y="249"/>
                  <a:pt x="562" y="249"/>
                </a:cubicBezTo>
                <a:cubicBezTo>
                  <a:pt x="562" y="248"/>
                  <a:pt x="562" y="248"/>
                  <a:pt x="562" y="248"/>
                </a:cubicBezTo>
                <a:lnTo>
                  <a:pt x="562" y="249"/>
                </a:lnTo>
                <a:close/>
                <a:moveTo>
                  <a:pt x="576" y="203"/>
                </a:moveTo>
                <a:cubicBezTo>
                  <a:pt x="576" y="210"/>
                  <a:pt x="576" y="210"/>
                  <a:pt x="576" y="210"/>
                </a:cubicBezTo>
                <a:cubicBezTo>
                  <a:pt x="576" y="207"/>
                  <a:pt x="576" y="204"/>
                  <a:pt x="576" y="203"/>
                </a:cubicBezTo>
                <a:close/>
                <a:moveTo>
                  <a:pt x="358" y="13"/>
                </a:moveTo>
                <a:cubicBezTo>
                  <a:pt x="362" y="13"/>
                  <a:pt x="362" y="13"/>
                  <a:pt x="362" y="13"/>
                </a:cubicBezTo>
                <a:cubicBezTo>
                  <a:pt x="360" y="13"/>
                  <a:pt x="359" y="13"/>
                  <a:pt x="358" y="13"/>
                </a:cubicBezTo>
                <a:close/>
                <a:moveTo>
                  <a:pt x="70" y="18"/>
                </a:moveTo>
                <a:cubicBezTo>
                  <a:pt x="74" y="18"/>
                  <a:pt x="75" y="17"/>
                  <a:pt x="76" y="17"/>
                </a:cubicBezTo>
                <a:cubicBezTo>
                  <a:pt x="74" y="17"/>
                  <a:pt x="71" y="17"/>
                  <a:pt x="70" y="18"/>
                </a:cubicBezTo>
                <a:close/>
                <a:moveTo>
                  <a:pt x="29" y="35"/>
                </a:moveTo>
                <a:cubicBezTo>
                  <a:pt x="30" y="33"/>
                  <a:pt x="30" y="33"/>
                  <a:pt x="30" y="33"/>
                </a:cubicBezTo>
                <a:cubicBezTo>
                  <a:pt x="30" y="34"/>
                  <a:pt x="29" y="35"/>
                  <a:pt x="29" y="35"/>
                </a:cubicBezTo>
                <a:close/>
                <a:moveTo>
                  <a:pt x="19" y="209"/>
                </a:moveTo>
                <a:cubicBezTo>
                  <a:pt x="19" y="210"/>
                  <a:pt x="19" y="211"/>
                  <a:pt x="19" y="211"/>
                </a:cubicBezTo>
                <a:cubicBezTo>
                  <a:pt x="20" y="210"/>
                  <a:pt x="19" y="209"/>
                  <a:pt x="19" y="209"/>
                </a:cubicBezTo>
                <a:close/>
                <a:moveTo>
                  <a:pt x="44" y="359"/>
                </a:moveTo>
                <a:cubicBezTo>
                  <a:pt x="54" y="361"/>
                  <a:pt x="65" y="361"/>
                  <a:pt x="75" y="362"/>
                </a:cubicBezTo>
                <a:cubicBezTo>
                  <a:pt x="76" y="363"/>
                  <a:pt x="89" y="364"/>
                  <a:pt x="79" y="364"/>
                </a:cubicBezTo>
                <a:cubicBezTo>
                  <a:pt x="92" y="364"/>
                  <a:pt x="92" y="364"/>
                  <a:pt x="92" y="364"/>
                </a:cubicBezTo>
                <a:cubicBezTo>
                  <a:pt x="91" y="365"/>
                  <a:pt x="91" y="365"/>
                  <a:pt x="91" y="365"/>
                </a:cubicBezTo>
                <a:cubicBezTo>
                  <a:pt x="138" y="371"/>
                  <a:pt x="179" y="364"/>
                  <a:pt x="226" y="369"/>
                </a:cubicBezTo>
                <a:cubicBezTo>
                  <a:pt x="225" y="370"/>
                  <a:pt x="225" y="370"/>
                  <a:pt x="225" y="37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58" y="368"/>
                  <a:pt x="259" y="370"/>
                  <a:pt x="267" y="370"/>
                </a:cubicBezTo>
                <a:cubicBezTo>
                  <a:pt x="263" y="368"/>
                  <a:pt x="283" y="370"/>
                  <a:pt x="288" y="368"/>
                </a:cubicBezTo>
                <a:cubicBezTo>
                  <a:pt x="295" y="369"/>
                  <a:pt x="288" y="370"/>
                  <a:pt x="286" y="370"/>
                </a:cubicBezTo>
                <a:cubicBezTo>
                  <a:pt x="313" y="372"/>
                  <a:pt x="334" y="369"/>
                  <a:pt x="363" y="369"/>
                </a:cubicBezTo>
                <a:cubicBezTo>
                  <a:pt x="334" y="367"/>
                  <a:pt x="334" y="368"/>
                  <a:pt x="314" y="367"/>
                </a:cubicBezTo>
                <a:cubicBezTo>
                  <a:pt x="337" y="365"/>
                  <a:pt x="341" y="367"/>
                  <a:pt x="366" y="366"/>
                </a:cubicBezTo>
                <a:cubicBezTo>
                  <a:pt x="355" y="367"/>
                  <a:pt x="355" y="367"/>
                  <a:pt x="355" y="367"/>
                </a:cubicBezTo>
                <a:cubicBezTo>
                  <a:pt x="368" y="370"/>
                  <a:pt x="393" y="365"/>
                  <a:pt x="397" y="368"/>
                </a:cubicBezTo>
                <a:cubicBezTo>
                  <a:pt x="412" y="367"/>
                  <a:pt x="425" y="363"/>
                  <a:pt x="443" y="363"/>
                </a:cubicBezTo>
                <a:cubicBezTo>
                  <a:pt x="435" y="366"/>
                  <a:pt x="435" y="366"/>
                  <a:pt x="435" y="366"/>
                </a:cubicBezTo>
                <a:cubicBezTo>
                  <a:pt x="452" y="365"/>
                  <a:pt x="452" y="365"/>
                  <a:pt x="452" y="365"/>
                </a:cubicBezTo>
                <a:cubicBezTo>
                  <a:pt x="452" y="363"/>
                  <a:pt x="452" y="363"/>
                  <a:pt x="452" y="363"/>
                </a:cubicBezTo>
                <a:cubicBezTo>
                  <a:pt x="457" y="363"/>
                  <a:pt x="460" y="363"/>
                  <a:pt x="461" y="363"/>
                </a:cubicBezTo>
                <a:cubicBezTo>
                  <a:pt x="472" y="360"/>
                  <a:pt x="488" y="360"/>
                  <a:pt x="504" y="357"/>
                </a:cubicBezTo>
                <a:cubicBezTo>
                  <a:pt x="505" y="358"/>
                  <a:pt x="505" y="358"/>
                  <a:pt x="505" y="358"/>
                </a:cubicBezTo>
                <a:cubicBezTo>
                  <a:pt x="507" y="358"/>
                  <a:pt x="508" y="357"/>
                  <a:pt x="509" y="357"/>
                </a:cubicBezTo>
                <a:cubicBezTo>
                  <a:pt x="512" y="358"/>
                  <a:pt x="524" y="356"/>
                  <a:pt x="525" y="358"/>
                </a:cubicBezTo>
                <a:cubicBezTo>
                  <a:pt x="520" y="359"/>
                  <a:pt x="509" y="361"/>
                  <a:pt x="509" y="360"/>
                </a:cubicBezTo>
                <a:cubicBezTo>
                  <a:pt x="497" y="363"/>
                  <a:pt x="525" y="359"/>
                  <a:pt x="534" y="358"/>
                </a:cubicBezTo>
                <a:cubicBezTo>
                  <a:pt x="524" y="358"/>
                  <a:pt x="536" y="357"/>
                  <a:pt x="541" y="355"/>
                </a:cubicBezTo>
                <a:cubicBezTo>
                  <a:pt x="542" y="355"/>
                  <a:pt x="541" y="356"/>
                  <a:pt x="540" y="356"/>
                </a:cubicBezTo>
                <a:cubicBezTo>
                  <a:pt x="548" y="355"/>
                  <a:pt x="553" y="353"/>
                  <a:pt x="559" y="350"/>
                </a:cubicBezTo>
                <a:cubicBezTo>
                  <a:pt x="561" y="349"/>
                  <a:pt x="562" y="349"/>
                  <a:pt x="564" y="347"/>
                </a:cubicBezTo>
                <a:cubicBezTo>
                  <a:pt x="565" y="346"/>
                  <a:pt x="567" y="345"/>
                  <a:pt x="568" y="342"/>
                </a:cubicBezTo>
                <a:cubicBezTo>
                  <a:pt x="569" y="341"/>
                  <a:pt x="570" y="339"/>
                  <a:pt x="570" y="337"/>
                </a:cubicBezTo>
                <a:cubicBezTo>
                  <a:pt x="570" y="336"/>
                  <a:pt x="570" y="336"/>
                  <a:pt x="570" y="336"/>
                </a:cubicBezTo>
                <a:cubicBezTo>
                  <a:pt x="570" y="334"/>
                  <a:pt x="571" y="332"/>
                  <a:pt x="572" y="329"/>
                </a:cubicBezTo>
                <a:cubicBezTo>
                  <a:pt x="570" y="326"/>
                  <a:pt x="570" y="326"/>
                  <a:pt x="570" y="326"/>
                </a:cubicBezTo>
                <a:cubicBezTo>
                  <a:pt x="572" y="314"/>
                  <a:pt x="572" y="314"/>
                  <a:pt x="572" y="314"/>
                </a:cubicBezTo>
                <a:cubicBezTo>
                  <a:pt x="569" y="313"/>
                  <a:pt x="573" y="297"/>
                  <a:pt x="570" y="294"/>
                </a:cubicBezTo>
                <a:cubicBezTo>
                  <a:pt x="571" y="280"/>
                  <a:pt x="572" y="296"/>
                  <a:pt x="572" y="291"/>
                </a:cubicBezTo>
                <a:cubicBezTo>
                  <a:pt x="573" y="278"/>
                  <a:pt x="571" y="255"/>
                  <a:pt x="573" y="251"/>
                </a:cubicBezTo>
                <a:cubicBezTo>
                  <a:pt x="573" y="239"/>
                  <a:pt x="574" y="227"/>
                  <a:pt x="574" y="217"/>
                </a:cubicBezTo>
                <a:cubicBezTo>
                  <a:pt x="576" y="217"/>
                  <a:pt x="576" y="217"/>
                  <a:pt x="576" y="217"/>
                </a:cubicBezTo>
                <a:cubicBezTo>
                  <a:pt x="576" y="212"/>
                  <a:pt x="575" y="206"/>
                  <a:pt x="576" y="201"/>
                </a:cubicBezTo>
                <a:cubicBezTo>
                  <a:pt x="576" y="201"/>
                  <a:pt x="576" y="202"/>
                  <a:pt x="576" y="203"/>
                </a:cubicBezTo>
                <a:cubicBezTo>
                  <a:pt x="576" y="184"/>
                  <a:pt x="577" y="169"/>
                  <a:pt x="577" y="153"/>
                </a:cubicBezTo>
                <a:cubicBezTo>
                  <a:pt x="578" y="154"/>
                  <a:pt x="579" y="154"/>
                  <a:pt x="579" y="163"/>
                </a:cubicBezTo>
                <a:cubicBezTo>
                  <a:pt x="581" y="148"/>
                  <a:pt x="578" y="124"/>
                  <a:pt x="579" y="101"/>
                </a:cubicBezTo>
                <a:cubicBezTo>
                  <a:pt x="579" y="103"/>
                  <a:pt x="579" y="103"/>
                  <a:pt x="579" y="103"/>
                </a:cubicBezTo>
                <a:cubicBezTo>
                  <a:pt x="578" y="90"/>
                  <a:pt x="578" y="90"/>
                  <a:pt x="578" y="90"/>
                </a:cubicBezTo>
                <a:cubicBezTo>
                  <a:pt x="578" y="93"/>
                  <a:pt x="579" y="91"/>
                  <a:pt x="580" y="91"/>
                </a:cubicBezTo>
                <a:cubicBezTo>
                  <a:pt x="580" y="80"/>
                  <a:pt x="579" y="68"/>
                  <a:pt x="578" y="57"/>
                </a:cubicBezTo>
                <a:cubicBezTo>
                  <a:pt x="577" y="46"/>
                  <a:pt x="575" y="36"/>
                  <a:pt x="571" y="31"/>
                </a:cubicBezTo>
                <a:cubicBezTo>
                  <a:pt x="573" y="34"/>
                  <a:pt x="572" y="31"/>
                  <a:pt x="573" y="29"/>
                </a:cubicBezTo>
                <a:cubicBezTo>
                  <a:pt x="573" y="27"/>
                  <a:pt x="573" y="26"/>
                  <a:pt x="575" y="33"/>
                </a:cubicBezTo>
                <a:cubicBezTo>
                  <a:pt x="574" y="30"/>
                  <a:pt x="573" y="27"/>
                  <a:pt x="572" y="24"/>
                </a:cubicBezTo>
                <a:cubicBezTo>
                  <a:pt x="571" y="22"/>
                  <a:pt x="570" y="20"/>
                  <a:pt x="569" y="19"/>
                </a:cubicBezTo>
                <a:cubicBezTo>
                  <a:pt x="569" y="18"/>
                  <a:pt x="568" y="17"/>
                  <a:pt x="567" y="16"/>
                </a:cubicBezTo>
                <a:cubicBezTo>
                  <a:pt x="566" y="15"/>
                  <a:pt x="566" y="15"/>
                  <a:pt x="565" y="14"/>
                </a:cubicBezTo>
                <a:cubicBezTo>
                  <a:pt x="565" y="14"/>
                  <a:pt x="565" y="14"/>
                  <a:pt x="564" y="13"/>
                </a:cubicBezTo>
                <a:cubicBezTo>
                  <a:pt x="563" y="13"/>
                  <a:pt x="563" y="13"/>
                  <a:pt x="563" y="13"/>
                </a:cubicBezTo>
                <a:cubicBezTo>
                  <a:pt x="561" y="11"/>
                  <a:pt x="559" y="11"/>
                  <a:pt x="557" y="10"/>
                </a:cubicBezTo>
                <a:cubicBezTo>
                  <a:pt x="555" y="10"/>
                  <a:pt x="554" y="9"/>
                  <a:pt x="552" y="9"/>
                </a:cubicBezTo>
                <a:cubicBezTo>
                  <a:pt x="548" y="8"/>
                  <a:pt x="545" y="8"/>
                  <a:pt x="542" y="7"/>
                </a:cubicBezTo>
                <a:cubicBezTo>
                  <a:pt x="529" y="6"/>
                  <a:pt x="516" y="5"/>
                  <a:pt x="504" y="4"/>
                </a:cubicBezTo>
                <a:cubicBezTo>
                  <a:pt x="504" y="5"/>
                  <a:pt x="504" y="5"/>
                  <a:pt x="504" y="5"/>
                </a:cubicBezTo>
                <a:cubicBezTo>
                  <a:pt x="494" y="5"/>
                  <a:pt x="494" y="5"/>
                  <a:pt x="494" y="5"/>
                </a:cubicBezTo>
                <a:cubicBezTo>
                  <a:pt x="493" y="5"/>
                  <a:pt x="493" y="5"/>
                  <a:pt x="493" y="5"/>
                </a:cubicBezTo>
                <a:cubicBezTo>
                  <a:pt x="500" y="4"/>
                  <a:pt x="500" y="4"/>
                  <a:pt x="500" y="4"/>
                </a:cubicBezTo>
                <a:cubicBezTo>
                  <a:pt x="491" y="4"/>
                  <a:pt x="482" y="4"/>
                  <a:pt x="474" y="5"/>
                </a:cubicBezTo>
                <a:cubicBezTo>
                  <a:pt x="472" y="4"/>
                  <a:pt x="470" y="3"/>
                  <a:pt x="464" y="2"/>
                </a:cubicBezTo>
                <a:cubicBezTo>
                  <a:pt x="464" y="4"/>
                  <a:pt x="436" y="0"/>
                  <a:pt x="424" y="2"/>
                </a:cubicBezTo>
                <a:cubicBezTo>
                  <a:pt x="423" y="1"/>
                  <a:pt x="429" y="2"/>
                  <a:pt x="425" y="1"/>
                </a:cubicBezTo>
                <a:cubicBezTo>
                  <a:pt x="395" y="1"/>
                  <a:pt x="351" y="3"/>
                  <a:pt x="316" y="2"/>
                </a:cubicBezTo>
                <a:cubicBezTo>
                  <a:pt x="313" y="6"/>
                  <a:pt x="283" y="6"/>
                  <a:pt x="264" y="8"/>
                </a:cubicBezTo>
                <a:cubicBezTo>
                  <a:pt x="259" y="6"/>
                  <a:pt x="275" y="7"/>
                  <a:pt x="280" y="5"/>
                </a:cubicBezTo>
                <a:cubicBezTo>
                  <a:pt x="269" y="5"/>
                  <a:pt x="277" y="2"/>
                  <a:pt x="258" y="4"/>
                </a:cubicBezTo>
                <a:cubicBezTo>
                  <a:pt x="259" y="4"/>
                  <a:pt x="258" y="3"/>
                  <a:pt x="262" y="3"/>
                </a:cubicBezTo>
                <a:cubicBezTo>
                  <a:pt x="252" y="3"/>
                  <a:pt x="265" y="6"/>
                  <a:pt x="248" y="6"/>
                </a:cubicBezTo>
                <a:cubicBezTo>
                  <a:pt x="248" y="4"/>
                  <a:pt x="248" y="4"/>
                  <a:pt x="248" y="4"/>
                </a:cubicBezTo>
                <a:cubicBezTo>
                  <a:pt x="237" y="6"/>
                  <a:pt x="237" y="6"/>
                  <a:pt x="237" y="6"/>
                </a:cubicBezTo>
                <a:cubicBezTo>
                  <a:pt x="204" y="6"/>
                  <a:pt x="174" y="8"/>
                  <a:pt x="145" y="7"/>
                </a:cubicBezTo>
                <a:cubicBezTo>
                  <a:pt x="143" y="8"/>
                  <a:pt x="144" y="9"/>
                  <a:pt x="148" y="9"/>
                </a:cubicBezTo>
                <a:cubicBezTo>
                  <a:pt x="134" y="9"/>
                  <a:pt x="118" y="12"/>
                  <a:pt x="103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95" y="10"/>
                  <a:pt x="89" y="11"/>
                  <a:pt x="82" y="12"/>
                </a:cubicBezTo>
                <a:cubicBezTo>
                  <a:pt x="79" y="12"/>
                  <a:pt x="75" y="13"/>
                  <a:pt x="71" y="13"/>
                </a:cubicBezTo>
                <a:cubicBezTo>
                  <a:pt x="68" y="14"/>
                  <a:pt x="66" y="14"/>
                  <a:pt x="63" y="14"/>
                </a:cubicBezTo>
                <a:cubicBezTo>
                  <a:pt x="59" y="15"/>
                  <a:pt x="59" y="15"/>
                  <a:pt x="59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67" y="14"/>
                  <a:pt x="67" y="14"/>
                  <a:pt x="67" y="14"/>
                </a:cubicBezTo>
                <a:cubicBezTo>
                  <a:pt x="72" y="14"/>
                  <a:pt x="76" y="14"/>
                  <a:pt x="76" y="15"/>
                </a:cubicBezTo>
                <a:cubicBezTo>
                  <a:pt x="75" y="16"/>
                  <a:pt x="71" y="16"/>
                  <a:pt x="66" y="16"/>
                </a:cubicBezTo>
                <a:cubicBezTo>
                  <a:pt x="64" y="16"/>
                  <a:pt x="62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8" y="16"/>
                  <a:pt x="58" y="16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59" y="17"/>
                </a:cubicBezTo>
                <a:cubicBezTo>
                  <a:pt x="59" y="17"/>
                  <a:pt x="59" y="17"/>
                  <a:pt x="60" y="17"/>
                </a:cubicBezTo>
                <a:cubicBezTo>
                  <a:pt x="61" y="17"/>
                  <a:pt x="61" y="17"/>
                  <a:pt x="61" y="17"/>
                </a:cubicBezTo>
                <a:cubicBezTo>
                  <a:pt x="63" y="17"/>
                  <a:pt x="64" y="17"/>
                  <a:pt x="67" y="16"/>
                </a:cubicBezTo>
                <a:cubicBezTo>
                  <a:pt x="71" y="16"/>
                  <a:pt x="76" y="16"/>
                  <a:pt x="80" y="15"/>
                </a:cubicBezTo>
                <a:cubicBezTo>
                  <a:pt x="78" y="16"/>
                  <a:pt x="77" y="16"/>
                  <a:pt x="76" y="17"/>
                </a:cubicBezTo>
                <a:cubicBezTo>
                  <a:pt x="83" y="16"/>
                  <a:pt x="93" y="15"/>
                  <a:pt x="104" y="14"/>
                </a:cubicBezTo>
                <a:cubicBezTo>
                  <a:pt x="89" y="15"/>
                  <a:pt x="89" y="15"/>
                  <a:pt x="89" y="15"/>
                </a:cubicBezTo>
                <a:cubicBezTo>
                  <a:pt x="95" y="12"/>
                  <a:pt x="114" y="14"/>
                  <a:pt x="120" y="13"/>
                </a:cubicBezTo>
                <a:cubicBezTo>
                  <a:pt x="119" y="15"/>
                  <a:pt x="110" y="15"/>
                  <a:pt x="119" y="16"/>
                </a:cubicBezTo>
                <a:cubicBezTo>
                  <a:pt x="144" y="16"/>
                  <a:pt x="134" y="14"/>
                  <a:pt x="157" y="11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60" y="10"/>
                  <a:pt x="166" y="8"/>
                  <a:pt x="177" y="9"/>
                </a:cubicBezTo>
                <a:cubicBezTo>
                  <a:pt x="177" y="10"/>
                  <a:pt x="169" y="11"/>
                  <a:pt x="164" y="11"/>
                </a:cubicBezTo>
                <a:cubicBezTo>
                  <a:pt x="167" y="12"/>
                  <a:pt x="178" y="9"/>
                  <a:pt x="186" y="10"/>
                </a:cubicBezTo>
                <a:cubicBezTo>
                  <a:pt x="179" y="12"/>
                  <a:pt x="161" y="13"/>
                  <a:pt x="149" y="13"/>
                </a:cubicBezTo>
                <a:cubicBezTo>
                  <a:pt x="150" y="14"/>
                  <a:pt x="150" y="15"/>
                  <a:pt x="148" y="15"/>
                </a:cubicBezTo>
                <a:cubicBezTo>
                  <a:pt x="185" y="13"/>
                  <a:pt x="225" y="9"/>
                  <a:pt x="261" y="10"/>
                </a:cubicBezTo>
                <a:cubicBezTo>
                  <a:pt x="242" y="13"/>
                  <a:pt x="269" y="10"/>
                  <a:pt x="265" y="13"/>
                </a:cubicBezTo>
                <a:cubicBezTo>
                  <a:pt x="268" y="11"/>
                  <a:pt x="279" y="12"/>
                  <a:pt x="289" y="11"/>
                </a:cubicBezTo>
                <a:cubicBezTo>
                  <a:pt x="293" y="13"/>
                  <a:pt x="269" y="13"/>
                  <a:pt x="277" y="14"/>
                </a:cubicBezTo>
                <a:cubicBezTo>
                  <a:pt x="296" y="14"/>
                  <a:pt x="322" y="9"/>
                  <a:pt x="347" y="10"/>
                </a:cubicBezTo>
                <a:cubicBezTo>
                  <a:pt x="346" y="11"/>
                  <a:pt x="340" y="11"/>
                  <a:pt x="339" y="11"/>
                </a:cubicBezTo>
                <a:cubicBezTo>
                  <a:pt x="355" y="11"/>
                  <a:pt x="377" y="6"/>
                  <a:pt x="388" y="9"/>
                </a:cubicBezTo>
                <a:cubicBezTo>
                  <a:pt x="362" y="13"/>
                  <a:pt x="362" y="13"/>
                  <a:pt x="362" y="13"/>
                </a:cubicBezTo>
                <a:cubicBezTo>
                  <a:pt x="365" y="13"/>
                  <a:pt x="367" y="13"/>
                  <a:pt x="372" y="13"/>
                </a:cubicBezTo>
                <a:cubicBezTo>
                  <a:pt x="366" y="15"/>
                  <a:pt x="366" y="15"/>
                  <a:pt x="366" y="15"/>
                </a:cubicBezTo>
                <a:cubicBezTo>
                  <a:pt x="386" y="15"/>
                  <a:pt x="381" y="12"/>
                  <a:pt x="392" y="10"/>
                </a:cubicBezTo>
                <a:cubicBezTo>
                  <a:pt x="404" y="12"/>
                  <a:pt x="404" y="12"/>
                  <a:pt x="404" y="12"/>
                </a:cubicBezTo>
                <a:cubicBezTo>
                  <a:pt x="426" y="13"/>
                  <a:pt x="447" y="12"/>
                  <a:pt x="462" y="10"/>
                </a:cubicBezTo>
                <a:cubicBezTo>
                  <a:pt x="466" y="10"/>
                  <a:pt x="482" y="10"/>
                  <a:pt x="476" y="12"/>
                </a:cubicBezTo>
                <a:cubicBezTo>
                  <a:pt x="464" y="14"/>
                  <a:pt x="459" y="16"/>
                  <a:pt x="437" y="15"/>
                </a:cubicBezTo>
                <a:cubicBezTo>
                  <a:pt x="434" y="14"/>
                  <a:pt x="454" y="14"/>
                  <a:pt x="447" y="13"/>
                </a:cubicBezTo>
                <a:cubicBezTo>
                  <a:pt x="438" y="14"/>
                  <a:pt x="422" y="12"/>
                  <a:pt x="414" y="14"/>
                </a:cubicBezTo>
                <a:cubicBezTo>
                  <a:pt x="438" y="14"/>
                  <a:pt x="438" y="14"/>
                  <a:pt x="438" y="14"/>
                </a:cubicBezTo>
                <a:cubicBezTo>
                  <a:pt x="438" y="16"/>
                  <a:pt x="428" y="14"/>
                  <a:pt x="424" y="15"/>
                </a:cubicBezTo>
                <a:cubicBezTo>
                  <a:pt x="430" y="17"/>
                  <a:pt x="444" y="15"/>
                  <a:pt x="453" y="16"/>
                </a:cubicBezTo>
                <a:cubicBezTo>
                  <a:pt x="452" y="17"/>
                  <a:pt x="452" y="17"/>
                  <a:pt x="452" y="17"/>
                </a:cubicBezTo>
                <a:cubicBezTo>
                  <a:pt x="471" y="17"/>
                  <a:pt x="468" y="17"/>
                  <a:pt x="487" y="16"/>
                </a:cubicBezTo>
                <a:cubicBezTo>
                  <a:pt x="489" y="14"/>
                  <a:pt x="481" y="15"/>
                  <a:pt x="472" y="13"/>
                </a:cubicBezTo>
                <a:cubicBezTo>
                  <a:pt x="487" y="14"/>
                  <a:pt x="505" y="13"/>
                  <a:pt x="524" y="14"/>
                </a:cubicBezTo>
                <a:cubicBezTo>
                  <a:pt x="533" y="15"/>
                  <a:pt x="542" y="16"/>
                  <a:pt x="550" y="18"/>
                </a:cubicBezTo>
                <a:cubicBezTo>
                  <a:pt x="554" y="19"/>
                  <a:pt x="559" y="20"/>
                  <a:pt x="560" y="23"/>
                </a:cubicBezTo>
                <a:cubicBezTo>
                  <a:pt x="562" y="27"/>
                  <a:pt x="563" y="31"/>
                  <a:pt x="563" y="35"/>
                </a:cubicBezTo>
                <a:cubicBezTo>
                  <a:pt x="561" y="29"/>
                  <a:pt x="558" y="23"/>
                  <a:pt x="555" y="23"/>
                </a:cubicBezTo>
                <a:cubicBezTo>
                  <a:pt x="556" y="24"/>
                  <a:pt x="556" y="24"/>
                  <a:pt x="557" y="24"/>
                </a:cubicBezTo>
                <a:cubicBezTo>
                  <a:pt x="558" y="25"/>
                  <a:pt x="558" y="26"/>
                  <a:pt x="559" y="28"/>
                </a:cubicBezTo>
                <a:cubicBezTo>
                  <a:pt x="560" y="30"/>
                  <a:pt x="561" y="34"/>
                  <a:pt x="562" y="36"/>
                </a:cubicBezTo>
                <a:cubicBezTo>
                  <a:pt x="563" y="42"/>
                  <a:pt x="563" y="47"/>
                  <a:pt x="562" y="47"/>
                </a:cubicBezTo>
                <a:cubicBezTo>
                  <a:pt x="561" y="40"/>
                  <a:pt x="561" y="39"/>
                  <a:pt x="560" y="38"/>
                </a:cubicBezTo>
                <a:cubicBezTo>
                  <a:pt x="560" y="37"/>
                  <a:pt x="559" y="37"/>
                  <a:pt x="558" y="34"/>
                </a:cubicBezTo>
                <a:cubicBezTo>
                  <a:pt x="558" y="33"/>
                  <a:pt x="558" y="33"/>
                  <a:pt x="558" y="33"/>
                </a:cubicBezTo>
                <a:cubicBezTo>
                  <a:pt x="558" y="32"/>
                  <a:pt x="556" y="28"/>
                  <a:pt x="556" y="31"/>
                </a:cubicBezTo>
                <a:cubicBezTo>
                  <a:pt x="558" y="34"/>
                  <a:pt x="560" y="40"/>
                  <a:pt x="561" y="47"/>
                </a:cubicBezTo>
                <a:cubicBezTo>
                  <a:pt x="563" y="53"/>
                  <a:pt x="564" y="60"/>
                  <a:pt x="565" y="65"/>
                </a:cubicBezTo>
                <a:cubicBezTo>
                  <a:pt x="564" y="60"/>
                  <a:pt x="563" y="70"/>
                  <a:pt x="563" y="72"/>
                </a:cubicBezTo>
                <a:cubicBezTo>
                  <a:pt x="564" y="83"/>
                  <a:pt x="564" y="72"/>
                  <a:pt x="565" y="71"/>
                </a:cubicBezTo>
                <a:cubicBezTo>
                  <a:pt x="565" y="77"/>
                  <a:pt x="567" y="86"/>
                  <a:pt x="566" y="91"/>
                </a:cubicBezTo>
                <a:cubicBezTo>
                  <a:pt x="565" y="99"/>
                  <a:pt x="564" y="81"/>
                  <a:pt x="563" y="78"/>
                </a:cubicBezTo>
                <a:cubicBezTo>
                  <a:pt x="564" y="89"/>
                  <a:pt x="565" y="100"/>
                  <a:pt x="565" y="111"/>
                </a:cubicBezTo>
                <a:cubicBezTo>
                  <a:pt x="565" y="110"/>
                  <a:pt x="565" y="110"/>
                  <a:pt x="565" y="110"/>
                </a:cubicBezTo>
                <a:cubicBezTo>
                  <a:pt x="566" y="112"/>
                  <a:pt x="566" y="117"/>
                  <a:pt x="565" y="121"/>
                </a:cubicBezTo>
                <a:cubicBezTo>
                  <a:pt x="564" y="124"/>
                  <a:pt x="564" y="116"/>
                  <a:pt x="565" y="111"/>
                </a:cubicBezTo>
                <a:cubicBezTo>
                  <a:pt x="563" y="128"/>
                  <a:pt x="568" y="141"/>
                  <a:pt x="564" y="156"/>
                </a:cubicBezTo>
                <a:cubicBezTo>
                  <a:pt x="565" y="165"/>
                  <a:pt x="565" y="165"/>
                  <a:pt x="565" y="165"/>
                </a:cubicBezTo>
                <a:cubicBezTo>
                  <a:pt x="564" y="166"/>
                  <a:pt x="564" y="168"/>
                  <a:pt x="564" y="166"/>
                </a:cubicBezTo>
                <a:cubicBezTo>
                  <a:pt x="564" y="175"/>
                  <a:pt x="564" y="175"/>
                  <a:pt x="564" y="175"/>
                </a:cubicBezTo>
                <a:cubicBezTo>
                  <a:pt x="565" y="193"/>
                  <a:pt x="562" y="180"/>
                  <a:pt x="561" y="186"/>
                </a:cubicBezTo>
                <a:cubicBezTo>
                  <a:pt x="561" y="185"/>
                  <a:pt x="561" y="185"/>
                  <a:pt x="561" y="185"/>
                </a:cubicBezTo>
                <a:cubicBezTo>
                  <a:pt x="560" y="190"/>
                  <a:pt x="559" y="194"/>
                  <a:pt x="559" y="190"/>
                </a:cubicBezTo>
                <a:cubicBezTo>
                  <a:pt x="560" y="209"/>
                  <a:pt x="560" y="209"/>
                  <a:pt x="560" y="209"/>
                </a:cubicBezTo>
                <a:cubicBezTo>
                  <a:pt x="560" y="208"/>
                  <a:pt x="560" y="208"/>
                  <a:pt x="560" y="208"/>
                </a:cubicBezTo>
                <a:cubicBezTo>
                  <a:pt x="561" y="216"/>
                  <a:pt x="560" y="243"/>
                  <a:pt x="564" y="242"/>
                </a:cubicBezTo>
                <a:cubicBezTo>
                  <a:pt x="563" y="247"/>
                  <a:pt x="562" y="251"/>
                  <a:pt x="562" y="249"/>
                </a:cubicBezTo>
                <a:cubicBezTo>
                  <a:pt x="561" y="263"/>
                  <a:pt x="559" y="246"/>
                  <a:pt x="559" y="268"/>
                </a:cubicBezTo>
                <a:cubicBezTo>
                  <a:pt x="558" y="267"/>
                  <a:pt x="558" y="265"/>
                  <a:pt x="558" y="262"/>
                </a:cubicBezTo>
                <a:cubicBezTo>
                  <a:pt x="558" y="267"/>
                  <a:pt x="558" y="270"/>
                  <a:pt x="558" y="271"/>
                </a:cubicBezTo>
                <a:cubicBezTo>
                  <a:pt x="558" y="271"/>
                  <a:pt x="557" y="271"/>
                  <a:pt x="557" y="272"/>
                </a:cubicBezTo>
                <a:cubicBezTo>
                  <a:pt x="558" y="272"/>
                  <a:pt x="557" y="282"/>
                  <a:pt x="556" y="286"/>
                </a:cubicBezTo>
                <a:cubicBezTo>
                  <a:pt x="555" y="279"/>
                  <a:pt x="555" y="279"/>
                  <a:pt x="555" y="279"/>
                </a:cubicBezTo>
                <a:cubicBezTo>
                  <a:pt x="555" y="284"/>
                  <a:pt x="555" y="287"/>
                  <a:pt x="555" y="296"/>
                </a:cubicBezTo>
                <a:cubicBezTo>
                  <a:pt x="553" y="290"/>
                  <a:pt x="553" y="290"/>
                  <a:pt x="553" y="290"/>
                </a:cubicBezTo>
                <a:cubicBezTo>
                  <a:pt x="553" y="305"/>
                  <a:pt x="557" y="291"/>
                  <a:pt x="554" y="309"/>
                </a:cubicBezTo>
                <a:cubicBezTo>
                  <a:pt x="557" y="293"/>
                  <a:pt x="557" y="293"/>
                  <a:pt x="557" y="293"/>
                </a:cubicBezTo>
                <a:cubicBezTo>
                  <a:pt x="556" y="312"/>
                  <a:pt x="559" y="306"/>
                  <a:pt x="560" y="315"/>
                </a:cubicBezTo>
                <a:cubicBezTo>
                  <a:pt x="560" y="320"/>
                  <a:pt x="560" y="325"/>
                  <a:pt x="559" y="330"/>
                </a:cubicBezTo>
                <a:cubicBezTo>
                  <a:pt x="559" y="334"/>
                  <a:pt x="559" y="334"/>
                  <a:pt x="559" y="334"/>
                </a:cubicBezTo>
                <a:cubicBezTo>
                  <a:pt x="559" y="336"/>
                  <a:pt x="559" y="336"/>
                  <a:pt x="559" y="336"/>
                </a:cubicBezTo>
                <a:cubicBezTo>
                  <a:pt x="559" y="337"/>
                  <a:pt x="558" y="337"/>
                  <a:pt x="558" y="338"/>
                </a:cubicBezTo>
                <a:cubicBezTo>
                  <a:pt x="556" y="339"/>
                  <a:pt x="553" y="340"/>
                  <a:pt x="551" y="341"/>
                </a:cubicBezTo>
                <a:cubicBezTo>
                  <a:pt x="541" y="343"/>
                  <a:pt x="531" y="345"/>
                  <a:pt x="523" y="348"/>
                </a:cubicBezTo>
                <a:cubicBezTo>
                  <a:pt x="521" y="347"/>
                  <a:pt x="523" y="346"/>
                  <a:pt x="517" y="345"/>
                </a:cubicBezTo>
                <a:cubicBezTo>
                  <a:pt x="530" y="343"/>
                  <a:pt x="536" y="342"/>
                  <a:pt x="542" y="338"/>
                </a:cubicBezTo>
                <a:cubicBezTo>
                  <a:pt x="553" y="335"/>
                  <a:pt x="554" y="335"/>
                  <a:pt x="556" y="336"/>
                </a:cubicBezTo>
                <a:cubicBezTo>
                  <a:pt x="556" y="336"/>
                  <a:pt x="556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7" y="336"/>
                  <a:pt x="558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5"/>
                  <a:pt x="557" y="335"/>
                  <a:pt x="557" y="335"/>
                </a:cubicBezTo>
                <a:cubicBezTo>
                  <a:pt x="558" y="332"/>
                  <a:pt x="558" y="328"/>
                  <a:pt x="558" y="322"/>
                </a:cubicBezTo>
                <a:cubicBezTo>
                  <a:pt x="557" y="322"/>
                  <a:pt x="556" y="325"/>
                  <a:pt x="556" y="328"/>
                </a:cubicBezTo>
                <a:cubicBezTo>
                  <a:pt x="555" y="329"/>
                  <a:pt x="555" y="331"/>
                  <a:pt x="555" y="333"/>
                </a:cubicBezTo>
                <a:cubicBezTo>
                  <a:pt x="555" y="335"/>
                  <a:pt x="555" y="335"/>
                  <a:pt x="555" y="335"/>
                </a:cubicBezTo>
                <a:cubicBezTo>
                  <a:pt x="555" y="335"/>
                  <a:pt x="555" y="335"/>
                  <a:pt x="555" y="335"/>
                </a:cubicBezTo>
                <a:cubicBezTo>
                  <a:pt x="555" y="336"/>
                  <a:pt x="555" y="336"/>
                  <a:pt x="555" y="336"/>
                </a:cubicBezTo>
                <a:cubicBezTo>
                  <a:pt x="555" y="336"/>
                  <a:pt x="555" y="336"/>
                  <a:pt x="555" y="336"/>
                </a:cubicBezTo>
                <a:cubicBezTo>
                  <a:pt x="555" y="336"/>
                  <a:pt x="555" y="336"/>
                  <a:pt x="555" y="336"/>
                </a:cubicBezTo>
                <a:cubicBezTo>
                  <a:pt x="556" y="336"/>
                  <a:pt x="553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6" y="336"/>
                  <a:pt x="556" y="335"/>
                </a:cubicBezTo>
                <a:cubicBezTo>
                  <a:pt x="556" y="335"/>
                  <a:pt x="556" y="335"/>
                  <a:pt x="555" y="335"/>
                </a:cubicBezTo>
                <a:cubicBezTo>
                  <a:pt x="555" y="335"/>
                  <a:pt x="555" y="335"/>
                  <a:pt x="555" y="334"/>
                </a:cubicBezTo>
                <a:cubicBezTo>
                  <a:pt x="556" y="335"/>
                  <a:pt x="557" y="336"/>
                  <a:pt x="557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1" y="336"/>
                  <a:pt x="554" y="336"/>
                </a:cubicBezTo>
                <a:cubicBezTo>
                  <a:pt x="554" y="336"/>
                  <a:pt x="554" y="336"/>
                  <a:pt x="554" y="336"/>
                </a:cubicBezTo>
                <a:cubicBezTo>
                  <a:pt x="554" y="336"/>
                  <a:pt x="554" y="336"/>
                  <a:pt x="554" y="336"/>
                </a:cubicBezTo>
                <a:cubicBezTo>
                  <a:pt x="554" y="336"/>
                  <a:pt x="554" y="336"/>
                  <a:pt x="554" y="336"/>
                </a:cubicBezTo>
                <a:cubicBezTo>
                  <a:pt x="554" y="336"/>
                  <a:pt x="554" y="336"/>
                  <a:pt x="554" y="336"/>
                </a:cubicBezTo>
                <a:cubicBezTo>
                  <a:pt x="554" y="335"/>
                  <a:pt x="554" y="335"/>
                  <a:pt x="554" y="335"/>
                </a:cubicBezTo>
                <a:cubicBezTo>
                  <a:pt x="554" y="334"/>
                  <a:pt x="554" y="334"/>
                  <a:pt x="554" y="334"/>
                </a:cubicBezTo>
                <a:cubicBezTo>
                  <a:pt x="553" y="331"/>
                  <a:pt x="553" y="327"/>
                  <a:pt x="553" y="324"/>
                </a:cubicBezTo>
                <a:cubicBezTo>
                  <a:pt x="553" y="326"/>
                  <a:pt x="553" y="328"/>
                  <a:pt x="553" y="330"/>
                </a:cubicBezTo>
                <a:cubicBezTo>
                  <a:pt x="552" y="333"/>
                  <a:pt x="552" y="333"/>
                  <a:pt x="552" y="333"/>
                </a:cubicBezTo>
                <a:cubicBezTo>
                  <a:pt x="552" y="335"/>
                  <a:pt x="552" y="335"/>
                  <a:pt x="552" y="335"/>
                </a:cubicBezTo>
                <a:cubicBezTo>
                  <a:pt x="552" y="336"/>
                  <a:pt x="552" y="336"/>
                  <a:pt x="552" y="336"/>
                </a:cubicBezTo>
                <a:cubicBezTo>
                  <a:pt x="552" y="336"/>
                  <a:pt x="552" y="336"/>
                  <a:pt x="552" y="336"/>
                </a:cubicBezTo>
                <a:cubicBezTo>
                  <a:pt x="552" y="336"/>
                  <a:pt x="552" y="336"/>
                  <a:pt x="552" y="336"/>
                </a:cubicBezTo>
                <a:cubicBezTo>
                  <a:pt x="555" y="336"/>
                  <a:pt x="547" y="335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7" y="336"/>
                  <a:pt x="556" y="335"/>
                </a:cubicBezTo>
                <a:cubicBezTo>
                  <a:pt x="556" y="335"/>
                  <a:pt x="555" y="335"/>
                  <a:pt x="555" y="334"/>
                </a:cubicBezTo>
                <a:cubicBezTo>
                  <a:pt x="554" y="333"/>
                  <a:pt x="553" y="332"/>
                  <a:pt x="554" y="333"/>
                </a:cubicBezTo>
                <a:cubicBezTo>
                  <a:pt x="553" y="333"/>
                  <a:pt x="553" y="333"/>
                  <a:pt x="553" y="333"/>
                </a:cubicBezTo>
                <a:cubicBezTo>
                  <a:pt x="552" y="333"/>
                  <a:pt x="552" y="333"/>
                  <a:pt x="551" y="334"/>
                </a:cubicBezTo>
                <a:cubicBezTo>
                  <a:pt x="549" y="334"/>
                  <a:pt x="547" y="335"/>
                  <a:pt x="545" y="335"/>
                </a:cubicBezTo>
                <a:cubicBezTo>
                  <a:pt x="537" y="336"/>
                  <a:pt x="529" y="337"/>
                  <a:pt x="525" y="338"/>
                </a:cubicBezTo>
                <a:cubicBezTo>
                  <a:pt x="520" y="339"/>
                  <a:pt x="508" y="342"/>
                  <a:pt x="503" y="342"/>
                </a:cubicBezTo>
                <a:cubicBezTo>
                  <a:pt x="504" y="343"/>
                  <a:pt x="480" y="346"/>
                  <a:pt x="488" y="348"/>
                </a:cubicBezTo>
                <a:cubicBezTo>
                  <a:pt x="471" y="350"/>
                  <a:pt x="477" y="345"/>
                  <a:pt x="461" y="349"/>
                </a:cubicBezTo>
                <a:cubicBezTo>
                  <a:pt x="467" y="347"/>
                  <a:pt x="451" y="348"/>
                  <a:pt x="457" y="346"/>
                </a:cubicBezTo>
                <a:cubicBezTo>
                  <a:pt x="463" y="348"/>
                  <a:pt x="481" y="343"/>
                  <a:pt x="489" y="341"/>
                </a:cubicBezTo>
                <a:cubicBezTo>
                  <a:pt x="481" y="342"/>
                  <a:pt x="473" y="342"/>
                  <a:pt x="465" y="342"/>
                </a:cubicBezTo>
                <a:cubicBezTo>
                  <a:pt x="471" y="342"/>
                  <a:pt x="462" y="344"/>
                  <a:pt x="459" y="344"/>
                </a:cubicBezTo>
                <a:cubicBezTo>
                  <a:pt x="456" y="343"/>
                  <a:pt x="456" y="343"/>
                  <a:pt x="456" y="343"/>
                </a:cubicBezTo>
                <a:cubicBezTo>
                  <a:pt x="452" y="347"/>
                  <a:pt x="414" y="342"/>
                  <a:pt x="402" y="347"/>
                </a:cubicBezTo>
                <a:cubicBezTo>
                  <a:pt x="410" y="347"/>
                  <a:pt x="416" y="348"/>
                  <a:pt x="420" y="346"/>
                </a:cubicBezTo>
                <a:cubicBezTo>
                  <a:pt x="434" y="346"/>
                  <a:pt x="417" y="349"/>
                  <a:pt x="423" y="350"/>
                </a:cubicBezTo>
                <a:cubicBezTo>
                  <a:pt x="402" y="353"/>
                  <a:pt x="369" y="351"/>
                  <a:pt x="346" y="355"/>
                </a:cubicBezTo>
                <a:cubicBezTo>
                  <a:pt x="350" y="353"/>
                  <a:pt x="361" y="353"/>
                  <a:pt x="362" y="351"/>
                </a:cubicBezTo>
                <a:cubicBezTo>
                  <a:pt x="344" y="351"/>
                  <a:pt x="323" y="355"/>
                  <a:pt x="303" y="357"/>
                </a:cubicBezTo>
                <a:cubicBezTo>
                  <a:pt x="307" y="355"/>
                  <a:pt x="307" y="355"/>
                  <a:pt x="307" y="355"/>
                </a:cubicBezTo>
                <a:cubicBezTo>
                  <a:pt x="290" y="357"/>
                  <a:pt x="300" y="354"/>
                  <a:pt x="282" y="355"/>
                </a:cubicBezTo>
                <a:cubicBezTo>
                  <a:pt x="283" y="355"/>
                  <a:pt x="285" y="356"/>
                  <a:pt x="281" y="356"/>
                </a:cubicBezTo>
                <a:cubicBezTo>
                  <a:pt x="266" y="356"/>
                  <a:pt x="279" y="354"/>
                  <a:pt x="270" y="354"/>
                </a:cubicBezTo>
                <a:cubicBezTo>
                  <a:pt x="251" y="357"/>
                  <a:pt x="261" y="351"/>
                  <a:pt x="237" y="353"/>
                </a:cubicBezTo>
                <a:cubicBezTo>
                  <a:pt x="239" y="352"/>
                  <a:pt x="239" y="352"/>
                  <a:pt x="239" y="352"/>
                </a:cubicBezTo>
                <a:cubicBezTo>
                  <a:pt x="221" y="353"/>
                  <a:pt x="197" y="350"/>
                  <a:pt x="177" y="349"/>
                </a:cubicBezTo>
                <a:cubicBezTo>
                  <a:pt x="179" y="349"/>
                  <a:pt x="194" y="349"/>
                  <a:pt x="192" y="351"/>
                </a:cubicBezTo>
                <a:cubicBezTo>
                  <a:pt x="167" y="351"/>
                  <a:pt x="167" y="351"/>
                  <a:pt x="167" y="351"/>
                </a:cubicBezTo>
                <a:cubicBezTo>
                  <a:pt x="166" y="351"/>
                  <a:pt x="155" y="350"/>
                  <a:pt x="162" y="349"/>
                </a:cubicBezTo>
                <a:cubicBezTo>
                  <a:pt x="165" y="349"/>
                  <a:pt x="168" y="350"/>
                  <a:pt x="171" y="350"/>
                </a:cubicBezTo>
                <a:cubicBezTo>
                  <a:pt x="167" y="349"/>
                  <a:pt x="167" y="349"/>
                  <a:pt x="167" y="349"/>
                </a:cubicBezTo>
                <a:cubicBezTo>
                  <a:pt x="144" y="349"/>
                  <a:pt x="169" y="352"/>
                  <a:pt x="168" y="354"/>
                </a:cubicBezTo>
                <a:cubicBezTo>
                  <a:pt x="156" y="353"/>
                  <a:pt x="152" y="355"/>
                  <a:pt x="143" y="354"/>
                </a:cubicBezTo>
                <a:cubicBezTo>
                  <a:pt x="140" y="352"/>
                  <a:pt x="159" y="353"/>
                  <a:pt x="149" y="350"/>
                </a:cubicBezTo>
                <a:cubicBezTo>
                  <a:pt x="142" y="349"/>
                  <a:pt x="118" y="349"/>
                  <a:pt x="109" y="350"/>
                </a:cubicBezTo>
                <a:cubicBezTo>
                  <a:pt x="103" y="348"/>
                  <a:pt x="91" y="346"/>
                  <a:pt x="81" y="345"/>
                </a:cubicBezTo>
                <a:cubicBezTo>
                  <a:pt x="70" y="344"/>
                  <a:pt x="62" y="343"/>
                  <a:pt x="62" y="341"/>
                </a:cubicBezTo>
                <a:cubicBezTo>
                  <a:pt x="62" y="342"/>
                  <a:pt x="58" y="342"/>
                  <a:pt x="53" y="341"/>
                </a:cubicBezTo>
                <a:cubicBezTo>
                  <a:pt x="56" y="340"/>
                  <a:pt x="56" y="340"/>
                  <a:pt x="56" y="340"/>
                </a:cubicBezTo>
                <a:cubicBezTo>
                  <a:pt x="48" y="338"/>
                  <a:pt x="44" y="338"/>
                  <a:pt x="40" y="338"/>
                </a:cubicBezTo>
                <a:cubicBezTo>
                  <a:pt x="39" y="338"/>
                  <a:pt x="37" y="338"/>
                  <a:pt x="36" y="338"/>
                </a:cubicBezTo>
                <a:cubicBezTo>
                  <a:pt x="34" y="338"/>
                  <a:pt x="32" y="338"/>
                  <a:pt x="31" y="337"/>
                </a:cubicBezTo>
                <a:cubicBezTo>
                  <a:pt x="31" y="336"/>
                  <a:pt x="32" y="336"/>
                  <a:pt x="33" y="336"/>
                </a:cubicBezTo>
                <a:cubicBezTo>
                  <a:pt x="33" y="337"/>
                  <a:pt x="34" y="337"/>
                  <a:pt x="35" y="336"/>
                </a:cubicBezTo>
                <a:cubicBezTo>
                  <a:pt x="34" y="336"/>
                  <a:pt x="33" y="336"/>
                  <a:pt x="32" y="335"/>
                </a:cubicBezTo>
                <a:cubicBezTo>
                  <a:pt x="32" y="335"/>
                  <a:pt x="31" y="335"/>
                  <a:pt x="30" y="334"/>
                </a:cubicBezTo>
                <a:cubicBezTo>
                  <a:pt x="30" y="334"/>
                  <a:pt x="29" y="333"/>
                  <a:pt x="29" y="332"/>
                </a:cubicBezTo>
                <a:cubicBezTo>
                  <a:pt x="28" y="330"/>
                  <a:pt x="28" y="330"/>
                  <a:pt x="28" y="330"/>
                </a:cubicBezTo>
                <a:cubicBezTo>
                  <a:pt x="27" y="325"/>
                  <a:pt x="25" y="321"/>
                  <a:pt x="24" y="317"/>
                </a:cubicBezTo>
                <a:cubicBezTo>
                  <a:pt x="21" y="309"/>
                  <a:pt x="19" y="300"/>
                  <a:pt x="19" y="288"/>
                </a:cubicBezTo>
                <a:cubicBezTo>
                  <a:pt x="19" y="289"/>
                  <a:pt x="20" y="290"/>
                  <a:pt x="20" y="292"/>
                </a:cubicBezTo>
                <a:cubicBezTo>
                  <a:pt x="20" y="293"/>
                  <a:pt x="20" y="289"/>
                  <a:pt x="18" y="282"/>
                </a:cubicBezTo>
                <a:cubicBezTo>
                  <a:pt x="18" y="290"/>
                  <a:pt x="18" y="290"/>
                  <a:pt x="18" y="290"/>
                </a:cubicBezTo>
                <a:cubicBezTo>
                  <a:pt x="12" y="279"/>
                  <a:pt x="17" y="258"/>
                  <a:pt x="15" y="239"/>
                </a:cubicBezTo>
                <a:cubicBezTo>
                  <a:pt x="16" y="241"/>
                  <a:pt x="17" y="255"/>
                  <a:pt x="17" y="247"/>
                </a:cubicBezTo>
                <a:cubicBezTo>
                  <a:pt x="17" y="235"/>
                  <a:pt x="12" y="236"/>
                  <a:pt x="14" y="222"/>
                </a:cubicBezTo>
                <a:cubicBezTo>
                  <a:pt x="15" y="228"/>
                  <a:pt x="17" y="226"/>
                  <a:pt x="18" y="233"/>
                </a:cubicBezTo>
                <a:cubicBezTo>
                  <a:pt x="18" y="223"/>
                  <a:pt x="19" y="217"/>
                  <a:pt x="17" y="213"/>
                </a:cubicBezTo>
                <a:cubicBezTo>
                  <a:pt x="18" y="210"/>
                  <a:pt x="18" y="209"/>
                  <a:pt x="19" y="209"/>
                </a:cubicBezTo>
                <a:cubicBezTo>
                  <a:pt x="18" y="203"/>
                  <a:pt x="19" y="193"/>
                  <a:pt x="19" y="187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16" y="176"/>
                  <a:pt x="20" y="169"/>
                  <a:pt x="21" y="153"/>
                </a:cubicBezTo>
                <a:cubicBezTo>
                  <a:pt x="22" y="156"/>
                  <a:pt x="22" y="156"/>
                  <a:pt x="22" y="156"/>
                </a:cubicBezTo>
                <a:cubicBezTo>
                  <a:pt x="22" y="149"/>
                  <a:pt x="21" y="139"/>
                  <a:pt x="24" y="128"/>
                </a:cubicBezTo>
                <a:cubicBezTo>
                  <a:pt x="25" y="134"/>
                  <a:pt x="25" y="134"/>
                  <a:pt x="25" y="134"/>
                </a:cubicBezTo>
                <a:cubicBezTo>
                  <a:pt x="24" y="125"/>
                  <a:pt x="28" y="108"/>
                  <a:pt x="26" y="100"/>
                </a:cubicBezTo>
                <a:cubicBezTo>
                  <a:pt x="27" y="97"/>
                  <a:pt x="28" y="109"/>
                  <a:pt x="30" y="94"/>
                </a:cubicBezTo>
                <a:cubicBezTo>
                  <a:pt x="29" y="90"/>
                  <a:pt x="29" y="79"/>
                  <a:pt x="31" y="75"/>
                </a:cubicBezTo>
                <a:cubicBezTo>
                  <a:pt x="32" y="75"/>
                  <a:pt x="32" y="77"/>
                  <a:pt x="31" y="81"/>
                </a:cubicBezTo>
                <a:cubicBezTo>
                  <a:pt x="31" y="83"/>
                  <a:pt x="31" y="82"/>
                  <a:pt x="31" y="81"/>
                </a:cubicBezTo>
                <a:cubicBezTo>
                  <a:pt x="31" y="86"/>
                  <a:pt x="31" y="86"/>
                  <a:pt x="31" y="86"/>
                </a:cubicBezTo>
                <a:cubicBezTo>
                  <a:pt x="34" y="75"/>
                  <a:pt x="31" y="77"/>
                  <a:pt x="33" y="65"/>
                </a:cubicBezTo>
                <a:cubicBezTo>
                  <a:pt x="34" y="62"/>
                  <a:pt x="34" y="69"/>
                  <a:pt x="35" y="71"/>
                </a:cubicBezTo>
                <a:cubicBezTo>
                  <a:pt x="35" y="55"/>
                  <a:pt x="36" y="40"/>
                  <a:pt x="37" y="25"/>
                </a:cubicBezTo>
                <a:cubicBezTo>
                  <a:pt x="37" y="24"/>
                  <a:pt x="35" y="30"/>
                  <a:pt x="34" y="25"/>
                </a:cubicBezTo>
                <a:cubicBezTo>
                  <a:pt x="32" y="41"/>
                  <a:pt x="32" y="41"/>
                  <a:pt x="32" y="41"/>
                </a:cubicBezTo>
                <a:cubicBezTo>
                  <a:pt x="29" y="48"/>
                  <a:pt x="31" y="32"/>
                  <a:pt x="31" y="25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7"/>
                  <a:pt x="29" y="36"/>
                  <a:pt x="29" y="35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21"/>
                  <a:pt x="23" y="65"/>
                  <a:pt x="24" y="41"/>
                </a:cubicBezTo>
                <a:cubicBezTo>
                  <a:pt x="23" y="47"/>
                  <a:pt x="23" y="54"/>
                  <a:pt x="24" y="57"/>
                </a:cubicBezTo>
                <a:cubicBezTo>
                  <a:pt x="23" y="68"/>
                  <a:pt x="22" y="66"/>
                  <a:pt x="21" y="70"/>
                </a:cubicBezTo>
                <a:cubicBezTo>
                  <a:pt x="21" y="54"/>
                  <a:pt x="21" y="54"/>
                  <a:pt x="21" y="54"/>
                </a:cubicBezTo>
                <a:cubicBezTo>
                  <a:pt x="19" y="78"/>
                  <a:pt x="20" y="51"/>
                  <a:pt x="17" y="69"/>
                </a:cubicBezTo>
                <a:cubicBezTo>
                  <a:pt x="16" y="90"/>
                  <a:pt x="9" y="101"/>
                  <a:pt x="8" y="112"/>
                </a:cubicBezTo>
                <a:cubicBezTo>
                  <a:pt x="7" y="133"/>
                  <a:pt x="11" y="104"/>
                  <a:pt x="11" y="117"/>
                </a:cubicBezTo>
                <a:cubicBezTo>
                  <a:pt x="10" y="129"/>
                  <a:pt x="9" y="123"/>
                  <a:pt x="8" y="130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10" y="149"/>
                  <a:pt x="8" y="136"/>
                  <a:pt x="8" y="144"/>
                </a:cubicBezTo>
                <a:cubicBezTo>
                  <a:pt x="6" y="154"/>
                  <a:pt x="8" y="140"/>
                  <a:pt x="6" y="137"/>
                </a:cubicBezTo>
                <a:cubicBezTo>
                  <a:pt x="6" y="140"/>
                  <a:pt x="7" y="152"/>
                  <a:pt x="5" y="157"/>
                </a:cubicBezTo>
                <a:cubicBezTo>
                  <a:pt x="5" y="156"/>
                  <a:pt x="5" y="142"/>
                  <a:pt x="5" y="151"/>
                </a:cubicBezTo>
                <a:cubicBezTo>
                  <a:pt x="4" y="168"/>
                  <a:pt x="4" y="179"/>
                  <a:pt x="3" y="188"/>
                </a:cubicBezTo>
                <a:cubicBezTo>
                  <a:pt x="2" y="198"/>
                  <a:pt x="1" y="208"/>
                  <a:pt x="1" y="223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4"/>
                  <a:pt x="1" y="226"/>
                  <a:pt x="1" y="230"/>
                </a:cubicBezTo>
                <a:cubicBezTo>
                  <a:pt x="0" y="228"/>
                  <a:pt x="0" y="228"/>
                  <a:pt x="0" y="228"/>
                </a:cubicBezTo>
                <a:cubicBezTo>
                  <a:pt x="0" y="232"/>
                  <a:pt x="2" y="263"/>
                  <a:pt x="4" y="283"/>
                </a:cubicBezTo>
                <a:cubicBezTo>
                  <a:pt x="1" y="273"/>
                  <a:pt x="1" y="273"/>
                  <a:pt x="1" y="273"/>
                </a:cubicBezTo>
                <a:cubicBezTo>
                  <a:pt x="2" y="279"/>
                  <a:pt x="4" y="284"/>
                  <a:pt x="5" y="290"/>
                </a:cubicBezTo>
                <a:cubicBezTo>
                  <a:pt x="2" y="289"/>
                  <a:pt x="2" y="289"/>
                  <a:pt x="2" y="289"/>
                </a:cubicBezTo>
                <a:cubicBezTo>
                  <a:pt x="5" y="295"/>
                  <a:pt x="6" y="316"/>
                  <a:pt x="12" y="333"/>
                </a:cubicBezTo>
                <a:cubicBezTo>
                  <a:pt x="10" y="333"/>
                  <a:pt x="10" y="333"/>
                  <a:pt x="10" y="333"/>
                </a:cubicBezTo>
                <a:cubicBezTo>
                  <a:pt x="11" y="336"/>
                  <a:pt x="11" y="336"/>
                  <a:pt x="11" y="336"/>
                </a:cubicBezTo>
                <a:cubicBezTo>
                  <a:pt x="12" y="337"/>
                  <a:pt x="12" y="339"/>
                  <a:pt x="13" y="340"/>
                </a:cubicBezTo>
                <a:cubicBezTo>
                  <a:pt x="14" y="343"/>
                  <a:pt x="16" y="345"/>
                  <a:pt x="18" y="347"/>
                </a:cubicBezTo>
                <a:cubicBezTo>
                  <a:pt x="16" y="346"/>
                  <a:pt x="15" y="345"/>
                  <a:pt x="13" y="343"/>
                </a:cubicBezTo>
                <a:cubicBezTo>
                  <a:pt x="16" y="347"/>
                  <a:pt x="20" y="350"/>
                  <a:pt x="24" y="352"/>
                </a:cubicBezTo>
                <a:cubicBezTo>
                  <a:pt x="25" y="352"/>
                  <a:pt x="27" y="353"/>
                  <a:pt x="28" y="353"/>
                </a:cubicBezTo>
                <a:cubicBezTo>
                  <a:pt x="29" y="353"/>
                  <a:pt x="29" y="354"/>
                  <a:pt x="30" y="354"/>
                </a:cubicBezTo>
                <a:cubicBezTo>
                  <a:pt x="32" y="354"/>
                  <a:pt x="33" y="355"/>
                  <a:pt x="35" y="355"/>
                </a:cubicBezTo>
                <a:cubicBezTo>
                  <a:pt x="41" y="356"/>
                  <a:pt x="47" y="357"/>
                  <a:pt x="53" y="358"/>
                </a:cubicBezTo>
                <a:cubicBezTo>
                  <a:pt x="45" y="357"/>
                  <a:pt x="43" y="358"/>
                  <a:pt x="44" y="359"/>
                </a:cubicBezTo>
                <a:close/>
                <a:moveTo>
                  <a:pt x="458" y="362"/>
                </a:moveTo>
                <a:cubicBezTo>
                  <a:pt x="463" y="362"/>
                  <a:pt x="463" y="362"/>
                  <a:pt x="463" y="362"/>
                </a:cubicBezTo>
                <a:cubicBezTo>
                  <a:pt x="461" y="362"/>
                  <a:pt x="460" y="362"/>
                  <a:pt x="458" y="362"/>
                </a:cubicBezTo>
                <a:cubicBezTo>
                  <a:pt x="451" y="363"/>
                  <a:pt x="451" y="363"/>
                  <a:pt x="451" y="363"/>
                </a:cubicBezTo>
                <a:cubicBezTo>
                  <a:pt x="452" y="361"/>
                  <a:pt x="454" y="362"/>
                  <a:pt x="458" y="362"/>
                </a:cubicBezTo>
                <a:close/>
                <a:moveTo>
                  <a:pt x="329" y="4"/>
                </a:moveTo>
                <a:cubicBezTo>
                  <a:pt x="340" y="3"/>
                  <a:pt x="340" y="3"/>
                  <a:pt x="340" y="3"/>
                </a:cubicBezTo>
                <a:cubicBezTo>
                  <a:pt x="338" y="3"/>
                  <a:pt x="330" y="4"/>
                  <a:pt x="333" y="3"/>
                </a:cubicBezTo>
                <a:cubicBezTo>
                  <a:pt x="331" y="3"/>
                  <a:pt x="327" y="3"/>
                  <a:pt x="329" y="4"/>
                </a:cubicBezTo>
                <a:close/>
                <a:moveTo>
                  <a:pt x="442" y="350"/>
                </a:moveTo>
                <a:cubicBezTo>
                  <a:pt x="447" y="349"/>
                  <a:pt x="447" y="349"/>
                  <a:pt x="447" y="349"/>
                </a:cubicBezTo>
                <a:cubicBezTo>
                  <a:pt x="451" y="350"/>
                  <a:pt x="451" y="350"/>
                  <a:pt x="451" y="350"/>
                </a:cubicBezTo>
                <a:lnTo>
                  <a:pt x="442" y="350"/>
                </a:lnTo>
                <a:close/>
                <a:moveTo>
                  <a:pt x="349" y="353"/>
                </a:moveTo>
                <a:cubicBezTo>
                  <a:pt x="359" y="352"/>
                  <a:pt x="359" y="352"/>
                  <a:pt x="359" y="352"/>
                </a:cubicBezTo>
                <a:cubicBezTo>
                  <a:pt x="360" y="352"/>
                  <a:pt x="360" y="352"/>
                  <a:pt x="360" y="352"/>
                </a:cubicBezTo>
                <a:cubicBezTo>
                  <a:pt x="350" y="353"/>
                  <a:pt x="350" y="353"/>
                  <a:pt x="350" y="353"/>
                </a:cubicBezTo>
                <a:lnTo>
                  <a:pt x="349" y="353"/>
                </a:lnTo>
                <a:close/>
                <a:moveTo>
                  <a:pt x="220" y="366"/>
                </a:moveTo>
                <a:cubicBezTo>
                  <a:pt x="227" y="364"/>
                  <a:pt x="230" y="366"/>
                  <a:pt x="238" y="365"/>
                </a:cubicBezTo>
                <a:cubicBezTo>
                  <a:pt x="238" y="365"/>
                  <a:pt x="239" y="365"/>
                  <a:pt x="239" y="365"/>
                </a:cubicBezTo>
                <a:cubicBezTo>
                  <a:pt x="239" y="365"/>
                  <a:pt x="238" y="365"/>
                  <a:pt x="238" y="365"/>
                </a:cubicBezTo>
                <a:cubicBezTo>
                  <a:pt x="233" y="366"/>
                  <a:pt x="228" y="368"/>
                  <a:pt x="220" y="366"/>
                </a:cubicBezTo>
                <a:close/>
                <a:moveTo>
                  <a:pt x="435" y="361"/>
                </a:moveTo>
                <a:cubicBezTo>
                  <a:pt x="434" y="362"/>
                  <a:pt x="423" y="363"/>
                  <a:pt x="419" y="364"/>
                </a:cubicBezTo>
                <a:cubicBezTo>
                  <a:pt x="415" y="364"/>
                  <a:pt x="421" y="363"/>
                  <a:pt x="423" y="362"/>
                </a:cubicBezTo>
                <a:cubicBezTo>
                  <a:pt x="420" y="362"/>
                  <a:pt x="419" y="362"/>
                  <a:pt x="415" y="362"/>
                </a:cubicBezTo>
                <a:cubicBezTo>
                  <a:pt x="417" y="359"/>
                  <a:pt x="425" y="363"/>
                  <a:pt x="435" y="361"/>
                </a:cubicBezTo>
                <a:close/>
                <a:moveTo>
                  <a:pt x="572" y="239"/>
                </a:moveTo>
                <a:cubicBezTo>
                  <a:pt x="572" y="248"/>
                  <a:pt x="572" y="248"/>
                  <a:pt x="572" y="248"/>
                </a:cubicBezTo>
                <a:cubicBezTo>
                  <a:pt x="573" y="245"/>
                  <a:pt x="573" y="245"/>
                  <a:pt x="573" y="245"/>
                </a:cubicBezTo>
                <a:lnTo>
                  <a:pt x="572" y="239"/>
                </a:lnTo>
                <a:close/>
                <a:moveTo>
                  <a:pt x="575" y="192"/>
                </a:moveTo>
                <a:cubicBezTo>
                  <a:pt x="576" y="182"/>
                  <a:pt x="575" y="172"/>
                  <a:pt x="573" y="175"/>
                </a:cubicBezTo>
                <a:cubicBezTo>
                  <a:pt x="573" y="184"/>
                  <a:pt x="572" y="197"/>
                  <a:pt x="574" y="202"/>
                </a:cubicBezTo>
                <a:cubicBezTo>
                  <a:pt x="573" y="197"/>
                  <a:pt x="576" y="205"/>
                  <a:pt x="575" y="192"/>
                </a:cubicBezTo>
                <a:close/>
                <a:moveTo>
                  <a:pt x="319" y="362"/>
                </a:moveTo>
                <a:cubicBezTo>
                  <a:pt x="325" y="362"/>
                  <a:pt x="335" y="358"/>
                  <a:pt x="348" y="360"/>
                </a:cubicBezTo>
                <a:cubicBezTo>
                  <a:pt x="338" y="361"/>
                  <a:pt x="338" y="361"/>
                  <a:pt x="338" y="361"/>
                </a:cubicBezTo>
                <a:cubicBezTo>
                  <a:pt x="340" y="361"/>
                  <a:pt x="340" y="361"/>
                  <a:pt x="340" y="361"/>
                </a:cubicBezTo>
                <a:cubicBezTo>
                  <a:pt x="338" y="362"/>
                  <a:pt x="338" y="362"/>
                  <a:pt x="338" y="362"/>
                </a:cubicBezTo>
                <a:cubicBezTo>
                  <a:pt x="340" y="359"/>
                  <a:pt x="324" y="362"/>
                  <a:pt x="319" y="362"/>
                </a:cubicBezTo>
                <a:close/>
                <a:moveTo>
                  <a:pt x="575" y="102"/>
                </a:moveTo>
                <a:cubicBezTo>
                  <a:pt x="575" y="98"/>
                  <a:pt x="574" y="85"/>
                  <a:pt x="572" y="86"/>
                </a:cubicBezTo>
                <a:cubicBezTo>
                  <a:pt x="573" y="84"/>
                  <a:pt x="575" y="101"/>
                  <a:pt x="576" y="110"/>
                </a:cubicBezTo>
                <a:cubicBezTo>
                  <a:pt x="575" y="107"/>
                  <a:pt x="575" y="105"/>
                  <a:pt x="575" y="102"/>
                </a:cubicBezTo>
                <a:close/>
                <a:moveTo>
                  <a:pt x="573" y="107"/>
                </a:moveTo>
                <a:cubicBezTo>
                  <a:pt x="573" y="112"/>
                  <a:pt x="571" y="110"/>
                  <a:pt x="572" y="120"/>
                </a:cubicBezTo>
                <a:cubicBezTo>
                  <a:pt x="573" y="118"/>
                  <a:pt x="576" y="122"/>
                  <a:pt x="575" y="135"/>
                </a:cubicBezTo>
                <a:cubicBezTo>
                  <a:pt x="573" y="125"/>
                  <a:pt x="572" y="124"/>
                  <a:pt x="571" y="110"/>
                </a:cubicBezTo>
                <a:lnTo>
                  <a:pt x="573" y="107"/>
                </a:lnTo>
                <a:close/>
                <a:moveTo>
                  <a:pt x="577" y="130"/>
                </a:moveTo>
                <a:cubicBezTo>
                  <a:pt x="576" y="147"/>
                  <a:pt x="576" y="147"/>
                  <a:pt x="576" y="147"/>
                </a:cubicBezTo>
                <a:cubicBezTo>
                  <a:pt x="573" y="138"/>
                  <a:pt x="576" y="136"/>
                  <a:pt x="577" y="130"/>
                </a:cubicBezTo>
                <a:cubicBezTo>
                  <a:pt x="578" y="124"/>
                  <a:pt x="578" y="124"/>
                  <a:pt x="578" y="124"/>
                </a:cubicBezTo>
                <a:cubicBezTo>
                  <a:pt x="578" y="127"/>
                  <a:pt x="577" y="128"/>
                  <a:pt x="577" y="130"/>
                </a:cubicBezTo>
                <a:close/>
                <a:moveTo>
                  <a:pt x="558" y="13"/>
                </a:moveTo>
                <a:cubicBezTo>
                  <a:pt x="558" y="13"/>
                  <a:pt x="556" y="12"/>
                  <a:pt x="550" y="10"/>
                </a:cubicBezTo>
                <a:cubicBezTo>
                  <a:pt x="552" y="10"/>
                  <a:pt x="554" y="10"/>
                  <a:pt x="555" y="11"/>
                </a:cubicBezTo>
                <a:cubicBezTo>
                  <a:pt x="555" y="10"/>
                  <a:pt x="555" y="10"/>
                  <a:pt x="556" y="10"/>
                </a:cubicBezTo>
                <a:cubicBezTo>
                  <a:pt x="557" y="11"/>
                  <a:pt x="557" y="11"/>
                  <a:pt x="558" y="11"/>
                </a:cubicBezTo>
                <a:cubicBezTo>
                  <a:pt x="559" y="11"/>
                  <a:pt x="560" y="12"/>
                  <a:pt x="563" y="13"/>
                </a:cubicBezTo>
                <a:cubicBezTo>
                  <a:pt x="560" y="11"/>
                  <a:pt x="558" y="11"/>
                  <a:pt x="555" y="11"/>
                </a:cubicBezTo>
                <a:cubicBezTo>
                  <a:pt x="556" y="11"/>
                  <a:pt x="558" y="12"/>
                  <a:pt x="558" y="13"/>
                </a:cubicBezTo>
                <a:close/>
                <a:moveTo>
                  <a:pt x="577" y="113"/>
                </a:moveTo>
                <a:cubicBezTo>
                  <a:pt x="577" y="98"/>
                  <a:pt x="577" y="98"/>
                  <a:pt x="577" y="98"/>
                </a:cubicBezTo>
                <a:cubicBezTo>
                  <a:pt x="577" y="103"/>
                  <a:pt x="576" y="112"/>
                  <a:pt x="577" y="113"/>
                </a:cubicBezTo>
                <a:close/>
                <a:moveTo>
                  <a:pt x="561" y="15"/>
                </a:moveTo>
                <a:cubicBezTo>
                  <a:pt x="562" y="16"/>
                  <a:pt x="562" y="16"/>
                  <a:pt x="562" y="16"/>
                </a:cubicBezTo>
                <a:cubicBezTo>
                  <a:pt x="563" y="16"/>
                  <a:pt x="563" y="16"/>
                  <a:pt x="563" y="16"/>
                </a:cubicBezTo>
                <a:cubicBezTo>
                  <a:pt x="564" y="17"/>
                  <a:pt x="565" y="18"/>
                  <a:pt x="565" y="18"/>
                </a:cubicBezTo>
                <a:cubicBezTo>
                  <a:pt x="567" y="21"/>
                  <a:pt x="568" y="23"/>
                  <a:pt x="569" y="26"/>
                </a:cubicBezTo>
                <a:cubicBezTo>
                  <a:pt x="571" y="31"/>
                  <a:pt x="571" y="35"/>
                  <a:pt x="571" y="36"/>
                </a:cubicBezTo>
                <a:cubicBezTo>
                  <a:pt x="571" y="38"/>
                  <a:pt x="571" y="34"/>
                  <a:pt x="569" y="29"/>
                </a:cubicBezTo>
                <a:cubicBezTo>
                  <a:pt x="568" y="26"/>
                  <a:pt x="568" y="23"/>
                  <a:pt x="566" y="20"/>
                </a:cubicBezTo>
                <a:cubicBezTo>
                  <a:pt x="565" y="19"/>
                  <a:pt x="564" y="17"/>
                  <a:pt x="562" y="16"/>
                </a:cubicBezTo>
                <a:cubicBezTo>
                  <a:pt x="562" y="16"/>
                  <a:pt x="562" y="16"/>
                  <a:pt x="561" y="15"/>
                </a:cubicBezTo>
                <a:cubicBezTo>
                  <a:pt x="561" y="15"/>
                  <a:pt x="561" y="15"/>
                  <a:pt x="560" y="15"/>
                </a:cubicBezTo>
                <a:cubicBezTo>
                  <a:pt x="560" y="15"/>
                  <a:pt x="559" y="14"/>
                  <a:pt x="559" y="14"/>
                </a:cubicBezTo>
                <a:cubicBezTo>
                  <a:pt x="559" y="14"/>
                  <a:pt x="560" y="15"/>
                  <a:pt x="561" y="15"/>
                </a:cubicBezTo>
                <a:close/>
                <a:moveTo>
                  <a:pt x="214" y="8"/>
                </a:moveTo>
                <a:cubicBezTo>
                  <a:pt x="219" y="10"/>
                  <a:pt x="219" y="10"/>
                  <a:pt x="219" y="10"/>
                </a:cubicBezTo>
                <a:cubicBezTo>
                  <a:pt x="209" y="10"/>
                  <a:pt x="209" y="10"/>
                  <a:pt x="209" y="10"/>
                </a:cubicBezTo>
                <a:lnTo>
                  <a:pt x="214" y="8"/>
                </a:lnTo>
                <a:close/>
                <a:moveTo>
                  <a:pt x="318" y="9"/>
                </a:moveTo>
                <a:cubicBezTo>
                  <a:pt x="323" y="8"/>
                  <a:pt x="323" y="8"/>
                  <a:pt x="323" y="8"/>
                </a:cubicBezTo>
                <a:cubicBezTo>
                  <a:pt x="326" y="9"/>
                  <a:pt x="326" y="9"/>
                  <a:pt x="326" y="9"/>
                </a:cubicBezTo>
                <a:lnTo>
                  <a:pt x="318" y="9"/>
                </a:lnTo>
                <a:close/>
                <a:moveTo>
                  <a:pt x="437" y="10"/>
                </a:moveTo>
                <a:cubicBezTo>
                  <a:pt x="435" y="10"/>
                  <a:pt x="434" y="9"/>
                  <a:pt x="433" y="9"/>
                </a:cubicBezTo>
                <a:cubicBezTo>
                  <a:pt x="425" y="8"/>
                  <a:pt x="403" y="7"/>
                  <a:pt x="392" y="8"/>
                </a:cubicBezTo>
                <a:cubicBezTo>
                  <a:pt x="387" y="7"/>
                  <a:pt x="402" y="5"/>
                  <a:pt x="406" y="5"/>
                </a:cubicBezTo>
                <a:cubicBezTo>
                  <a:pt x="399" y="10"/>
                  <a:pt x="422" y="4"/>
                  <a:pt x="431" y="6"/>
                </a:cubicBezTo>
                <a:cubicBezTo>
                  <a:pt x="429" y="7"/>
                  <a:pt x="422" y="7"/>
                  <a:pt x="420" y="8"/>
                </a:cubicBezTo>
                <a:cubicBezTo>
                  <a:pt x="423" y="8"/>
                  <a:pt x="430" y="8"/>
                  <a:pt x="434" y="8"/>
                </a:cubicBezTo>
                <a:cubicBezTo>
                  <a:pt x="435" y="8"/>
                  <a:pt x="436" y="7"/>
                  <a:pt x="438" y="7"/>
                </a:cubicBezTo>
                <a:cubicBezTo>
                  <a:pt x="437" y="8"/>
                  <a:pt x="436" y="8"/>
                  <a:pt x="434" y="8"/>
                </a:cubicBezTo>
                <a:cubicBezTo>
                  <a:pt x="433" y="8"/>
                  <a:pt x="433" y="9"/>
                  <a:pt x="433" y="9"/>
                </a:cubicBezTo>
                <a:cubicBezTo>
                  <a:pt x="435" y="9"/>
                  <a:pt x="436" y="10"/>
                  <a:pt x="437" y="10"/>
                </a:cubicBezTo>
                <a:close/>
                <a:moveTo>
                  <a:pt x="567" y="43"/>
                </a:moveTo>
                <a:cubicBezTo>
                  <a:pt x="568" y="45"/>
                  <a:pt x="568" y="40"/>
                  <a:pt x="570" y="48"/>
                </a:cubicBezTo>
                <a:cubicBezTo>
                  <a:pt x="569" y="49"/>
                  <a:pt x="568" y="47"/>
                  <a:pt x="567" y="43"/>
                </a:cubicBezTo>
                <a:cubicBezTo>
                  <a:pt x="567" y="42"/>
                  <a:pt x="566" y="41"/>
                  <a:pt x="566" y="37"/>
                </a:cubicBezTo>
                <a:cubicBezTo>
                  <a:pt x="566" y="39"/>
                  <a:pt x="567" y="41"/>
                  <a:pt x="567" y="43"/>
                </a:cubicBezTo>
                <a:close/>
                <a:moveTo>
                  <a:pt x="563" y="36"/>
                </a:moveTo>
                <a:cubicBezTo>
                  <a:pt x="565" y="43"/>
                  <a:pt x="567" y="49"/>
                  <a:pt x="568" y="56"/>
                </a:cubicBezTo>
                <a:cubicBezTo>
                  <a:pt x="566" y="49"/>
                  <a:pt x="566" y="49"/>
                  <a:pt x="566" y="49"/>
                </a:cubicBezTo>
                <a:cubicBezTo>
                  <a:pt x="567" y="53"/>
                  <a:pt x="568" y="58"/>
                  <a:pt x="568" y="62"/>
                </a:cubicBezTo>
                <a:cubicBezTo>
                  <a:pt x="567" y="61"/>
                  <a:pt x="564" y="47"/>
                  <a:pt x="563" y="36"/>
                </a:cubicBezTo>
                <a:close/>
                <a:moveTo>
                  <a:pt x="569" y="89"/>
                </a:moveTo>
                <a:cubicBezTo>
                  <a:pt x="568" y="81"/>
                  <a:pt x="568" y="74"/>
                  <a:pt x="567" y="66"/>
                </a:cubicBezTo>
                <a:cubicBezTo>
                  <a:pt x="567" y="67"/>
                  <a:pt x="567" y="67"/>
                  <a:pt x="567" y="67"/>
                </a:cubicBezTo>
                <a:cubicBezTo>
                  <a:pt x="567" y="65"/>
                  <a:pt x="567" y="65"/>
                  <a:pt x="567" y="65"/>
                </a:cubicBezTo>
                <a:cubicBezTo>
                  <a:pt x="569" y="70"/>
                  <a:pt x="569" y="70"/>
                  <a:pt x="569" y="70"/>
                </a:cubicBezTo>
                <a:cubicBezTo>
                  <a:pt x="567" y="67"/>
                  <a:pt x="567" y="67"/>
                  <a:pt x="567" y="67"/>
                </a:cubicBezTo>
                <a:cubicBezTo>
                  <a:pt x="568" y="74"/>
                  <a:pt x="568" y="81"/>
                  <a:pt x="569" y="89"/>
                </a:cubicBezTo>
                <a:close/>
                <a:moveTo>
                  <a:pt x="565" y="272"/>
                </a:moveTo>
                <a:cubicBezTo>
                  <a:pt x="564" y="283"/>
                  <a:pt x="564" y="283"/>
                  <a:pt x="564" y="283"/>
                </a:cubicBezTo>
                <a:cubicBezTo>
                  <a:pt x="564" y="281"/>
                  <a:pt x="563" y="270"/>
                  <a:pt x="564" y="261"/>
                </a:cubicBezTo>
                <a:cubicBezTo>
                  <a:pt x="560" y="272"/>
                  <a:pt x="565" y="265"/>
                  <a:pt x="562" y="284"/>
                </a:cubicBezTo>
                <a:cubicBezTo>
                  <a:pt x="563" y="262"/>
                  <a:pt x="560" y="270"/>
                  <a:pt x="559" y="271"/>
                </a:cubicBezTo>
                <a:cubicBezTo>
                  <a:pt x="561" y="276"/>
                  <a:pt x="558" y="304"/>
                  <a:pt x="563" y="296"/>
                </a:cubicBezTo>
                <a:cubicBezTo>
                  <a:pt x="562" y="288"/>
                  <a:pt x="567" y="278"/>
                  <a:pt x="565" y="272"/>
                </a:cubicBezTo>
                <a:close/>
                <a:moveTo>
                  <a:pt x="486" y="350"/>
                </a:moveTo>
                <a:cubicBezTo>
                  <a:pt x="473" y="351"/>
                  <a:pt x="473" y="351"/>
                  <a:pt x="473" y="351"/>
                </a:cubicBezTo>
                <a:cubicBezTo>
                  <a:pt x="487" y="350"/>
                  <a:pt x="487" y="350"/>
                  <a:pt x="487" y="350"/>
                </a:cubicBezTo>
                <a:lnTo>
                  <a:pt x="486" y="350"/>
                </a:lnTo>
                <a:close/>
                <a:moveTo>
                  <a:pt x="119" y="351"/>
                </a:moveTo>
                <a:cubicBezTo>
                  <a:pt x="123" y="349"/>
                  <a:pt x="141" y="352"/>
                  <a:pt x="140" y="353"/>
                </a:cubicBezTo>
                <a:cubicBezTo>
                  <a:pt x="138" y="352"/>
                  <a:pt x="128" y="352"/>
                  <a:pt x="119" y="351"/>
                </a:cubicBezTo>
                <a:close/>
                <a:moveTo>
                  <a:pt x="19" y="301"/>
                </a:moveTo>
                <a:cubicBezTo>
                  <a:pt x="20" y="308"/>
                  <a:pt x="24" y="318"/>
                  <a:pt x="23" y="322"/>
                </a:cubicBezTo>
                <a:cubicBezTo>
                  <a:pt x="21" y="317"/>
                  <a:pt x="20" y="312"/>
                  <a:pt x="19" y="307"/>
                </a:cubicBezTo>
                <a:cubicBezTo>
                  <a:pt x="19" y="304"/>
                  <a:pt x="17" y="298"/>
                  <a:pt x="19" y="301"/>
                </a:cubicBezTo>
                <a:close/>
                <a:moveTo>
                  <a:pt x="15" y="204"/>
                </a:moveTo>
                <a:cubicBezTo>
                  <a:pt x="12" y="199"/>
                  <a:pt x="12" y="199"/>
                  <a:pt x="12" y="199"/>
                </a:cubicBezTo>
                <a:cubicBezTo>
                  <a:pt x="13" y="204"/>
                  <a:pt x="13" y="204"/>
                  <a:pt x="13" y="204"/>
                </a:cubicBezTo>
                <a:lnTo>
                  <a:pt x="15" y="204"/>
                </a:lnTo>
                <a:close/>
                <a:moveTo>
                  <a:pt x="17" y="221"/>
                </a:moveTo>
                <a:cubicBezTo>
                  <a:pt x="18" y="219"/>
                  <a:pt x="17" y="208"/>
                  <a:pt x="16" y="211"/>
                </a:cubicBezTo>
                <a:lnTo>
                  <a:pt x="17" y="221"/>
                </a:lnTo>
                <a:close/>
                <a:moveTo>
                  <a:pt x="20" y="120"/>
                </a:moveTo>
                <a:cubicBezTo>
                  <a:pt x="22" y="126"/>
                  <a:pt x="22" y="126"/>
                  <a:pt x="22" y="126"/>
                </a:cubicBezTo>
                <a:cubicBezTo>
                  <a:pt x="22" y="119"/>
                  <a:pt x="22" y="119"/>
                  <a:pt x="22" y="119"/>
                </a:cubicBezTo>
                <a:lnTo>
                  <a:pt x="20" y="120"/>
                </a:lnTo>
                <a:close/>
                <a:moveTo>
                  <a:pt x="18" y="126"/>
                </a:moveTo>
                <a:cubicBezTo>
                  <a:pt x="18" y="128"/>
                  <a:pt x="18" y="129"/>
                  <a:pt x="19" y="129"/>
                </a:cubicBezTo>
                <a:cubicBezTo>
                  <a:pt x="19" y="133"/>
                  <a:pt x="19" y="139"/>
                  <a:pt x="18" y="144"/>
                </a:cubicBezTo>
                <a:cubicBezTo>
                  <a:pt x="17" y="143"/>
                  <a:pt x="18" y="139"/>
                  <a:pt x="18" y="136"/>
                </a:cubicBezTo>
                <a:cubicBezTo>
                  <a:pt x="18" y="138"/>
                  <a:pt x="17" y="142"/>
                  <a:pt x="17" y="147"/>
                </a:cubicBezTo>
                <a:cubicBezTo>
                  <a:pt x="19" y="142"/>
                  <a:pt x="19" y="146"/>
                  <a:pt x="21" y="146"/>
                </a:cubicBezTo>
                <a:cubicBezTo>
                  <a:pt x="23" y="131"/>
                  <a:pt x="20" y="131"/>
                  <a:pt x="19" y="129"/>
                </a:cubicBezTo>
                <a:cubicBezTo>
                  <a:pt x="19" y="127"/>
                  <a:pt x="18" y="126"/>
                  <a:pt x="18" y="126"/>
                </a:cubicBezTo>
                <a:close/>
                <a:moveTo>
                  <a:pt x="14" y="180"/>
                </a:moveTo>
                <a:cubicBezTo>
                  <a:pt x="15" y="178"/>
                  <a:pt x="15" y="177"/>
                  <a:pt x="15" y="177"/>
                </a:cubicBezTo>
                <a:cubicBezTo>
                  <a:pt x="16" y="167"/>
                  <a:pt x="17" y="157"/>
                  <a:pt x="19" y="168"/>
                </a:cubicBezTo>
                <a:cubicBezTo>
                  <a:pt x="18" y="177"/>
                  <a:pt x="18" y="177"/>
                  <a:pt x="18" y="177"/>
                </a:cubicBezTo>
                <a:cubicBezTo>
                  <a:pt x="18" y="173"/>
                  <a:pt x="18" y="173"/>
                  <a:pt x="18" y="172"/>
                </a:cubicBezTo>
                <a:cubicBezTo>
                  <a:pt x="16" y="179"/>
                  <a:pt x="18" y="183"/>
                  <a:pt x="18" y="188"/>
                </a:cubicBezTo>
                <a:cubicBezTo>
                  <a:pt x="17" y="185"/>
                  <a:pt x="17" y="175"/>
                  <a:pt x="15" y="177"/>
                </a:cubicBezTo>
                <a:cubicBezTo>
                  <a:pt x="14" y="184"/>
                  <a:pt x="14" y="184"/>
                  <a:pt x="14" y="184"/>
                </a:cubicBezTo>
                <a:cubicBezTo>
                  <a:pt x="15" y="186"/>
                  <a:pt x="15" y="187"/>
                  <a:pt x="14" y="189"/>
                </a:cubicBezTo>
                <a:cubicBezTo>
                  <a:pt x="14" y="189"/>
                  <a:pt x="14" y="189"/>
                  <a:pt x="14" y="189"/>
                </a:cubicBezTo>
                <a:cubicBezTo>
                  <a:pt x="14" y="188"/>
                  <a:pt x="14" y="186"/>
                  <a:pt x="14" y="184"/>
                </a:cubicBezTo>
                <a:cubicBezTo>
                  <a:pt x="14" y="183"/>
                  <a:pt x="14" y="181"/>
                  <a:pt x="14" y="180"/>
                </a:cubicBezTo>
                <a:close/>
                <a:moveTo>
                  <a:pt x="17" y="118"/>
                </a:moveTo>
                <a:cubicBezTo>
                  <a:pt x="17" y="117"/>
                  <a:pt x="16" y="119"/>
                  <a:pt x="16" y="116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7" y="105"/>
                  <a:pt x="17" y="112"/>
                  <a:pt x="17" y="118"/>
                </a:cubicBezTo>
                <a:close/>
                <a:moveTo>
                  <a:pt x="84" y="350"/>
                </a:moveTo>
                <a:cubicBezTo>
                  <a:pt x="86" y="350"/>
                  <a:pt x="100" y="351"/>
                  <a:pt x="101" y="350"/>
                </a:cubicBezTo>
                <a:cubicBezTo>
                  <a:pt x="105" y="352"/>
                  <a:pt x="105" y="352"/>
                  <a:pt x="105" y="352"/>
                </a:cubicBezTo>
                <a:cubicBezTo>
                  <a:pt x="97" y="351"/>
                  <a:pt x="89" y="352"/>
                  <a:pt x="93" y="353"/>
                </a:cubicBezTo>
                <a:cubicBezTo>
                  <a:pt x="87" y="351"/>
                  <a:pt x="81" y="351"/>
                  <a:pt x="84" y="350"/>
                </a:cubicBezTo>
                <a:close/>
                <a:moveTo>
                  <a:pt x="464" y="351"/>
                </a:moveTo>
                <a:cubicBezTo>
                  <a:pt x="460" y="352"/>
                  <a:pt x="441" y="352"/>
                  <a:pt x="438" y="354"/>
                </a:cubicBezTo>
                <a:cubicBezTo>
                  <a:pt x="432" y="352"/>
                  <a:pt x="454" y="351"/>
                  <a:pt x="464" y="351"/>
                </a:cubicBezTo>
                <a:close/>
                <a:moveTo>
                  <a:pt x="466" y="354"/>
                </a:moveTo>
                <a:cubicBezTo>
                  <a:pt x="471" y="353"/>
                  <a:pt x="471" y="353"/>
                  <a:pt x="471" y="353"/>
                </a:cubicBezTo>
                <a:cubicBezTo>
                  <a:pt x="477" y="353"/>
                  <a:pt x="476" y="351"/>
                  <a:pt x="486" y="351"/>
                </a:cubicBezTo>
                <a:cubicBezTo>
                  <a:pt x="484" y="352"/>
                  <a:pt x="480" y="351"/>
                  <a:pt x="477" y="352"/>
                </a:cubicBezTo>
                <a:cubicBezTo>
                  <a:pt x="478" y="353"/>
                  <a:pt x="476" y="353"/>
                  <a:pt x="471" y="353"/>
                </a:cubicBezTo>
                <a:cubicBezTo>
                  <a:pt x="470" y="354"/>
                  <a:pt x="468" y="354"/>
                  <a:pt x="466" y="354"/>
                </a:cubicBezTo>
                <a:close/>
                <a:moveTo>
                  <a:pt x="251" y="361"/>
                </a:moveTo>
                <a:cubicBezTo>
                  <a:pt x="262" y="362"/>
                  <a:pt x="262" y="362"/>
                  <a:pt x="262" y="362"/>
                </a:cubicBezTo>
                <a:cubicBezTo>
                  <a:pt x="269" y="360"/>
                  <a:pt x="269" y="360"/>
                  <a:pt x="269" y="360"/>
                </a:cubicBezTo>
                <a:lnTo>
                  <a:pt x="251" y="361"/>
                </a:lnTo>
                <a:close/>
                <a:moveTo>
                  <a:pt x="148" y="361"/>
                </a:moveTo>
                <a:cubicBezTo>
                  <a:pt x="157" y="361"/>
                  <a:pt x="157" y="361"/>
                  <a:pt x="157" y="361"/>
                </a:cubicBezTo>
                <a:cubicBezTo>
                  <a:pt x="154" y="361"/>
                  <a:pt x="154" y="361"/>
                  <a:pt x="154" y="361"/>
                </a:cubicBezTo>
                <a:cubicBezTo>
                  <a:pt x="154" y="360"/>
                  <a:pt x="153" y="359"/>
                  <a:pt x="155" y="359"/>
                </a:cubicBezTo>
                <a:cubicBezTo>
                  <a:pt x="157" y="359"/>
                  <a:pt x="158" y="359"/>
                  <a:pt x="159" y="359"/>
                </a:cubicBezTo>
                <a:cubicBezTo>
                  <a:pt x="157" y="359"/>
                  <a:pt x="156" y="359"/>
                  <a:pt x="155" y="359"/>
                </a:cubicBezTo>
                <a:cubicBezTo>
                  <a:pt x="148" y="359"/>
                  <a:pt x="140" y="358"/>
                  <a:pt x="139" y="360"/>
                </a:cubicBezTo>
                <a:cubicBezTo>
                  <a:pt x="142" y="359"/>
                  <a:pt x="154" y="360"/>
                  <a:pt x="153" y="361"/>
                </a:cubicBezTo>
                <a:lnTo>
                  <a:pt x="148" y="361"/>
                </a:lnTo>
                <a:close/>
                <a:moveTo>
                  <a:pt x="5" y="254"/>
                </a:moveTo>
                <a:cubicBezTo>
                  <a:pt x="6" y="258"/>
                  <a:pt x="6" y="259"/>
                  <a:pt x="6" y="267"/>
                </a:cubicBezTo>
                <a:cubicBezTo>
                  <a:pt x="5" y="262"/>
                  <a:pt x="5" y="255"/>
                  <a:pt x="5" y="254"/>
                </a:cubicBezTo>
                <a:close/>
                <a:moveTo>
                  <a:pt x="200" y="364"/>
                </a:moveTo>
                <a:cubicBezTo>
                  <a:pt x="201" y="363"/>
                  <a:pt x="213" y="364"/>
                  <a:pt x="209" y="363"/>
                </a:cubicBezTo>
                <a:cubicBezTo>
                  <a:pt x="204" y="362"/>
                  <a:pt x="204" y="362"/>
                  <a:pt x="204" y="362"/>
                </a:cubicBezTo>
                <a:cubicBezTo>
                  <a:pt x="211" y="363"/>
                  <a:pt x="208" y="360"/>
                  <a:pt x="219" y="361"/>
                </a:cubicBezTo>
                <a:cubicBezTo>
                  <a:pt x="213" y="361"/>
                  <a:pt x="213" y="361"/>
                  <a:pt x="213" y="361"/>
                </a:cubicBezTo>
                <a:cubicBezTo>
                  <a:pt x="221" y="362"/>
                  <a:pt x="202" y="363"/>
                  <a:pt x="215" y="364"/>
                </a:cubicBezTo>
                <a:cubicBezTo>
                  <a:pt x="220" y="364"/>
                  <a:pt x="206" y="365"/>
                  <a:pt x="200" y="364"/>
                </a:cubicBezTo>
                <a:close/>
                <a:moveTo>
                  <a:pt x="2" y="237"/>
                </a:moveTo>
                <a:cubicBezTo>
                  <a:pt x="2" y="245"/>
                  <a:pt x="5" y="243"/>
                  <a:pt x="4" y="255"/>
                </a:cubicBezTo>
                <a:cubicBezTo>
                  <a:pt x="3" y="246"/>
                  <a:pt x="1" y="247"/>
                  <a:pt x="2" y="237"/>
                </a:cubicBezTo>
                <a:close/>
                <a:moveTo>
                  <a:pt x="126" y="366"/>
                </a:moveTo>
                <a:cubicBezTo>
                  <a:pt x="127" y="366"/>
                  <a:pt x="127" y="366"/>
                  <a:pt x="127" y="366"/>
                </a:cubicBezTo>
                <a:cubicBezTo>
                  <a:pt x="137" y="366"/>
                  <a:pt x="137" y="366"/>
                  <a:pt x="137" y="366"/>
                </a:cubicBezTo>
                <a:cubicBezTo>
                  <a:pt x="136" y="366"/>
                  <a:pt x="136" y="366"/>
                  <a:pt x="136" y="366"/>
                </a:cubicBezTo>
                <a:lnTo>
                  <a:pt x="126" y="366"/>
                </a:lnTo>
                <a:close/>
                <a:moveTo>
                  <a:pt x="18" y="239"/>
                </a:moveTo>
                <a:cubicBezTo>
                  <a:pt x="18" y="236"/>
                  <a:pt x="18" y="234"/>
                  <a:pt x="18" y="233"/>
                </a:cubicBezTo>
                <a:cubicBezTo>
                  <a:pt x="18" y="235"/>
                  <a:pt x="18" y="237"/>
                  <a:pt x="18" y="239"/>
                </a:cubicBezTo>
                <a:close/>
                <a:moveTo>
                  <a:pt x="500" y="341"/>
                </a:moveTo>
                <a:cubicBezTo>
                  <a:pt x="501" y="342"/>
                  <a:pt x="502" y="342"/>
                  <a:pt x="503" y="342"/>
                </a:cubicBezTo>
                <a:cubicBezTo>
                  <a:pt x="503" y="342"/>
                  <a:pt x="502" y="341"/>
                  <a:pt x="500" y="341"/>
                </a:cubicBezTo>
                <a:close/>
                <a:moveTo>
                  <a:pt x="524" y="338"/>
                </a:moveTo>
                <a:cubicBezTo>
                  <a:pt x="525" y="338"/>
                  <a:pt x="525" y="338"/>
                  <a:pt x="525" y="338"/>
                </a:cubicBezTo>
                <a:cubicBezTo>
                  <a:pt x="525" y="338"/>
                  <a:pt x="525" y="338"/>
                  <a:pt x="525" y="338"/>
                </a:cubicBezTo>
                <a:lnTo>
                  <a:pt x="524" y="338"/>
                </a:lnTo>
                <a:close/>
                <a:moveTo>
                  <a:pt x="77" y="19"/>
                </a:moveTo>
                <a:cubicBezTo>
                  <a:pt x="72" y="21"/>
                  <a:pt x="82" y="19"/>
                  <a:pt x="86" y="19"/>
                </a:cubicBezTo>
                <a:cubicBezTo>
                  <a:pt x="82" y="19"/>
                  <a:pt x="80" y="18"/>
                  <a:pt x="77" y="19"/>
                </a:cubicBezTo>
                <a:close/>
                <a:moveTo>
                  <a:pt x="110" y="15"/>
                </a:moveTo>
                <a:cubicBezTo>
                  <a:pt x="107" y="16"/>
                  <a:pt x="104" y="16"/>
                  <a:pt x="99" y="17"/>
                </a:cubicBezTo>
                <a:cubicBezTo>
                  <a:pt x="102" y="17"/>
                  <a:pt x="105" y="16"/>
                  <a:pt x="110" y="15"/>
                </a:cubicBezTo>
                <a:close/>
                <a:moveTo>
                  <a:pt x="83" y="17"/>
                </a:moveTo>
                <a:cubicBezTo>
                  <a:pt x="89" y="17"/>
                  <a:pt x="95" y="17"/>
                  <a:pt x="99" y="17"/>
                </a:cubicBezTo>
                <a:cubicBezTo>
                  <a:pt x="95" y="17"/>
                  <a:pt x="92" y="16"/>
                  <a:pt x="83" y="17"/>
                </a:cubicBezTo>
                <a:close/>
                <a:moveTo>
                  <a:pt x="197" y="13"/>
                </a:moveTo>
                <a:cubicBezTo>
                  <a:pt x="192" y="15"/>
                  <a:pt x="182" y="14"/>
                  <a:pt x="182" y="14"/>
                </a:cubicBezTo>
                <a:cubicBezTo>
                  <a:pt x="204" y="15"/>
                  <a:pt x="178" y="16"/>
                  <a:pt x="176" y="17"/>
                </a:cubicBezTo>
                <a:cubicBezTo>
                  <a:pt x="190" y="16"/>
                  <a:pt x="190" y="15"/>
                  <a:pt x="197" y="13"/>
                </a:cubicBezTo>
                <a:close/>
                <a:moveTo>
                  <a:pt x="226" y="12"/>
                </a:moveTo>
                <a:cubicBezTo>
                  <a:pt x="223" y="12"/>
                  <a:pt x="221" y="12"/>
                  <a:pt x="220" y="12"/>
                </a:cubicBezTo>
                <a:cubicBezTo>
                  <a:pt x="222" y="12"/>
                  <a:pt x="224" y="12"/>
                  <a:pt x="226" y="12"/>
                </a:cubicBezTo>
                <a:close/>
                <a:moveTo>
                  <a:pt x="234" y="13"/>
                </a:moveTo>
                <a:cubicBezTo>
                  <a:pt x="241" y="13"/>
                  <a:pt x="244" y="11"/>
                  <a:pt x="247" y="10"/>
                </a:cubicBezTo>
                <a:cubicBezTo>
                  <a:pt x="238" y="10"/>
                  <a:pt x="232" y="12"/>
                  <a:pt x="226" y="12"/>
                </a:cubicBezTo>
                <a:cubicBezTo>
                  <a:pt x="231" y="12"/>
                  <a:pt x="236" y="12"/>
                  <a:pt x="234" y="13"/>
                </a:cubicBezTo>
                <a:close/>
                <a:moveTo>
                  <a:pt x="462" y="18"/>
                </a:moveTo>
                <a:cubicBezTo>
                  <a:pt x="461" y="18"/>
                  <a:pt x="457" y="18"/>
                  <a:pt x="457" y="18"/>
                </a:cubicBezTo>
                <a:cubicBezTo>
                  <a:pt x="469" y="19"/>
                  <a:pt x="469" y="19"/>
                  <a:pt x="469" y="19"/>
                </a:cubicBezTo>
                <a:cubicBezTo>
                  <a:pt x="474" y="18"/>
                  <a:pt x="465" y="18"/>
                  <a:pt x="462" y="18"/>
                </a:cubicBezTo>
                <a:close/>
                <a:moveTo>
                  <a:pt x="508" y="16"/>
                </a:moveTo>
                <a:cubicBezTo>
                  <a:pt x="518" y="17"/>
                  <a:pt x="513" y="18"/>
                  <a:pt x="518" y="18"/>
                </a:cubicBezTo>
                <a:cubicBezTo>
                  <a:pt x="517" y="16"/>
                  <a:pt x="517" y="16"/>
                  <a:pt x="517" y="16"/>
                </a:cubicBezTo>
                <a:lnTo>
                  <a:pt x="508" y="16"/>
                </a:lnTo>
                <a:close/>
                <a:moveTo>
                  <a:pt x="503" y="4"/>
                </a:moveTo>
                <a:cubicBezTo>
                  <a:pt x="500" y="4"/>
                  <a:pt x="500" y="4"/>
                  <a:pt x="500" y="4"/>
                </a:cubicBezTo>
                <a:cubicBezTo>
                  <a:pt x="504" y="4"/>
                  <a:pt x="504" y="4"/>
                  <a:pt x="504" y="4"/>
                </a:cubicBezTo>
                <a:lnTo>
                  <a:pt x="503" y="4"/>
                </a:lnTo>
                <a:close/>
                <a:moveTo>
                  <a:pt x="554" y="24"/>
                </a:moveTo>
                <a:cubicBezTo>
                  <a:pt x="552" y="25"/>
                  <a:pt x="549" y="25"/>
                  <a:pt x="547" y="25"/>
                </a:cubicBezTo>
                <a:cubicBezTo>
                  <a:pt x="551" y="26"/>
                  <a:pt x="553" y="26"/>
                  <a:pt x="553" y="25"/>
                </a:cubicBezTo>
                <a:cubicBezTo>
                  <a:pt x="554" y="25"/>
                  <a:pt x="554" y="25"/>
                  <a:pt x="554" y="24"/>
                </a:cubicBezTo>
                <a:close/>
                <a:moveTo>
                  <a:pt x="560" y="53"/>
                </a:moveTo>
                <a:cubicBezTo>
                  <a:pt x="559" y="48"/>
                  <a:pt x="559" y="48"/>
                  <a:pt x="559" y="48"/>
                </a:cubicBezTo>
                <a:cubicBezTo>
                  <a:pt x="560" y="53"/>
                  <a:pt x="561" y="59"/>
                  <a:pt x="561" y="65"/>
                </a:cubicBezTo>
                <a:cubicBezTo>
                  <a:pt x="561" y="61"/>
                  <a:pt x="561" y="57"/>
                  <a:pt x="560" y="53"/>
                </a:cubicBezTo>
                <a:close/>
                <a:moveTo>
                  <a:pt x="563" y="98"/>
                </a:moveTo>
                <a:cubicBezTo>
                  <a:pt x="563" y="100"/>
                  <a:pt x="563" y="100"/>
                  <a:pt x="563" y="100"/>
                </a:cubicBezTo>
                <a:cubicBezTo>
                  <a:pt x="564" y="112"/>
                  <a:pt x="564" y="112"/>
                  <a:pt x="564" y="112"/>
                </a:cubicBezTo>
                <a:lnTo>
                  <a:pt x="563" y="98"/>
                </a:lnTo>
                <a:close/>
                <a:moveTo>
                  <a:pt x="303" y="352"/>
                </a:moveTo>
                <a:cubicBezTo>
                  <a:pt x="301" y="354"/>
                  <a:pt x="321" y="353"/>
                  <a:pt x="327" y="354"/>
                </a:cubicBezTo>
                <a:cubicBezTo>
                  <a:pt x="323" y="351"/>
                  <a:pt x="311" y="355"/>
                  <a:pt x="303" y="352"/>
                </a:cubicBezTo>
                <a:close/>
                <a:moveTo>
                  <a:pt x="17" y="257"/>
                </a:moveTo>
                <a:cubicBezTo>
                  <a:pt x="18" y="263"/>
                  <a:pt x="19" y="269"/>
                  <a:pt x="19" y="275"/>
                </a:cubicBezTo>
                <a:cubicBezTo>
                  <a:pt x="19" y="261"/>
                  <a:pt x="19" y="271"/>
                  <a:pt x="17" y="2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287784" y="2411685"/>
            <a:ext cx="4824536" cy="106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800" b="1" dirty="0" smtClean="0">
                <a:latin typeface="Calibri" charset="0"/>
              </a:rPr>
              <a:t>Modeling </a:t>
            </a:r>
            <a:br>
              <a:rPr lang="en-US" sz="3800" b="1" dirty="0" smtClean="0">
                <a:latin typeface="Calibri" charset="0"/>
              </a:rPr>
            </a:br>
            <a:r>
              <a:rPr lang="en-US" sz="3800" b="1" dirty="0" smtClean="0">
                <a:latin typeface="Calibri" charset="0"/>
              </a:rPr>
              <a:t>Information Diffusion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56336" y="2465915"/>
            <a:ext cx="4392488" cy="1272336"/>
            <a:chOff x="5256336" y="1835621"/>
            <a:chExt cx="4392488" cy="1272336"/>
          </a:xfrm>
        </p:grpSpPr>
        <p:sp>
          <p:nvSpPr>
            <p:cNvPr id="21" name="Rectangle 20"/>
            <p:cNvSpPr/>
            <p:nvPr/>
          </p:nvSpPr>
          <p:spPr>
            <a:xfrm>
              <a:off x="5544368" y="1907629"/>
              <a:ext cx="4104456" cy="1200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595959"/>
                  </a:solidFill>
                  <a:latin typeface="Calibri"/>
                </a:rPr>
                <a:t>Basic Cascade Model</a:t>
              </a:r>
              <a:br>
                <a:rPr lang="en-US" sz="2400" b="1" dirty="0" smtClean="0">
                  <a:solidFill>
                    <a:srgbClr val="595959"/>
                  </a:solidFill>
                  <a:latin typeface="Calibri"/>
                </a:rPr>
              </a:br>
              <a:r>
                <a:rPr lang="en-US" sz="2400" b="1" dirty="0" smtClean="0">
                  <a:solidFill>
                    <a:srgbClr val="595959"/>
                  </a:solidFill>
                  <a:latin typeface="Calibri"/>
                </a:rPr>
                <a:t>Cascades as Point Processes</a:t>
              </a:r>
              <a:br>
                <a:rPr lang="en-US" sz="2400" b="1" dirty="0" smtClean="0">
                  <a:solidFill>
                    <a:srgbClr val="595959"/>
                  </a:solidFill>
                  <a:latin typeface="Calibri"/>
                </a:rPr>
              </a:br>
              <a:endParaRPr lang="en-US" sz="2400" dirty="0" smtClean="0">
                <a:solidFill>
                  <a:srgbClr val="595959"/>
                </a:solidFill>
                <a:latin typeface="Calibri"/>
              </a:endParaRPr>
            </a:p>
          </p:txBody>
        </p:sp>
        <p:sp>
          <p:nvSpPr>
            <p:cNvPr id="22" name="Freeform 506"/>
            <p:cNvSpPr>
              <a:spLocks noEditPoints="1"/>
            </p:cNvSpPr>
            <p:nvPr/>
          </p:nvSpPr>
          <p:spPr bwMode="auto">
            <a:xfrm>
              <a:off x="5256336" y="1835621"/>
              <a:ext cx="4248472" cy="1008112"/>
            </a:xfrm>
            <a:custGeom>
              <a:avLst/>
              <a:gdLst>
                <a:gd name="T0" fmla="*/ 56 w 581"/>
                <a:gd name="T1" fmla="*/ 16 h 372"/>
                <a:gd name="T2" fmla="*/ 561 w 581"/>
                <a:gd name="T3" fmla="*/ 179 h 372"/>
                <a:gd name="T4" fmla="*/ 564 w 581"/>
                <a:gd name="T5" fmla="*/ 156 h 372"/>
                <a:gd name="T6" fmla="*/ 576 w 581"/>
                <a:gd name="T7" fmla="*/ 203 h 372"/>
                <a:gd name="T8" fmla="*/ 29 w 581"/>
                <a:gd name="T9" fmla="*/ 35 h 372"/>
                <a:gd name="T10" fmla="*/ 253 w 581"/>
                <a:gd name="T11" fmla="*/ 367 h 372"/>
                <a:gd name="T12" fmla="*/ 452 w 581"/>
                <a:gd name="T13" fmla="*/ 365 h 372"/>
                <a:gd name="T14" fmla="*/ 559 w 581"/>
                <a:gd name="T15" fmla="*/ 350 h 372"/>
                <a:gd name="T16" fmla="*/ 574 w 581"/>
                <a:gd name="T17" fmla="*/ 217 h 372"/>
                <a:gd name="T18" fmla="*/ 571 w 581"/>
                <a:gd name="T19" fmla="*/ 31 h 372"/>
                <a:gd name="T20" fmla="*/ 542 w 581"/>
                <a:gd name="T21" fmla="*/ 7 h 372"/>
                <a:gd name="T22" fmla="*/ 264 w 581"/>
                <a:gd name="T23" fmla="*/ 8 h 372"/>
                <a:gd name="T24" fmla="*/ 82 w 581"/>
                <a:gd name="T25" fmla="*/ 12 h 372"/>
                <a:gd name="T26" fmla="*/ 66 w 581"/>
                <a:gd name="T27" fmla="*/ 16 h 372"/>
                <a:gd name="T28" fmla="*/ 80 w 581"/>
                <a:gd name="T29" fmla="*/ 15 h 372"/>
                <a:gd name="T30" fmla="*/ 149 w 581"/>
                <a:gd name="T31" fmla="*/ 13 h 372"/>
                <a:gd name="T32" fmla="*/ 366 w 581"/>
                <a:gd name="T33" fmla="*/ 15 h 372"/>
                <a:gd name="T34" fmla="*/ 452 w 581"/>
                <a:gd name="T35" fmla="*/ 17 h 372"/>
                <a:gd name="T36" fmla="*/ 562 w 581"/>
                <a:gd name="T37" fmla="*/ 47 h 372"/>
                <a:gd name="T38" fmla="*/ 565 w 581"/>
                <a:gd name="T39" fmla="*/ 111 h 372"/>
                <a:gd name="T40" fmla="*/ 560 w 581"/>
                <a:gd name="T41" fmla="*/ 209 h 372"/>
                <a:gd name="T42" fmla="*/ 553 w 581"/>
                <a:gd name="T43" fmla="*/ 290 h 372"/>
                <a:gd name="T44" fmla="*/ 542 w 581"/>
                <a:gd name="T45" fmla="*/ 338 h 372"/>
                <a:gd name="T46" fmla="*/ 557 w 581"/>
                <a:gd name="T47" fmla="*/ 336 h 372"/>
                <a:gd name="T48" fmla="*/ 555 w 581"/>
                <a:gd name="T49" fmla="*/ 336 h 372"/>
                <a:gd name="T50" fmla="*/ 558 w 581"/>
                <a:gd name="T51" fmla="*/ 336 h 372"/>
                <a:gd name="T52" fmla="*/ 552 w 581"/>
                <a:gd name="T53" fmla="*/ 333 h 372"/>
                <a:gd name="T54" fmla="*/ 554 w 581"/>
                <a:gd name="T55" fmla="*/ 333 h 372"/>
                <a:gd name="T56" fmla="*/ 459 w 581"/>
                <a:gd name="T57" fmla="*/ 344 h 372"/>
                <a:gd name="T58" fmla="*/ 270 w 581"/>
                <a:gd name="T59" fmla="*/ 354 h 372"/>
                <a:gd name="T60" fmla="*/ 149 w 581"/>
                <a:gd name="T61" fmla="*/ 350 h 372"/>
                <a:gd name="T62" fmla="*/ 32 w 581"/>
                <a:gd name="T63" fmla="*/ 335 h 372"/>
                <a:gd name="T64" fmla="*/ 14 w 581"/>
                <a:gd name="T65" fmla="*/ 222 h 372"/>
                <a:gd name="T66" fmla="*/ 30 w 581"/>
                <a:gd name="T67" fmla="*/ 94 h 372"/>
                <a:gd name="T68" fmla="*/ 30 w 581"/>
                <a:gd name="T69" fmla="*/ 36 h 372"/>
                <a:gd name="T70" fmla="*/ 10 w 581"/>
                <a:gd name="T71" fmla="*/ 136 h 372"/>
                <a:gd name="T72" fmla="*/ 1 w 581"/>
                <a:gd name="T73" fmla="*/ 273 h 372"/>
                <a:gd name="T74" fmla="*/ 30 w 581"/>
                <a:gd name="T75" fmla="*/ 354 h 372"/>
                <a:gd name="T76" fmla="*/ 333 w 581"/>
                <a:gd name="T77" fmla="*/ 3 h 372"/>
                <a:gd name="T78" fmla="*/ 220 w 581"/>
                <a:gd name="T79" fmla="*/ 366 h 372"/>
                <a:gd name="T80" fmla="*/ 572 w 581"/>
                <a:gd name="T81" fmla="*/ 248 h 372"/>
                <a:gd name="T82" fmla="*/ 338 w 581"/>
                <a:gd name="T83" fmla="*/ 362 h 372"/>
                <a:gd name="T84" fmla="*/ 577 w 581"/>
                <a:gd name="T85" fmla="*/ 130 h 372"/>
                <a:gd name="T86" fmla="*/ 555 w 581"/>
                <a:gd name="T87" fmla="*/ 11 h 372"/>
                <a:gd name="T88" fmla="*/ 569 w 581"/>
                <a:gd name="T89" fmla="*/ 29 h 372"/>
                <a:gd name="T90" fmla="*/ 318 w 581"/>
                <a:gd name="T91" fmla="*/ 9 h 372"/>
                <a:gd name="T92" fmla="*/ 438 w 581"/>
                <a:gd name="T93" fmla="*/ 7 h 372"/>
                <a:gd name="T94" fmla="*/ 566 w 581"/>
                <a:gd name="T95" fmla="*/ 49 h 372"/>
                <a:gd name="T96" fmla="*/ 564 w 581"/>
                <a:gd name="T97" fmla="*/ 283 h 372"/>
                <a:gd name="T98" fmla="*/ 140 w 581"/>
                <a:gd name="T99" fmla="*/ 353 h 372"/>
                <a:gd name="T100" fmla="*/ 16 w 581"/>
                <a:gd name="T101" fmla="*/ 211 h 372"/>
                <a:gd name="T102" fmla="*/ 21 w 581"/>
                <a:gd name="T103" fmla="*/ 146 h 372"/>
                <a:gd name="T104" fmla="*/ 14 w 581"/>
                <a:gd name="T105" fmla="*/ 189 h 372"/>
                <a:gd name="T106" fmla="*/ 93 w 581"/>
                <a:gd name="T107" fmla="*/ 353 h 372"/>
                <a:gd name="T108" fmla="*/ 251 w 581"/>
                <a:gd name="T109" fmla="*/ 361 h 372"/>
                <a:gd name="T110" fmla="*/ 153 w 581"/>
                <a:gd name="T111" fmla="*/ 361 h 372"/>
                <a:gd name="T112" fmla="*/ 200 w 581"/>
                <a:gd name="T113" fmla="*/ 364 h 372"/>
                <a:gd name="T114" fmla="*/ 18 w 581"/>
                <a:gd name="T115" fmla="*/ 239 h 372"/>
                <a:gd name="T116" fmla="*/ 110 w 581"/>
                <a:gd name="T117" fmla="*/ 15 h 372"/>
                <a:gd name="T118" fmla="*/ 220 w 581"/>
                <a:gd name="T119" fmla="*/ 12 h 372"/>
                <a:gd name="T120" fmla="*/ 518 w 581"/>
                <a:gd name="T121" fmla="*/ 18 h 372"/>
                <a:gd name="T122" fmla="*/ 560 w 581"/>
                <a:gd name="T123" fmla="*/ 53 h 372"/>
                <a:gd name="T124" fmla="*/ 17 w 581"/>
                <a:gd name="T125" fmla="*/ 25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1" h="372">
                  <a:moveTo>
                    <a:pt x="56" y="17"/>
                  </a:moveTo>
                  <a:cubicBezTo>
                    <a:pt x="56" y="17"/>
                    <a:pt x="56" y="17"/>
                    <a:pt x="56" y="17"/>
                  </a:cubicBezTo>
                  <a:cubicBezTo>
                    <a:pt x="57" y="17"/>
                    <a:pt x="56" y="17"/>
                    <a:pt x="56" y="17"/>
                  </a:cubicBezTo>
                  <a:close/>
                  <a:moveTo>
                    <a:pt x="53" y="18"/>
                  </a:moveTo>
                  <a:cubicBezTo>
                    <a:pt x="54" y="18"/>
                    <a:pt x="55" y="18"/>
                    <a:pt x="56" y="17"/>
                  </a:cubicBezTo>
                  <a:cubicBezTo>
                    <a:pt x="55" y="17"/>
                    <a:pt x="53" y="15"/>
                    <a:pt x="53" y="18"/>
                  </a:cubicBezTo>
                  <a:close/>
                  <a:moveTo>
                    <a:pt x="56" y="12"/>
                  </a:moveTo>
                  <a:cubicBezTo>
                    <a:pt x="55" y="13"/>
                    <a:pt x="55" y="13"/>
                    <a:pt x="55" y="13"/>
                  </a:cubicBezTo>
                  <a:cubicBezTo>
                    <a:pt x="56" y="14"/>
                    <a:pt x="56" y="13"/>
                    <a:pt x="56" y="12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7" y="15"/>
                    <a:pt x="57" y="15"/>
                    <a:pt x="57" y="15"/>
                  </a:cubicBezTo>
                  <a:lnTo>
                    <a:pt x="56" y="15"/>
                  </a:lnTo>
                  <a:close/>
                  <a:moveTo>
                    <a:pt x="560" y="208"/>
                  </a:moveTo>
                  <a:cubicBezTo>
                    <a:pt x="559" y="207"/>
                    <a:pt x="559" y="206"/>
                    <a:pt x="558" y="207"/>
                  </a:cubicBezTo>
                  <a:lnTo>
                    <a:pt x="560" y="208"/>
                  </a:lnTo>
                  <a:close/>
                  <a:moveTo>
                    <a:pt x="562" y="241"/>
                  </a:moveTo>
                  <a:cubicBezTo>
                    <a:pt x="562" y="244"/>
                    <a:pt x="562" y="246"/>
                    <a:pt x="562" y="248"/>
                  </a:cubicBezTo>
                  <a:cubicBezTo>
                    <a:pt x="562" y="246"/>
                    <a:pt x="562" y="244"/>
                    <a:pt x="562" y="241"/>
                  </a:cubicBezTo>
                  <a:close/>
                  <a:moveTo>
                    <a:pt x="561" y="179"/>
                  </a:moveTo>
                  <a:cubicBezTo>
                    <a:pt x="561" y="185"/>
                    <a:pt x="561" y="185"/>
                    <a:pt x="561" y="185"/>
                  </a:cubicBezTo>
                  <a:cubicBezTo>
                    <a:pt x="561" y="183"/>
                    <a:pt x="561" y="181"/>
                    <a:pt x="561" y="179"/>
                  </a:cubicBezTo>
                  <a:close/>
                  <a:moveTo>
                    <a:pt x="358" y="13"/>
                  </a:moveTo>
                  <a:cubicBezTo>
                    <a:pt x="344" y="15"/>
                    <a:pt x="344" y="15"/>
                    <a:pt x="344" y="15"/>
                  </a:cubicBezTo>
                  <a:cubicBezTo>
                    <a:pt x="354" y="16"/>
                    <a:pt x="355" y="14"/>
                    <a:pt x="358" y="13"/>
                  </a:cubicBezTo>
                  <a:close/>
                  <a:moveTo>
                    <a:pt x="507" y="359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4" y="358"/>
                    <a:pt x="503" y="359"/>
                    <a:pt x="507" y="359"/>
                  </a:cubicBezTo>
                  <a:close/>
                  <a:moveTo>
                    <a:pt x="574" y="250"/>
                  </a:moveTo>
                  <a:cubicBezTo>
                    <a:pt x="574" y="250"/>
                    <a:pt x="574" y="250"/>
                    <a:pt x="573" y="251"/>
                  </a:cubicBezTo>
                  <a:cubicBezTo>
                    <a:pt x="573" y="252"/>
                    <a:pt x="573" y="252"/>
                    <a:pt x="573" y="252"/>
                  </a:cubicBezTo>
                  <a:lnTo>
                    <a:pt x="574" y="250"/>
                  </a:lnTo>
                  <a:close/>
                  <a:moveTo>
                    <a:pt x="564" y="156"/>
                  </a:moveTo>
                  <a:cubicBezTo>
                    <a:pt x="564" y="156"/>
                    <a:pt x="564" y="156"/>
                    <a:pt x="564" y="156"/>
                  </a:cubicBezTo>
                  <a:cubicBezTo>
                    <a:pt x="564" y="151"/>
                    <a:pt x="564" y="151"/>
                    <a:pt x="564" y="151"/>
                  </a:cubicBezTo>
                  <a:cubicBezTo>
                    <a:pt x="563" y="153"/>
                    <a:pt x="563" y="155"/>
                    <a:pt x="564" y="156"/>
                  </a:cubicBezTo>
                  <a:close/>
                  <a:moveTo>
                    <a:pt x="461" y="363"/>
                  </a:moveTo>
                  <a:cubicBezTo>
                    <a:pt x="459" y="364"/>
                    <a:pt x="457" y="364"/>
                    <a:pt x="455" y="365"/>
                  </a:cubicBezTo>
                  <a:cubicBezTo>
                    <a:pt x="460" y="365"/>
                    <a:pt x="462" y="364"/>
                    <a:pt x="461" y="363"/>
                  </a:cubicBezTo>
                  <a:close/>
                  <a:moveTo>
                    <a:pt x="562" y="249"/>
                  </a:moveTo>
                  <a:cubicBezTo>
                    <a:pt x="562" y="249"/>
                    <a:pt x="562" y="249"/>
                    <a:pt x="562" y="249"/>
                  </a:cubicBezTo>
                  <a:cubicBezTo>
                    <a:pt x="562" y="248"/>
                    <a:pt x="562" y="248"/>
                    <a:pt x="562" y="248"/>
                  </a:cubicBezTo>
                  <a:lnTo>
                    <a:pt x="562" y="249"/>
                  </a:lnTo>
                  <a:close/>
                  <a:moveTo>
                    <a:pt x="576" y="203"/>
                  </a:moveTo>
                  <a:cubicBezTo>
                    <a:pt x="576" y="210"/>
                    <a:pt x="576" y="210"/>
                    <a:pt x="576" y="210"/>
                  </a:cubicBezTo>
                  <a:cubicBezTo>
                    <a:pt x="576" y="207"/>
                    <a:pt x="576" y="204"/>
                    <a:pt x="576" y="203"/>
                  </a:cubicBezTo>
                  <a:close/>
                  <a:moveTo>
                    <a:pt x="358" y="13"/>
                  </a:moveTo>
                  <a:cubicBezTo>
                    <a:pt x="362" y="13"/>
                    <a:pt x="362" y="13"/>
                    <a:pt x="362" y="13"/>
                  </a:cubicBezTo>
                  <a:cubicBezTo>
                    <a:pt x="360" y="13"/>
                    <a:pt x="359" y="13"/>
                    <a:pt x="358" y="13"/>
                  </a:cubicBezTo>
                  <a:close/>
                  <a:moveTo>
                    <a:pt x="70" y="18"/>
                  </a:moveTo>
                  <a:cubicBezTo>
                    <a:pt x="74" y="18"/>
                    <a:pt x="75" y="17"/>
                    <a:pt x="76" y="17"/>
                  </a:cubicBezTo>
                  <a:cubicBezTo>
                    <a:pt x="74" y="17"/>
                    <a:pt x="71" y="17"/>
                    <a:pt x="70" y="18"/>
                  </a:cubicBezTo>
                  <a:close/>
                  <a:moveTo>
                    <a:pt x="29" y="3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29" y="35"/>
                    <a:pt x="29" y="35"/>
                  </a:cubicBezTo>
                  <a:close/>
                  <a:moveTo>
                    <a:pt x="19" y="209"/>
                  </a:moveTo>
                  <a:cubicBezTo>
                    <a:pt x="19" y="210"/>
                    <a:pt x="19" y="211"/>
                    <a:pt x="19" y="211"/>
                  </a:cubicBezTo>
                  <a:cubicBezTo>
                    <a:pt x="20" y="210"/>
                    <a:pt x="19" y="209"/>
                    <a:pt x="19" y="209"/>
                  </a:cubicBezTo>
                  <a:close/>
                  <a:moveTo>
                    <a:pt x="44" y="359"/>
                  </a:moveTo>
                  <a:cubicBezTo>
                    <a:pt x="54" y="361"/>
                    <a:pt x="65" y="361"/>
                    <a:pt x="75" y="362"/>
                  </a:cubicBezTo>
                  <a:cubicBezTo>
                    <a:pt x="76" y="363"/>
                    <a:pt x="89" y="364"/>
                    <a:pt x="79" y="364"/>
                  </a:cubicBezTo>
                  <a:cubicBezTo>
                    <a:pt x="92" y="364"/>
                    <a:pt x="92" y="364"/>
                    <a:pt x="92" y="364"/>
                  </a:cubicBezTo>
                  <a:cubicBezTo>
                    <a:pt x="91" y="365"/>
                    <a:pt x="91" y="365"/>
                    <a:pt x="91" y="365"/>
                  </a:cubicBezTo>
                  <a:cubicBezTo>
                    <a:pt x="138" y="371"/>
                    <a:pt x="179" y="364"/>
                    <a:pt x="226" y="369"/>
                  </a:cubicBezTo>
                  <a:cubicBezTo>
                    <a:pt x="225" y="370"/>
                    <a:pt x="225" y="370"/>
                    <a:pt x="225" y="37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58" y="368"/>
                    <a:pt x="259" y="370"/>
                    <a:pt x="267" y="370"/>
                  </a:cubicBezTo>
                  <a:cubicBezTo>
                    <a:pt x="263" y="368"/>
                    <a:pt x="283" y="370"/>
                    <a:pt x="288" y="368"/>
                  </a:cubicBezTo>
                  <a:cubicBezTo>
                    <a:pt x="295" y="369"/>
                    <a:pt x="288" y="370"/>
                    <a:pt x="286" y="370"/>
                  </a:cubicBezTo>
                  <a:cubicBezTo>
                    <a:pt x="313" y="372"/>
                    <a:pt x="334" y="369"/>
                    <a:pt x="363" y="369"/>
                  </a:cubicBezTo>
                  <a:cubicBezTo>
                    <a:pt x="334" y="367"/>
                    <a:pt x="334" y="368"/>
                    <a:pt x="314" y="367"/>
                  </a:cubicBezTo>
                  <a:cubicBezTo>
                    <a:pt x="337" y="365"/>
                    <a:pt x="341" y="367"/>
                    <a:pt x="366" y="366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68" y="370"/>
                    <a:pt x="393" y="365"/>
                    <a:pt x="397" y="368"/>
                  </a:cubicBezTo>
                  <a:cubicBezTo>
                    <a:pt x="412" y="367"/>
                    <a:pt x="425" y="363"/>
                    <a:pt x="443" y="363"/>
                  </a:cubicBezTo>
                  <a:cubicBezTo>
                    <a:pt x="435" y="366"/>
                    <a:pt x="435" y="366"/>
                    <a:pt x="435" y="366"/>
                  </a:cubicBezTo>
                  <a:cubicBezTo>
                    <a:pt x="452" y="365"/>
                    <a:pt x="452" y="365"/>
                    <a:pt x="452" y="365"/>
                  </a:cubicBezTo>
                  <a:cubicBezTo>
                    <a:pt x="452" y="363"/>
                    <a:pt x="452" y="363"/>
                    <a:pt x="452" y="363"/>
                  </a:cubicBezTo>
                  <a:cubicBezTo>
                    <a:pt x="457" y="363"/>
                    <a:pt x="460" y="363"/>
                    <a:pt x="461" y="363"/>
                  </a:cubicBezTo>
                  <a:cubicBezTo>
                    <a:pt x="472" y="360"/>
                    <a:pt x="488" y="360"/>
                    <a:pt x="504" y="357"/>
                  </a:cubicBezTo>
                  <a:cubicBezTo>
                    <a:pt x="505" y="358"/>
                    <a:pt x="505" y="358"/>
                    <a:pt x="505" y="358"/>
                  </a:cubicBezTo>
                  <a:cubicBezTo>
                    <a:pt x="507" y="358"/>
                    <a:pt x="508" y="357"/>
                    <a:pt x="509" y="357"/>
                  </a:cubicBezTo>
                  <a:cubicBezTo>
                    <a:pt x="512" y="358"/>
                    <a:pt x="524" y="356"/>
                    <a:pt x="525" y="358"/>
                  </a:cubicBezTo>
                  <a:cubicBezTo>
                    <a:pt x="520" y="359"/>
                    <a:pt x="509" y="361"/>
                    <a:pt x="509" y="360"/>
                  </a:cubicBezTo>
                  <a:cubicBezTo>
                    <a:pt x="497" y="363"/>
                    <a:pt x="525" y="359"/>
                    <a:pt x="534" y="358"/>
                  </a:cubicBezTo>
                  <a:cubicBezTo>
                    <a:pt x="524" y="358"/>
                    <a:pt x="536" y="357"/>
                    <a:pt x="541" y="355"/>
                  </a:cubicBezTo>
                  <a:cubicBezTo>
                    <a:pt x="542" y="355"/>
                    <a:pt x="541" y="356"/>
                    <a:pt x="540" y="356"/>
                  </a:cubicBezTo>
                  <a:cubicBezTo>
                    <a:pt x="548" y="355"/>
                    <a:pt x="553" y="353"/>
                    <a:pt x="559" y="350"/>
                  </a:cubicBezTo>
                  <a:cubicBezTo>
                    <a:pt x="561" y="349"/>
                    <a:pt x="562" y="349"/>
                    <a:pt x="564" y="347"/>
                  </a:cubicBezTo>
                  <a:cubicBezTo>
                    <a:pt x="565" y="346"/>
                    <a:pt x="567" y="345"/>
                    <a:pt x="568" y="342"/>
                  </a:cubicBezTo>
                  <a:cubicBezTo>
                    <a:pt x="569" y="341"/>
                    <a:pt x="570" y="339"/>
                    <a:pt x="570" y="337"/>
                  </a:cubicBezTo>
                  <a:cubicBezTo>
                    <a:pt x="570" y="336"/>
                    <a:pt x="570" y="336"/>
                    <a:pt x="570" y="336"/>
                  </a:cubicBezTo>
                  <a:cubicBezTo>
                    <a:pt x="570" y="334"/>
                    <a:pt x="571" y="332"/>
                    <a:pt x="572" y="329"/>
                  </a:cubicBezTo>
                  <a:cubicBezTo>
                    <a:pt x="570" y="326"/>
                    <a:pt x="570" y="326"/>
                    <a:pt x="570" y="326"/>
                  </a:cubicBezTo>
                  <a:cubicBezTo>
                    <a:pt x="572" y="314"/>
                    <a:pt x="572" y="314"/>
                    <a:pt x="572" y="314"/>
                  </a:cubicBezTo>
                  <a:cubicBezTo>
                    <a:pt x="569" y="313"/>
                    <a:pt x="573" y="297"/>
                    <a:pt x="570" y="294"/>
                  </a:cubicBezTo>
                  <a:cubicBezTo>
                    <a:pt x="571" y="280"/>
                    <a:pt x="572" y="296"/>
                    <a:pt x="572" y="291"/>
                  </a:cubicBezTo>
                  <a:cubicBezTo>
                    <a:pt x="573" y="278"/>
                    <a:pt x="571" y="255"/>
                    <a:pt x="573" y="251"/>
                  </a:cubicBezTo>
                  <a:cubicBezTo>
                    <a:pt x="573" y="239"/>
                    <a:pt x="574" y="227"/>
                    <a:pt x="574" y="217"/>
                  </a:cubicBezTo>
                  <a:cubicBezTo>
                    <a:pt x="576" y="217"/>
                    <a:pt x="576" y="217"/>
                    <a:pt x="576" y="217"/>
                  </a:cubicBezTo>
                  <a:cubicBezTo>
                    <a:pt x="576" y="212"/>
                    <a:pt x="575" y="206"/>
                    <a:pt x="576" y="201"/>
                  </a:cubicBezTo>
                  <a:cubicBezTo>
                    <a:pt x="576" y="201"/>
                    <a:pt x="576" y="202"/>
                    <a:pt x="576" y="203"/>
                  </a:cubicBezTo>
                  <a:cubicBezTo>
                    <a:pt x="576" y="184"/>
                    <a:pt x="577" y="169"/>
                    <a:pt x="577" y="153"/>
                  </a:cubicBezTo>
                  <a:cubicBezTo>
                    <a:pt x="578" y="154"/>
                    <a:pt x="579" y="154"/>
                    <a:pt x="579" y="163"/>
                  </a:cubicBezTo>
                  <a:cubicBezTo>
                    <a:pt x="581" y="148"/>
                    <a:pt x="578" y="124"/>
                    <a:pt x="579" y="101"/>
                  </a:cubicBezTo>
                  <a:cubicBezTo>
                    <a:pt x="579" y="103"/>
                    <a:pt x="579" y="103"/>
                    <a:pt x="579" y="103"/>
                  </a:cubicBezTo>
                  <a:cubicBezTo>
                    <a:pt x="578" y="90"/>
                    <a:pt x="578" y="90"/>
                    <a:pt x="578" y="90"/>
                  </a:cubicBezTo>
                  <a:cubicBezTo>
                    <a:pt x="578" y="93"/>
                    <a:pt x="579" y="91"/>
                    <a:pt x="580" y="91"/>
                  </a:cubicBezTo>
                  <a:cubicBezTo>
                    <a:pt x="580" y="80"/>
                    <a:pt x="579" y="68"/>
                    <a:pt x="578" y="57"/>
                  </a:cubicBezTo>
                  <a:cubicBezTo>
                    <a:pt x="577" y="46"/>
                    <a:pt x="575" y="36"/>
                    <a:pt x="571" y="31"/>
                  </a:cubicBezTo>
                  <a:cubicBezTo>
                    <a:pt x="573" y="34"/>
                    <a:pt x="572" y="31"/>
                    <a:pt x="573" y="29"/>
                  </a:cubicBezTo>
                  <a:cubicBezTo>
                    <a:pt x="573" y="27"/>
                    <a:pt x="573" y="26"/>
                    <a:pt x="575" y="33"/>
                  </a:cubicBezTo>
                  <a:cubicBezTo>
                    <a:pt x="574" y="30"/>
                    <a:pt x="573" y="27"/>
                    <a:pt x="572" y="24"/>
                  </a:cubicBezTo>
                  <a:cubicBezTo>
                    <a:pt x="571" y="22"/>
                    <a:pt x="570" y="20"/>
                    <a:pt x="569" y="19"/>
                  </a:cubicBezTo>
                  <a:cubicBezTo>
                    <a:pt x="569" y="18"/>
                    <a:pt x="568" y="17"/>
                    <a:pt x="567" y="16"/>
                  </a:cubicBezTo>
                  <a:cubicBezTo>
                    <a:pt x="566" y="15"/>
                    <a:pt x="566" y="15"/>
                    <a:pt x="565" y="14"/>
                  </a:cubicBezTo>
                  <a:cubicBezTo>
                    <a:pt x="565" y="14"/>
                    <a:pt x="565" y="14"/>
                    <a:pt x="564" y="13"/>
                  </a:cubicBezTo>
                  <a:cubicBezTo>
                    <a:pt x="563" y="13"/>
                    <a:pt x="563" y="13"/>
                    <a:pt x="563" y="13"/>
                  </a:cubicBezTo>
                  <a:cubicBezTo>
                    <a:pt x="561" y="11"/>
                    <a:pt x="559" y="11"/>
                    <a:pt x="557" y="10"/>
                  </a:cubicBezTo>
                  <a:cubicBezTo>
                    <a:pt x="555" y="10"/>
                    <a:pt x="554" y="9"/>
                    <a:pt x="552" y="9"/>
                  </a:cubicBezTo>
                  <a:cubicBezTo>
                    <a:pt x="548" y="8"/>
                    <a:pt x="545" y="8"/>
                    <a:pt x="542" y="7"/>
                  </a:cubicBezTo>
                  <a:cubicBezTo>
                    <a:pt x="529" y="6"/>
                    <a:pt x="516" y="5"/>
                    <a:pt x="504" y="4"/>
                  </a:cubicBezTo>
                  <a:cubicBezTo>
                    <a:pt x="504" y="5"/>
                    <a:pt x="504" y="5"/>
                    <a:pt x="504" y="5"/>
                  </a:cubicBezTo>
                  <a:cubicBezTo>
                    <a:pt x="494" y="5"/>
                    <a:pt x="494" y="5"/>
                    <a:pt x="494" y="5"/>
                  </a:cubicBezTo>
                  <a:cubicBezTo>
                    <a:pt x="493" y="5"/>
                    <a:pt x="493" y="5"/>
                    <a:pt x="493" y="5"/>
                  </a:cubicBezTo>
                  <a:cubicBezTo>
                    <a:pt x="500" y="4"/>
                    <a:pt x="500" y="4"/>
                    <a:pt x="500" y="4"/>
                  </a:cubicBezTo>
                  <a:cubicBezTo>
                    <a:pt x="491" y="4"/>
                    <a:pt x="482" y="4"/>
                    <a:pt x="474" y="5"/>
                  </a:cubicBezTo>
                  <a:cubicBezTo>
                    <a:pt x="472" y="4"/>
                    <a:pt x="470" y="3"/>
                    <a:pt x="464" y="2"/>
                  </a:cubicBezTo>
                  <a:cubicBezTo>
                    <a:pt x="464" y="4"/>
                    <a:pt x="436" y="0"/>
                    <a:pt x="424" y="2"/>
                  </a:cubicBezTo>
                  <a:cubicBezTo>
                    <a:pt x="423" y="1"/>
                    <a:pt x="429" y="2"/>
                    <a:pt x="425" y="1"/>
                  </a:cubicBezTo>
                  <a:cubicBezTo>
                    <a:pt x="395" y="1"/>
                    <a:pt x="351" y="3"/>
                    <a:pt x="316" y="2"/>
                  </a:cubicBezTo>
                  <a:cubicBezTo>
                    <a:pt x="313" y="6"/>
                    <a:pt x="283" y="6"/>
                    <a:pt x="264" y="8"/>
                  </a:cubicBezTo>
                  <a:cubicBezTo>
                    <a:pt x="259" y="6"/>
                    <a:pt x="275" y="7"/>
                    <a:pt x="280" y="5"/>
                  </a:cubicBezTo>
                  <a:cubicBezTo>
                    <a:pt x="269" y="5"/>
                    <a:pt x="277" y="2"/>
                    <a:pt x="258" y="4"/>
                  </a:cubicBezTo>
                  <a:cubicBezTo>
                    <a:pt x="259" y="4"/>
                    <a:pt x="258" y="3"/>
                    <a:pt x="262" y="3"/>
                  </a:cubicBezTo>
                  <a:cubicBezTo>
                    <a:pt x="252" y="3"/>
                    <a:pt x="265" y="6"/>
                    <a:pt x="248" y="6"/>
                  </a:cubicBezTo>
                  <a:cubicBezTo>
                    <a:pt x="248" y="4"/>
                    <a:pt x="248" y="4"/>
                    <a:pt x="248" y="4"/>
                  </a:cubicBezTo>
                  <a:cubicBezTo>
                    <a:pt x="237" y="6"/>
                    <a:pt x="237" y="6"/>
                    <a:pt x="237" y="6"/>
                  </a:cubicBezTo>
                  <a:cubicBezTo>
                    <a:pt x="204" y="6"/>
                    <a:pt x="174" y="8"/>
                    <a:pt x="145" y="7"/>
                  </a:cubicBezTo>
                  <a:cubicBezTo>
                    <a:pt x="143" y="8"/>
                    <a:pt x="144" y="9"/>
                    <a:pt x="148" y="9"/>
                  </a:cubicBezTo>
                  <a:cubicBezTo>
                    <a:pt x="134" y="9"/>
                    <a:pt x="118" y="12"/>
                    <a:pt x="103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95" y="10"/>
                    <a:pt x="89" y="11"/>
                    <a:pt x="82" y="12"/>
                  </a:cubicBezTo>
                  <a:cubicBezTo>
                    <a:pt x="79" y="12"/>
                    <a:pt x="75" y="13"/>
                    <a:pt x="71" y="13"/>
                  </a:cubicBezTo>
                  <a:cubicBezTo>
                    <a:pt x="68" y="14"/>
                    <a:pt x="66" y="14"/>
                    <a:pt x="63" y="1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72" y="14"/>
                    <a:pt x="76" y="14"/>
                    <a:pt x="76" y="15"/>
                  </a:cubicBezTo>
                  <a:cubicBezTo>
                    <a:pt x="75" y="16"/>
                    <a:pt x="71" y="16"/>
                    <a:pt x="66" y="16"/>
                  </a:cubicBezTo>
                  <a:cubicBezTo>
                    <a:pt x="64" y="16"/>
                    <a:pt x="62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7"/>
                  </a:cubicBezTo>
                  <a:cubicBezTo>
                    <a:pt x="59" y="17"/>
                    <a:pt x="59" y="17"/>
                    <a:pt x="60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3" y="17"/>
                    <a:pt x="64" y="17"/>
                    <a:pt x="67" y="16"/>
                  </a:cubicBezTo>
                  <a:cubicBezTo>
                    <a:pt x="71" y="16"/>
                    <a:pt x="76" y="16"/>
                    <a:pt x="80" y="15"/>
                  </a:cubicBezTo>
                  <a:cubicBezTo>
                    <a:pt x="78" y="16"/>
                    <a:pt x="77" y="16"/>
                    <a:pt x="76" y="17"/>
                  </a:cubicBezTo>
                  <a:cubicBezTo>
                    <a:pt x="83" y="16"/>
                    <a:pt x="93" y="15"/>
                    <a:pt x="104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95" y="12"/>
                    <a:pt x="114" y="14"/>
                    <a:pt x="120" y="13"/>
                  </a:cubicBezTo>
                  <a:cubicBezTo>
                    <a:pt x="119" y="15"/>
                    <a:pt x="110" y="15"/>
                    <a:pt x="119" y="16"/>
                  </a:cubicBezTo>
                  <a:cubicBezTo>
                    <a:pt x="144" y="16"/>
                    <a:pt x="134" y="14"/>
                    <a:pt x="157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60" y="10"/>
                    <a:pt x="166" y="8"/>
                    <a:pt x="177" y="9"/>
                  </a:cubicBezTo>
                  <a:cubicBezTo>
                    <a:pt x="177" y="10"/>
                    <a:pt x="169" y="11"/>
                    <a:pt x="164" y="11"/>
                  </a:cubicBezTo>
                  <a:cubicBezTo>
                    <a:pt x="167" y="12"/>
                    <a:pt x="178" y="9"/>
                    <a:pt x="186" y="10"/>
                  </a:cubicBezTo>
                  <a:cubicBezTo>
                    <a:pt x="179" y="12"/>
                    <a:pt x="161" y="13"/>
                    <a:pt x="149" y="13"/>
                  </a:cubicBezTo>
                  <a:cubicBezTo>
                    <a:pt x="150" y="14"/>
                    <a:pt x="150" y="15"/>
                    <a:pt x="148" y="15"/>
                  </a:cubicBezTo>
                  <a:cubicBezTo>
                    <a:pt x="185" y="13"/>
                    <a:pt x="225" y="9"/>
                    <a:pt x="261" y="10"/>
                  </a:cubicBezTo>
                  <a:cubicBezTo>
                    <a:pt x="242" y="13"/>
                    <a:pt x="269" y="10"/>
                    <a:pt x="265" y="13"/>
                  </a:cubicBezTo>
                  <a:cubicBezTo>
                    <a:pt x="268" y="11"/>
                    <a:pt x="279" y="12"/>
                    <a:pt x="289" y="11"/>
                  </a:cubicBezTo>
                  <a:cubicBezTo>
                    <a:pt x="293" y="13"/>
                    <a:pt x="269" y="13"/>
                    <a:pt x="277" y="14"/>
                  </a:cubicBezTo>
                  <a:cubicBezTo>
                    <a:pt x="296" y="14"/>
                    <a:pt x="322" y="9"/>
                    <a:pt x="347" y="10"/>
                  </a:cubicBezTo>
                  <a:cubicBezTo>
                    <a:pt x="346" y="11"/>
                    <a:pt x="340" y="11"/>
                    <a:pt x="339" y="11"/>
                  </a:cubicBezTo>
                  <a:cubicBezTo>
                    <a:pt x="355" y="11"/>
                    <a:pt x="377" y="6"/>
                    <a:pt x="388" y="9"/>
                  </a:cubicBezTo>
                  <a:cubicBezTo>
                    <a:pt x="362" y="13"/>
                    <a:pt x="362" y="13"/>
                    <a:pt x="362" y="13"/>
                  </a:cubicBezTo>
                  <a:cubicBezTo>
                    <a:pt x="365" y="13"/>
                    <a:pt x="367" y="13"/>
                    <a:pt x="372" y="13"/>
                  </a:cubicBezTo>
                  <a:cubicBezTo>
                    <a:pt x="366" y="15"/>
                    <a:pt x="366" y="15"/>
                    <a:pt x="366" y="15"/>
                  </a:cubicBezTo>
                  <a:cubicBezTo>
                    <a:pt x="386" y="15"/>
                    <a:pt x="381" y="12"/>
                    <a:pt x="392" y="10"/>
                  </a:cubicBezTo>
                  <a:cubicBezTo>
                    <a:pt x="404" y="12"/>
                    <a:pt x="404" y="12"/>
                    <a:pt x="404" y="12"/>
                  </a:cubicBezTo>
                  <a:cubicBezTo>
                    <a:pt x="426" y="13"/>
                    <a:pt x="447" y="12"/>
                    <a:pt x="462" y="10"/>
                  </a:cubicBezTo>
                  <a:cubicBezTo>
                    <a:pt x="466" y="10"/>
                    <a:pt x="482" y="10"/>
                    <a:pt x="476" y="12"/>
                  </a:cubicBezTo>
                  <a:cubicBezTo>
                    <a:pt x="464" y="14"/>
                    <a:pt x="459" y="16"/>
                    <a:pt x="437" y="15"/>
                  </a:cubicBezTo>
                  <a:cubicBezTo>
                    <a:pt x="434" y="14"/>
                    <a:pt x="454" y="14"/>
                    <a:pt x="447" y="13"/>
                  </a:cubicBezTo>
                  <a:cubicBezTo>
                    <a:pt x="438" y="14"/>
                    <a:pt x="422" y="12"/>
                    <a:pt x="414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6"/>
                    <a:pt x="428" y="14"/>
                    <a:pt x="424" y="15"/>
                  </a:cubicBezTo>
                  <a:cubicBezTo>
                    <a:pt x="430" y="17"/>
                    <a:pt x="444" y="15"/>
                    <a:pt x="453" y="16"/>
                  </a:cubicBezTo>
                  <a:cubicBezTo>
                    <a:pt x="452" y="17"/>
                    <a:pt x="452" y="17"/>
                    <a:pt x="452" y="17"/>
                  </a:cubicBezTo>
                  <a:cubicBezTo>
                    <a:pt x="471" y="17"/>
                    <a:pt x="468" y="17"/>
                    <a:pt x="487" y="16"/>
                  </a:cubicBezTo>
                  <a:cubicBezTo>
                    <a:pt x="489" y="14"/>
                    <a:pt x="481" y="15"/>
                    <a:pt x="472" y="13"/>
                  </a:cubicBezTo>
                  <a:cubicBezTo>
                    <a:pt x="487" y="14"/>
                    <a:pt x="505" y="13"/>
                    <a:pt x="524" y="14"/>
                  </a:cubicBezTo>
                  <a:cubicBezTo>
                    <a:pt x="533" y="15"/>
                    <a:pt x="542" y="16"/>
                    <a:pt x="550" y="18"/>
                  </a:cubicBezTo>
                  <a:cubicBezTo>
                    <a:pt x="554" y="19"/>
                    <a:pt x="559" y="20"/>
                    <a:pt x="560" y="23"/>
                  </a:cubicBezTo>
                  <a:cubicBezTo>
                    <a:pt x="562" y="27"/>
                    <a:pt x="563" y="31"/>
                    <a:pt x="563" y="35"/>
                  </a:cubicBezTo>
                  <a:cubicBezTo>
                    <a:pt x="561" y="29"/>
                    <a:pt x="558" y="23"/>
                    <a:pt x="555" y="23"/>
                  </a:cubicBezTo>
                  <a:cubicBezTo>
                    <a:pt x="556" y="24"/>
                    <a:pt x="556" y="24"/>
                    <a:pt x="557" y="24"/>
                  </a:cubicBezTo>
                  <a:cubicBezTo>
                    <a:pt x="558" y="25"/>
                    <a:pt x="558" y="26"/>
                    <a:pt x="559" y="28"/>
                  </a:cubicBezTo>
                  <a:cubicBezTo>
                    <a:pt x="560" y="30"/>
                    <a:pt x="561" y="34"/>
                    <a:pt x="562" y="36"/>
                  </a:cubicBezTo>
                  <a:cubicBezTo>
                    <a:pt x="563" y="42"/>
                    <a:pt x="563" y="47"/>
                    <a:pt x="562" y="47"/>
                  </a:cubicBezTo>
                  <a:cubicBezTo>
                    <a:pt x="561" y="40"/>
                    <a:pt x="561" y="39"/>
                    <a:pt x="560" y="38"/>
                  </a:cubicBezTo>
                  <a:cubicBezTo>
                    <a:pt x="560" y="37"/>
                    <a:pt x="559" y="37"/>
                    <a:pt x="558" y="34"/>
                  </a:cubicBezTo>
                  <a:cubicBezTo>
                    <a:pt x="558" y="33"/>
                    <a:pt x="558" y="33"/>
                    <a:pt x="558" y="33"/>
                  </a:cubicBezTo>
                  <a:cubicBezTo>
                    <a:pt x="558" y="32"/>
                    <a:pt x="556" y="28"/>
                    <a:pt x="556" y="31"/>
                  </a:cubicBezTo>
                  <a:cubicBezTo>
                    <a:pt x="558" y="34"/>
                    <a:pt x="560" y="40"/>
                    <a:pt x="561" y="47"/>
                  </a:cubicBezTo>
                  <a:cubicBezTo>
                    <a:pt x="563" y="53"/>
                    <a:pt x="564" y="60"/>
                    <a:pt x="565" y="65"/>
                  </a:cubicBezTo>
                  <a:cubicBezTo>
                    <a:pt x="564" y="60"/>
                    <a:pt x="563" y="70"/>
                    <a:pt x="563" y="72"/>
                  </a:cubicBezTo>
                  <a:cubicBezTo>
                    <a:pt x="564" y="83"/>
                    <a:pt x="564" y="72"/>
                    <a:pt x="565" y="71"/>
                  </a:cubicBezTo>
                  <a:cubicBezTo>
                    <a:pt x="565" y="77"/>
                    <a:pt x="567" y="86"/>
                    <a:pt x="566" y="91"/>
                  </a:cubicBezTo>
                  <a:cubicBezTo>
                    <a:pt x="565" y="99"/>
                    <a:pt x="564" y="81"/>
                    <a:pt x="563" y="78"/>
                  </a:cubicBezTo>
                  <a:cubicBezTo>
                    <a:pt x="564" y="89"/>
                    <a:pt x="565" y="100"/>
                    <a:pt x="565" y="111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66" y="112"/>
                    <a:pt x="566" y="117"/>
                    <a:pt x="565" y="121"/>
                  </a:cubicBezTo>
                  <a:cubicBezTo>
                    <a:pt x="564" y="124"/>
                    <a:pt x="564" y="116"/>
                    <a:pt x="565" y="111"/>
                  </a:cubicBezTo>
                  <a:cubicBezTo>
                    <a:pt x="563" y="128"/>
                    <a:pt x="568" y="141"/>
                    <a:pt x="564" y="156"/>
                  </a:cubicBezTo>
                  <a:cubicBezTo>
                    <a:pt x="565" y="165"/>
                    <a:pt x="565" y="165"/>
                    <a:pt x="565" y="165"/>
                  </a:cubicBezTo>
                  <a:cubicBezTo>
                    <a:pt x="564" y="166"/>
                    <a:pt x="564" y="168"/>
                    <a:pt x="564" y="166"/>
                  </a:cubicBezTo>
                  <a:cubicBezTo>
                    <a:pt x="564" y="175"/>
                    <a:pt x="564" y="175"/>
                    <a:pt x="564" y="175"/>
                  </a:cubicBezTo>
                  <a:cubicBezTo>
                    <a:pt x="565" y="193"/>
                    <a:pt x="562" y="180"/>
                    <a:pt x="561" y="186"/>
                  </a:cubicBezTo>
                  <a:cubicBezTo>
                    <a:pt x="561" y="185"/>
                    <a:pt x="561" y="185"/>
                    <a:pt x="561" y="185"/>
                  </a:cubicBezTo>
                  <a:cubicBezTo>
                    <a:pt x="560" y="190"/>
                    <a:pt x="559" y="194"/>
                    <a:pt x="559" y="190"/>
                  </a:cubicBezTo>
                  <a:cubicBezTo>
                    <a:pt x="560" y="209"/>
                    <a:pt x="560" y="209"/>
                    <a:pt x="560" y="209"/>
                  </a:cubicBezTo>
                  <a:cubicBezTo>
                    <a:pt x="560" y="208"/>
                    <a:pt x="560" y="208"/>
                    <a:pt x="560" y="208"/>
                  </a:cubicBezTo>
                  <a:cubicBezTo>
                    <a:pt x="561" y="216"/>
                    <a:pt x="560" y="243"/>
                    <a:pt x="564" y="242"/>
                  </a:cubicBezTo>
                  <a:cubicBezTo>
                    <a:pt x="563" y="247"/>
                    <a:pt x="562" y="251"/>
                    <a:pt x="562" y="249"/>
                  </a:cubicBezTo>
                  <a:cubicBezTo>
                    <a:pt x="561" y="263"/>
                    <a:pt x="559" y="246"/>
                    <a:pt x="559" y="268"/>
                  </a:cubicBezTo>
                  <a:cubicBezTo>
                    <a:pt x="558" y="267"/>
                    <a:pt x="558" y="265"/>
                    <a:pt x="558" y="262"/>
                  </a:cubicBezTo>
                  <a:cubicBezTo>
                    <a:pt x="558" y="267"/>
                    <a:pt x="558" y="270"/>
                    <a:pt x="558" y="271"/>
                  </a:cubicBezTo>
                  <a:cubicBezTo>
                    <a:pt x="558" y="271"/>
                    <a:pt x="557" y="271"/>
                    <a:pt x="557" y="272"/>
                  </a:cubicBezTo>
                  <a:cubicBezTo>
                    <a:pt x="558" y="272"/>
                    <a:pt x="557" y="282"/>
                    <a:pt x="556" y="286"/>
                  </a:cubicBezTo>
                  <a:cubicBezTo>
                    <a:pt x="555" y="279"/>
                    <a:pt x="555" y="279"/>
                    <a:pt x="555" y="279"/>
                  </a:cubicBezTo>
                  <a:cubicBezTo>
                    <a:pt x="555" y="284"/>
                    <a:pt x="555" y="287"/>
                    <a:pt x="555" y="296"/>
                  </a:cubicBezTo>
                  <a:cubicBezTo>
                    <a:pt x="553" y="290"/>
                    <a:pt x="553" y="290"/>
                    <a:pt x="553" y="290"/>
                  </a:cubicBezTo>
                  <a:cubicBezTo>
                    <a:pt x="553" y="305"/>
                    <a:pt x="557" y="291"/>
                    <a:pt x="554" y="309"/>
                  </a:cubicBezTo>
                  <a:cubicBezTo>
                    <a:pt x="557" y="293"/>
                    <a:pt x="557" y="293"/>
                    <a:pt x="557" y="293"/>
                  </a:cubicBezTo>
                  <a:cubicBezTo>
                    <a:pt x="556" y="312"/>
                    <a:pt x="559" y="306"/>
                    <a:pt x="560" y="315"/>
                  </a:cubicBezTo>
                  <a:cubicBezTo>
                    <a:pt x="560" y="320"/>
                    <a:pt x="560" y="325"/>
                    <a:pt x="559" y="330"/>
                  </a:cubicBezTo>
                  <a:cubicBezTo>
                    <a:pt x="559" y="334"/>
                    <a:pt x="559" y="334"/>
                    <a:pt x="559" y="334"/>
                  </a:cubicBezTo>
                  <a:cubicBezTo>
                    <a:pt x="559" y="336"/>
                    <a:pt x="559" y="336"/>
                    <a:pt x="559" y="336"/>
                  </a:cubicBezTo>
                  <a:cubicBezTo>
                    <a:pt x="559" y="337"/>
                    <a:pt x="558" y="337"/>
                    <a:pt x="558" y="338"/>
                  </a:cubicBezTo>
                  <a:cubicBezTo>
                    <a:pt x="556" y="339"/>
                    <a:pt x="553" y="340"/>
                    <a:pt x="551" y="341"/>
                  </a:cubicBezTo>
                  <a:cubicBezTo>
                    <a:pt x="541" y="343"/>
                    <a:pt x="531" y="345"/>
                    <a:pt x="523" y="348"/>
                  </a:cubicBezTo>
                  <a:cubicBezTo>
                    <a:pt x="521" y="347"/>
                    <a:pt x="523" y="346"/>
                    <a:pt x="517" y="345"/>
                  </a:cubicBezTo>
                  <a:cubicBezTo>
                    <a:pt x="530" y="343"/>
                    <a:pt x="536" y="342"/>
                    <a:pt x="542" y="338"/>
                  </a:cubicBezTo>
                  <a:cubicBezTo>
                    <a:pt x="553" y="335"/>
                    <a:pt x="554" y="335"/>
                    <a:pt x="556" y="336"/>
                  </a:cubicBezTo>
                  <a:cubicBezTo>
                    <a:pt x="556" y="336"/>
                    <a:pt x="556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7" y="336"/>
                    <a:pt x="558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5"/>
                    <a:pt x="557" y="335"/>
                    <a:pt x="557" y="335"/>
                  </a:cubicBezTo>
                  <a:cubicBezTo>
                    <a:pt x="558" y="332"/>
                    <a:pt x="558" y="328"/>
                    <a:pt x="558" y="322"/>
                  </a:cubicBezTo>
                  <a:cubicBezTo>
                    <a:pt x="557" y="322"/>
                    <a:pt x="556" y="325"/>
                    <a:pt x="556" y="328"/>
                  </a:cubicBezTo>
                  <a:cubicBezTo>
                    <a:pt x="555" y="329"/>
                    <a:pt x="555" y="331"/>
                    <a:pt x="555" y="333"/>
                  </a:cubicBezTo>
                  <a:cubicBezTo>
                    <a:pt x="555" y="335"/>
                    <a:pt x="555" y="335"/>
                    <a:pt x="555" y="335"/>
                  </a:cubicBezTo>
                  <a:cubicBezTo>
                    <a:pt x="555" y="335"/>
                    <a:pt x="555" y="335"/>
                    <a:pt x="555" y="335"/>
                  </a:cubicBezTo>
                  <a:cubicBezTo>
                    <a:pt x="555" y="336"/>
                    <a:pt x="555" y="336"/>
                    <a:pt x="555" y="336"/>
                  </a:cubicBezTo>
                  <a:cubicBezTo>
                    <a:pt x="555" y="336"/>
                    <a:pt x="555" y="336"/>
                    <a:pt x="555" y="336"/>
                  </a:cubicBezTo>
                  <a:cubicBezTo>
                    <a:pt x="555" y="336"/>
                    <a:pt x="555" y="336"/>
                    <a:pt x="555" y="336"/>
                  </a:cubicBezTo>
                  <a:cubicBezTo>
                    <a:pt x="556" y="336"/>
                    <a:pt x="553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6" y="336"/>
                    <a:pt x="556" y="335"/>
                  </a:cubicBezTo>
                  <a:cubicBezTo>
                    <a:pt x="556" y="335"/>
                    <a:pt x="556" y="335"/>
                    <a:pt x="555" y="335"/>
                  </a:cubicBezTo>
                  <a:cubicBezTo>
                    <a:pt x="555" y="335"/>
                    <a:pt x="555" y="335"/>
                    <a:pt x="555" y="334"/>
                  </a:cubicBezTo>
                  <a:cubicBezTo>
                    <a:pt x="556" y="335"/>
                    <a:pt x="557" y="336"/>
                    <a:pt x="557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1" y="336"/>
                    <a:pt x="554" y="336"/>
                  </a:cubicBezTo>
                  <a:cubicBezTo>
                    <a:pt x="554" y="336"/>
                    <a:pt x="554" y="336"/>
                    <a:pt x="554" y="336"/>
                  </a:cubicBezTo>
                  <a:cubicBezTo>
                    <a:pt x="554" y="336"/>
                    <a:pt x="554" y="336"/>
                    <a:pt x="554" y="336"/>
                  </a:cubicBezTo>
                  <a:cubicBezTo>
                    <a:pt x="554" y="336"/>
                    <a:pt x="554" y="336"/>
                    <a:pt x="554" y="336"/>
                  </a:cubicBezTo>
                  <a:cubicBezTo>
                    <a:pt x="554" y="336"/>
                    <a:pt x="554" y="336"/>
                    <a:pt x="554" y="336"/>
                  </a:cubicBezTo>
                  <a:cubicBezTo>
                    <a:pt x="554" y="335"/>
                    <a:pt x="554" y="335"/>
                    <a:pt x="554" y="335"/>
                  </a:cubicBezTo>
                  <a:cubicBezTo>
                    <a:pt x="554" y="334"/>
                    <a:pt x="554" y="334"/>
                    <a:pt x="554" y="334"/>
                  </a:cubicBezTo>
                  <a:cubicBezTo>
                    <a:pt x="553" y="331"/>
                    <a:pt x="553" y="327"/>
                    <a:pt x="553" y="324"/>
                  </a:cubicBezTo>
                  <a:cubicBezTo>
                    <a:pt x="553" y="326"/>
                    <a:pt x="553" y="328"/>
                    <a:pt x="553" y="330"/>
                  </a:cubicBezTo>
                  <a:cubicBezTo>
                    <a:pt x="552" y="333"/>
                    <a:pt x="552" y="333"/>
                    <a:pt x="552" y="333"/>
                  </a:cubicBezTo>
                  <a:cubicBezTo>
                    <a:pt x="552" y="335"/>
                    <a:pt x="552" y="335"/>
                    <a:pt x="552" y="335"/>
                  </a:cubicBezTo>
                  <a:cubicBezTo>
                    <a:pt x="552" y="336"/>
                    <a:pt x="552" y="336"/>
                    <a:pt x="552" y="336"/>
                  </a:cubicBezTo>
                  <a:cubicBezTo>
                    <a:pt x="552" y="336"/>
                    <a:pt x="552" y="336"/>
                    <a:pt x="552" y="336"/>
                  </a:cubicBezTo>
                  <a:cubicBezTo>
                    <a:pt x="552" y="336"/>
                    <a:pt x="552" y="336"/>
                    <a:pt x="552" y="336"/>
                  </a:cubicBezTo>
                  <a:cubicBezTo>
                    <a:pt x="555" y="336"/>
                    <a:pt x="547" y="335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7" y="336"/>
                    <a:pt x="556" y="335"/>
                  </a:cubicBezTo>
                  <a:cubicBezTo>
                    <a:pt x="556" y="335"/>
                    <a:pt x="555" y="335"/>
                    <a:pt x="555" y="334"/>
                  </a:cubicBezTo>
                  <a:cubicBezTo>
                    <a:pt x="554" y="333"/>
                    <a:pt x="553" y="332"/>
                    <a:pt x="554" y="333"/>
                  </a:cubicBezTo>
                  <a:cubicBezTo>
                    <a:pt x="553" y="333"/>
                    <a:pt x="553" y="333"/>
                    <a:pt x="553" y="333"/>
                  </a:cubicBezTo>
                  <a:cubicBezTo>
                    <a:pt x="552" y="333"/>
                    <a:pt x="552" y="333"/>
                    <a:pt x="551" y="334"/>
                  </a:cubicBezTo>
                  <a:cubicBezTo>
                    <a:pt x="549" y="334"/>
                    <a:pt x="547" y="335"/>
                    <a:pt x="545" y="335"/>
                  </a:cubicBezTo>
                  <a:cubicBezTo>
                    <a:pt x="537" y="336"/>
                    <a:pt x="529" y="337"/>
                    <a:pt x="525" y="338"/>
                  </a:cubicBezTo>
                  <a:cubicBezTo>
                    <a:pt x="520" y="339"/>
                    <a:pt x="508" y="342"/>
                    <a:pt x="503" y="342"/>
                  </a:cubicBezTo>
                  <a:cubicBezTo>
                    <a:pt x="504" y="343"/>
                    <a:pt x="480" y="346"/>
                    <a:pt x="488" y="348"/>
                  </a:cubicBezTo>
                  <a:cubicBezTo>
                    <a:pt x="471" y="350"/>
                    <a:pt x="477" y="345"/>
                    <a:pt x="461" y="349"/>
                  </a:cubicBezTo>
                  <a:cubicBezTo>
                    <a:pt x="467" y="347"/>
                    <a:pt x="451" y="348"/>
                    <a:pt x="457" y="346"/>
                  </a:cubicBezTo>
                  <a:cubicBezTo>
                    <a:pt x="463" y="348"/>
                    <a:pt x="481" y="343"/>
                    <a:pt x="489" y="341"/>
                  </a:cubicBezTo>
                  <a:cubicBezTo>
                    <a:pt x="481" y="342"/>
                    <a:pt x="473" y="342"/>
                    <a:pt x="465" y="342"/>
                  </a:cubicBezTo>
                  <a:cubicBezTo>
                    <a:pt x="471" y="342"/>
                    <a:pt x="462" y="344"/>
                    <a:pt x="459" y="344"/>
                  </a:cubicBezTo>
                  <a:cubicBezTo>
                    <a:pt x="456" y="343"/>
                    <a:pt x="456" y="343"/>
                    <a:pt x="456" y="343"/>
                  </a:cubicBezTo>
                  <a:cubicBezTo>
                    <a:pt x="452" y="347"/>
                    <a:pt x="414" y="342"/>
                    <a:pt x="402" y="347"/>
                  </a:cubicBezTo>
                  <a:cubicBezTo>
                    <a:pt x="410" y="347"/>
                    <a:pt x="416" y="348"/>
                    <a:pt x="420" y="346"/>
                  </a:cubicBezTo>
                  <a:cubicBezTo>
                    <a:pt x="434" y="346"/>
                    <a:pt x="417" y="349"/>
                    <a:pt x="423" y="350"/>
                  </a:cubicBezTo>
                  <a:cubicBezTo>
                    <a:pt x="402" y="353"/>
                    <a:pt x="369" y="351"/>
                    <a:pt x="346" y="355"/>
                  </a:cubicBezTo>
                  <a:cubicBezTo>
                    <a:pt x="350" y="353"/>
                    <a:pt x="361" y="353"/>
                    <a:pt x="362" y="351"/>
                  </a:cubicBezTo>
                  <a:cubicBezTo>
                    <a:pt x="344" y="351"/>
                    <a:pt x="323" y="355"/>
                    <a:pt x="303" y="357"/>
                  </a:cubicBezTo>
                  <a:cubicBezTo>
                    <a:pt x="307" y="355"/>
                    <a:pt x="307" y="355"/>
                    <a:pt x="307" y="355"/>
                  </a:cubicBezTo>
                  <a:cubicBezTo>
                    <a:pt x="290" y="357"/>
                    <a:pt x="300" y="354"/>
                    <a:pt x="282" y="355"/>
                  </a:cubicBezTo>
                  <a:cubicBezTo>
                    <a:pt x="283" y="355"/>
                    <a:pt x="285" y="356"/>
                    <a:pt x="281" y="356"/>
                  </a:cubicBezTo>
                  <a:cubicBezTo>
                    <a:pt x="266" y="356"/>
                    <a:pt x="279" y="354"/>
                    <a:pt x="270" y="354"/>
                  </a:cubicBezTo>
                  <a:cubicBezTo>
                    <a:pt x="251" y="357"/>
                    <a:pt x="261" y="351"/>
                    <a:pt x="237" y="353"/>
                  </a:cubicBezTo>
                  <a:cubicBezTo>
                    <a:pt x="239" y="352"/>
                    <a:pt x="239" y="352"/>
                    <a:pt x="239" y="352"/>
                  </a:cubicBezTo>
                  <a:cubicBezTo>
                    <a:pt x="221" y="353"/>
                    <a:pt x="197" y="350"/>
                    <a:pt x="177" y="349"/>
                  </a:cubicBezTo>
                  <a:cubicBezTo>
                    <a:pt x="179" y="349"/>
                    <a:pt x="194" y="349"/>
                    <a:pt x="192" y="351"/>
                  </a:cubicBezTo>
                  <a:cubicBezTo>
                    <a:pt x="167" y="351"/>
                    <a:pt x="167" y="351"/>
                    <a:pt x="167" y="351"/>
                  </a:cubicBezTo>
                  <a:cubicBezTo>
                    <a:pt x="166" y="351"/>
                    <a:pt x="155" y="350"/>
                    <a:pt x="162" y="349"/>
                  </a:cubicBezTo>
                  <a:cubicBezTo>
                    <a:pt x="165" y="349"/>
                    <a:pt x="168" y="350"/>
                    <a:pt x="171" y="350"/>
                  </a:cubicBezTo>
                  <a:cubicBezTo>
                    <a:pt x="167" y="349"/>
                    <a:pt x="167" y="349"/>
                    <a:pt x="167" y="349"/>
                  </a:cubicBezTo>
                  <a:cubicBezTo>
                    <a:pt x="144" y="349"/>
                    <a:pt x="169" y="352"/>
                    <a:pt x="168" y="354"/>
                  </a:cubicBezTo>
                  <a:cubicBezTo>
                    <a:pt x="156" y="353"/>
                    <a:pt x="152" y="355"/>
                    <a:pt x="143" y="354"/>
                  </a:cubicBezTo>
                  <a:cubicBezTo>
                    <a:pt x="140" y="352"/>
                    <a:pt x="159" y="353"/>
                    <a:pt x="149" y="350"/>
                  </a:cubicBezTo>
                  <a:cubicBezTo>
                    <a:pt x="142" y="349"/>
                    <a:pt x="118" y="349"/>
                    <a:pt x="109" y="350"/>
                  </a:cubicBezTo>
                  <a:cubicBezTo>
                    <a:pt x="103" y="348"/>
                    <a:pt x="91" y="346"/>
                    <a:pt x="81" y="345"/>
                  </a:cubicBezTo>
                  <a:cubicBezTo>
                    <a:pt x="70" y="344"/>
                    <a:pt x="62" y="343"/>
                    <a:pt x="62" y="341"/>
                  </a:cubicBezTo>
                  <a:cubicBezTo>
                    <a:pt x="62" y="342"/>
                    <a:pt x="58" y="342"/>
                    <a:pt x="53" y="341"/>
                  </a:cubicBezTo>
                  <a:cubicBezTo>
                    <a:pt x="56" y="340"/>
                    <a:pt x="56" y="340"/>
                    <a:pt x="56" y="340"/>
                  </a:cubicBezTo>
                  <a:cubicBezTo>
                    <a:pt x="48" y="338"/>
                    <a:pt x="44" y="338"/>
                    <a:pt x="40" y="338"/>
                  </a:cubicBezTo>
                  <a:cubicBezTo>
                    <a:pt x="39" y="338"/>
                    <a:pt x="37" y="338"/>
                    <a:pt x="36" y="338"/>
                  </a:cubicBezTo>
                  <a:cubicBezTo>
                    <a:pt x="34" y="338"/>
                    <a:pt x="32" y="338"/>
                    <a:pt x="31" y="337"/>
                  </a:cubicBezTo>
                  <a:cubicBezTo>
                    <a:pt x="31" y="336"/>
                    <a:pt x="32" y="336"/>
                    <a:pt x="33" y="336"/>
                  </a:cubicBezTo>
                  <a:cubicBezTo>
                    <a:pt x="33" y="337"/>
                    <a:pt x="34" y="337"/>
                    <a:pt x="35" y="336"/>
                  </a:cubicBezTo>
                  <a:cubicBezTo>
                    <a:pt x="34" y="336"/>
                    <a:pt x="33" y="336"/>
                    <a:pt x="32" y="335"/>
                  </a:cubicBezTo>
                  <a:cubicBezTo>
                    <a:pt x="32" y="335"/>
                    <a:pt x="31" y="335"/>
                    <a:pt x="30" y="334"/>
                  </a:cubicBezTo>
                  <a:cubicBezTo>
                    <a:pt x="30" y="334"/>
                    <a:pt x="29" y="333"/>
                    <a:pt x="29" y="332"/>
                  </a:cubicBezTo>
                  <a:cubicBezTo>
                    <a:pt x="28" y="330"/>
                    <a:pt x="28" y="330"/>
                    <a:pt x="28" y="330"/>
                  </a:cubicBezTo>
                  <a:cubicBezTo>
                    <a:pt x="27" y="325"/>
                    <a:pt x="25" y="321"/>
                    <a:pt x="24" y="317"/>
                  </a:cubicBezTo>
                  <a:cubicBezTo>
                    <a:pt x="21" y="309"/>
                    <a:pt x="19" y="300"/>
                    <a:pt x="19" y="288"/>
                  </a:cubicBezTo>
                  <a:cubicBezTo>
                    <a:pt x="19" y="289"/>
                    <a:pt x="20" y="290"/>
                    <a:pt x="20" y="292"/>
                  </a:cubicBezTo>
                  <a:cubicBezTo>
                    <a:pt x="20" y="293"/>
                    <a:pt x="20" y="289"/>
                    <a:pt x="18" y="282"/>
                  </a:cubicBezTo>
                  <a:cubicBezTo>
                    <a:pt x="18" y="290"/>
                    <a:pt x="18" y="290"/>
                    <a:pt x="18" y="290"/>
                  </a:cubicBezTo>
                  <a:cubicBezTo>
                    <a:pt x="12" y="279"/>
                    <a:pt x="17" y="258"/>
                    <a:pt x="15" y="239"/>
                  </a:cubicBezTo>
                  <a:cubicBezTo>
                    <a:pt x="16" y="241"/>
                    <a:pt x="17" y="255"/>
                    <a:pt x="17" y="247"/>
                  </a:cubicBezTo>
                  <a:cubicBezTo>
                    <a:pt x="17" y="235"/>
                    <a:pt x="12" y="236"/>
                    <a:pt x="14" y="222"/>
                  </a:cubicBezTo>
                  <a:cubicBezTo>
                    <a:pt x="15" y="228"/>
                    <a:pt x="17" y="226"/>
                    <a:pt x="18" y="233"/>
                  </a:cubicBezTo>
                  <a:cubicBezTo>
                    <a:pt x="18" y="223"/>
                    <a:pt x="19" y="217"/>
                    <a:pt x="17" y="213"/>
                  </a:cubicBezTo>
                  <a:cubicBezTo>
                    <a:pt x="18" y="210"/>
                    <a:pt x="18" y="209"/>
                    <a:pt x="19" y="209"/>
                  </a:cubicBezTo>
                  <a:cubicBezTo>
                    <a:pt x="18" y="203"/>
                    <a:pt x="19" y="193"/>
                    <a:pt x="19" y="187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16" y="176"/>
                    <a:pt x="20" y="169"/>
                    <a:pt x="21" y="153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49"/>
                    <a:pt x="21" y="139"/>
                    <a:pt x="24" y="128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4" y="125"/>
                    <a:pt x="28" y="108"/>
                    <a:pt x="26" y="100"/>
                  </a:cubicBezTo>
                  <a:cubicBezTo>
                    <a:pt x="27" y="97"/>
                    <a:pt x="28" y="109"/>
                    <a:pt x="30" y="94"/>
                  </a:cubicBezTo>
                  <a:cubicBezTo>
                    <a:pt x="29" y="90"/>
                    <a:pt x="29" y="79"/>
                    <a:pt x="31" y="75"/>
                  </a:cubicBezTo>
                  <a:cubicBezTo>
                    <a:pt x="32" y="75"/>
                    <a:pt x="32" y="77"/>
                    <a:pt x="31" y="81"/>
                  </a:cubicBezTo>
                  <a:cubicBezTo>
                    <a:pt x="31" y="83"/>
                    <a:pt x="31" y="82"/>
                    <a:pt x="31" y="81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4" y="75"/>
                    <a:pt x="31" y="77"/>
                    <a:pt x="33" y="65"/>
                  </a:cubicBezTo>
                  <a:cubicBezTo>
                    <a:pt x="34" y="62"/>
                    <a:pt x="34" y="69"/>
                    <a:pt x="35" y="71"/>
                  </a:cubicBezTo>
                  <a:cubicBezTo>
                    <a:pt x="35" y="55"/>
                    <a:pt x="36" y="40"/>
                    <a:pt x="37" y="25"/>
                  </a:cubicBezTo>
                  <a:cubicBezTo>
                    <a:pt x="37" y="24"/>
                    <a:pt x="35" y="30"/>
                    <a:pt x="34" y="25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8"/>
                    <a:pt x="31" y="32"/>
                    <a:pt x="31" y="2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29" y="36"/>
                    <a:pt x="29" y="35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21"/>
                    <a:pt x="23" y="65"/>
                    <a:pt x="24" y="41"/>
                  </a:cubicBezTo>
                  <a:cubicBezTo>
                    <a:pt x="23" y="47"/>
                    <a:pt x="23" y="54"/>
                    <a:pt x="24" y="57"/>
                  </a:cubicBezTo>
                  <a:cubicBezTo>
                    <a:pt x="23" y="68"/>
                    <a:pt x="22" y="66"/>
                    <a:pt x="21" y="70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9" y="78"/>
                    <a:pt x="20" y="51"/>
                    <a:pt x="17" y="69"/>
                  </a:cubicBezTo>
                  <a:cubicBezTo>
                    <a:pt x="16" y="90"/>
                    <a:pt x="9" y="101"/>
                    <a:pt x="8" y="112"/>
                  </a:cubicBezTo>
                  <a:cubicBezTo>
                    <a:pt x="7" y="133"/>
                    <a:pt x="11" y="104"/>
                    <a:pt x="11" y="117"/>
                  </a:cubicBezTo>
                  <a:cubicBezTo>
                    <a:pt x="10" y="129"/>
                    <a:pt x="9" y="123"/>
                    <a:pt x="8" y="130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10" y="149"/>
                    <a:pt x="8" y="136"/>
                    <a:pt x="8" y="144"/>
                  </a:cubicBezTo>
                  <a:cubicBezTo>
                    <a:pt x="6" y="154"/>
                    <a:pt x="8" y="140"/>
                    <a:pt x="6" y="137"/>
                  </a:cubicBezTo>
                  <a:cubicBezTo>
                    <a:pt x="6" y="140"/>
                    <a:pt x="7" y="152"/>
                    <a:pt x="5" y="157"/>
                  </a:cubicBezTo>
                  <a:cubicBezTo>
                    <a:pt x="5" y="156"/>
                    <a:pt x="5" y="142"/>
                    <a:pt x="5" y="151"/>
                  </a:cubicBezTo>
                  <a:cubicBezTo>
                    <a:pt x="4" y="168"/>
                    <a:pt x="4" y="179"/>
                    <a:pt x="3" y="188"/>
                  </a:cubicBezTo>
                  <a:cubicBezTo>
                    <a:pt x="2" y="198"/>
                    <a:pt x="1" y="208"/>
                    <a:pt x="1" y="2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4"/>
                    <a:pt x="1" y="226"/>
                    <a:pt x="1" y="230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232"/>
                    <a:pt x="2" y="263"/>
                    <a:pt x="4" y="283"/>
                  </a:cubicBezTo>
                  <a:cubicBezTo>
                    <a:pt x="1" y="273"/>
                    <a:pt x="1" y="273"/>
                    <a:pt x="1" y="273"/>
                  </a:cubicBezTo>
                  <a:cubicBezTo>
                    <a:pt x="2" y="279"/>
                    <a:pt x="4" y="284"/>
                    <a:pt x="5" y="290"/>
                  </a:cubicBezTo>
                  <a:cubicBezTo>
                    <a:pt x="2" y="289"/>
                    <a:pt x="2" y="289"/>
                    <a:pt x="2" y="289"/>
                  </a:cubicBezTo>
                  <a:cubicBezTo>
                    <a:pt x="5" y="295"/>
                    <a:pt x="6" y="316"/>
                    <a:pt x="12" y="333"/>
                  </a:cubicBezTo>
                  <a:cubicBezTo>
                    <a:pt x="10" y="333"/>
                    <a:pt x="10" y="333"/>
                    <a:pt x="10" y="333"/>
                  </a:cubicBezTo>
                  <a:cubicBezTo>
                    <a:pt x="11" y="336"/>
                    <a:pt x="11" y="336"/>
                    <a:pt x="11" y="336"/>
                  </a:cubicBezTo>
                  <a:cubicBezTo>
                    <a:pt x="12" y="337"/>
                    <a:pt x="12" y="339"/>
                    <a:pt x="13" y="340"/>
                  </a:cubicBezTo>
                  <a:cubicBezTo>
                    <a:pt x="14" y="343"/>
                    <a:pt x="16" y="345"/>
                    <a:pt x="18" y="347"/>
                  </a:cubicBezTo>
                  <a:cubicBezTo>
                    <a:pt x="16" y="346"/>
                    <a:pt x="15" y="345"/>
                    <a:pt x="13" y="343"/>
                  </a:cubicBezTo>
                  <a:cubicBezTo>
                    <a:pt x="16" y="347"/>
                    <a:pt x="20" y="350"/>
                    <a:pt x="24" y="352"/>
                  </a:cubicBezTo>
                  <a:cubicBezTo>
                    <a:pt x="25" y="352"/>
                    <a:pt x="27" y="353"/>
                    <a:pt x="28" y="353"/>
                  </a:cubicBezTo>
                  <a:cubicBezTo>
                    <a:pt x="29" y="353"/>
                    <a:pt x="29" y="354"/>
                    <a:pt x="30" y="354"/>
                  </a:cubicBezTo>
                  <a:cubicBezTo>
                    <a:pt x="32" y="354"/>
                    <a:pt x="33" y="355"/>
                    <a:pt x="35" y="355"/>
                  </a:cubicBezTo>
                  <a:cubicBezTo>
                    <a:pt x="41" y="356"/>
                    <a:pt x="47" y="357"/>
                    <a:pt x="53" y="358"/>
                  </a:cubicBezTo>
                  <a:cubicBezTo>
                    <a:pt x="45" y="357"/>
                    <a:pt x="43" y="358"/>
                    <a:pt x="44" y="359"/>
                  </a:cubicBezTo>
                  <a:close/>
                  <a:moveTo>
                    <a:pt x="458" y="362"/>
                  </a:moveTo>
                  <a:cubicBezTo>
                    <a:pt x="463" y="362"/>
                    <a:pt x="463" y="362"/>
                    <a:pt x="463" y="362"/>
                  </a:cubicBezTo>
                  <a:cubicBezTo>
                    <a:pt x="461" y="362"/>
                    <a:pt x="460" y="362"/>
                    <a:pt x="458" y="362"/>
                  </a:cubicBezTo>
                  <a:cubicBezTo>
                    <a:pt x="451" y="363"/>
                    <a:pt x="451" y="363"/>
                    <a:pt x="451" y="363"/>
                  </a:cubicBezTo>
                  <a:cubicBezTo>
                    <a:pt x="452" y="361"/>
                    <a:pt x="454" y="362"/>
                    <a:pt x="458" y="362"/>
                  </a:cubicBezTo>
                  <a:close/>
                  <a:moveTo>
                    <a:pt x="329" y="4"/>
                  </a:moveTo>
                  <a:cubicBezTo>
                    <a:pt x="340" y="3"/>
                    <a:pt x="340" y="3"/>
                    <a:pt x="340" y="3"/>
                  </a:cubicBezTo>
                  <a:cubicBezTo>
                    <a:pt x="338" y="3"/>
                    <a:pt x="330" y="4"/>
                    <a:pt x="333" y="3"/>
                  </a:cubicBezTo>
                  <a:cubicBezTo>
                    <a:pt x="331" y="3"/>
                    <a:pt x="327" y="3"/>
                    <a:pt x="329" y="4"/>
                  </a:cubicBezTo>
                  <a:close/>
                  <a:moveTo>
                    <a:pt x="442" y="350"/>
                  </a:moveTo>
                  <a:cubicBezTo>
                    <a:pt x="447" y="349"/>
                    <a:pt x="447" y="349"/>
                    <a:pt x="447" y="349"/>
                  </a:cubicBezTo>
                  <a:cubicBezTo>
                    <a:pt x="451" y="350"/>
                    <a:pt x="451" y="350"/>
                    <a:pt x="451" y="350"/>
                  </a:cubicBezTo>
                  <a:lnTo>
                    <a:pt x="442" y="350"/>
                  </a:lnTo>
                  <a:close/>
                  <a:moveTo>
                    <a:pt x="349" y="353"/>
                  </a:moveTo>
                  <a:cubicBezTo>
                    <a:pt x="359" y="352"/>
                    <a:pt x="359" y="352"/>
                    <a:pt x="359" y="352"/>
                  </a:cubicBezTo>
                  <a:cubicBezTo>
                    <a:pt x="360" y="352"/>
                    <a:pt x="360" y="352"/>
                    <a:pt x="360" y="352"/>
                  </a:cubicBezTo>
                  <a:cubicBezTo>
                    <a:pt x="350" y="353"/>
                    <a:pt x="350" y="353"/>
                    <a:pt x="350" y="353"/>
                  </a:cubicBezTo>
                  <a:lnTo>
                    <a:pt x="349" y="353"/>
                  </a:lnTo>
                  <a:close/>
                  <a:moveTo>
                    <a:pt x="220" y="366"/>
                  </a:moveTo>
                  <a:cubicBezTo>
                    <a:pt x="227" y="364"/>
                    <a:pt x="230" y="366"/>
                    <a:pt x="238" y="365"/>
                  </a:cubicBezTo>
                  <a:cubicBezTo>
                    <a:pt x="238" y="365"/>
                    <a:pt x="239" y="365"/>
                    <a:pt x="239" y="365"/>
                  </a:cubicBezTo>
                  <a:cubicBezTo>
                    <a:pt x="239" y="365"/>
                    <a:pt x="238" y="365"/>
                    <a:pt x="238" y="365"/>
                  </a:cubicBezTo>
                  <a:cubicBezTo>
                    <a:pt x="233" y="366"/>
                    <a:pt x="228" y="368"/>
                    <a:pt x="220" y="366"/>
                  </a:cubicBezTo>
                  <a:close/>
                  <a:moveTo>
                    <a:pt x="435" y="361"/>
                  </a:moveTo>
                  <a:cubicBezTo>
                    <a:pt x="434" y="362"/>
                    <a:pt x="423" y="363"/>
                    <a:pt x="419" y="364"/>
                  </a:cubicBezTo>
                  <a:cubicBezTo>
                    <a:pt x="415" y="364"/>
                    <a:pt x="421" y="363"/>
                    <a:pt x="423" y="362"/>
                  </a:cubicBezTo>
                  <a:cubicBezTo>
                    <a:pt x="420" y="362"/>
                    <a:pt x="419" y="362"/>
                    <a:pt x="415" y="362"/>
                  </a:cubicBezTo>
                  <a:cubicBezTo>
                    <a:pt x="417" y="359"/>
                    <a:pt x="425" y="363"/>
                    <a:pt x="435" y="361"/>
                  </a:cubicBezTo>
                  <a:close/>
                  <a:moveTo>
                    <a:pt x="572" y="239"/>
                  </a:moveTo>
                  <a:cubicBezTo>
                    <a:pt x="572" y="248"/>
                    <a:pt x="572" y="248"/>
                    <a:pt x="572" y="248"/>
                  </a:cubicBezTo>
                  <a:cubicBezTo>
                    <a:pt x="573" y="245"/>
                    <a:pt x="573" y="245"/>
                    <a:pt x="573" y="245"/>
                  </a:cubicBezTo>
                  <a:lnTo>
                    <a:pt x="572" y="239"/>
                  </a:lnTo>
                  <a:close/>
                  <a:moveTo>
                    <a:pt x="575" y="192"/>
                  </a:moveTo>
                  <a:cubicBezTo>
                    <a:pt x="576" y="182"/>
                    <a:pt x="575" y="172"/>
                    <a:pt x="573" y="175"/>
                  </a:cubicBezTo>
                  <a:cubicBezTo>
                    <a:pt x="573" y="184"/>
                    <a:pt x="572" y="197"/>
                    <a:pt x="574" y="202"/>
                  </a:cubicBezTo>
                  <a:cubicBezTo>
                    <a:pt x="573" y="197"/>
                    <a:pt x="576" y="205"/>
                    <a:pt x="575" y="192"/>
                  </a:cubicBezTo>
                  <a:close/>
                  <a:moveTo>
                    <a:pt x="319" y="362"/>
                  </a:moveTo>
                  <a:cubicBezTo>
                    <a:pt x="325" y="362"/>
                    <a:pt x="335" y="358"/>
                    <a:pt x="348" y="360"/>
                  </a:cubicBezTo>
                  <a:cubicBezTo>
                    <a:pt x="338" y="361"/>
                    <a:pt x="338" y="361"/>
                    <a:pt x="338" y="361"/>
                  </a:cubicBezTo>
                  <a:cubicBezTo>
                    <a:pt x="340" y="361"/>
                    <a:pt x="340" y="361"/>
                    <a:pt x="340" y="361"/>
                  </a:cubicBezTo>
                  <a:cubicBezTo>
                    <a:pt x="338" y="362"/>
                    <a:pt x="338" y="362"/>
                    <a:pt x="338" y="362"/>
                  </a:cubicBezTo>
                  <a:cubicBezTo>
                    <a:pt x="340" y="359"/>
                    <a:pt x="324" y="362"/>
                    <a:pt x="319" y="362"/>
                  </a:cubicBezTo>
                  <a:close/>
                  <a:moveTo>
                    <a:pt x="575" y="102"/>
                  </a:moveTo>
                  <a:cubicBezTo>
                    <a:pt x="575" y="98"/>
                    <a:pt x="574" y="85"/>
                    <a:pt x="572" y="86"/>
                  </a:cubicBezTo>
                  <a:cubicBezTo>
                    <a:pt x="573" y="84"/>
                    <a:pt x="575" y="101"/>
                    <a:pt x="576" y="110"/>
                  </a:cubicBezTo>
                  <a:cubicBezTo>
                    <a:pt x="575" y="107"/>
                    <a:pt x="575" y="105"/>
                    <a:pt x="575" y="102"/>
                  </a:cubicBezTo>
                  <a:close/>
                  <a:moveTo>
                    <a:pt x="573" y="107"/>
                  </a:moveTo>
                  <a:cubicBezTo>
                    <a:pt x="573" y="112"/>
                    <a:pt x="571" y="110"/>
                    <a:pt x="572" y="120"/>
                  </a:cubicBezTo>
                  <a:cubicBezTo>
                    <a:pt x="573" y="118"/>
                    <a:pt x="576" y="122"/>
                    <a:pt x="575" y="135"/>
                  </a:cubicBezTo>
                  <a:cubicBezTo>
                    <a:pt x="573" y="125"/>
                    <a:pt x="572" y="124"/>
                    <a:pt x="571" y="110"/>
                  </a:cubicBezTo>
                  <a:lnTo>
                    <a:pt x="573" y="107"/>
                  </a:lnTo>
                  <a:close/>
                  <a:moveTo>
                    <a:pt x="577" y="130"/>
                  </a:moveTo>
                  <a:cubicBezTo>
                    <a:pt x="576" y="147"/>
                    <a:pt x="576" y="147"/>
                    <a:pt x="576" y="147"/>
                  </a:cubicBezTo>
                  <a:cubicBezTo>
                    <a:pt x="573" y="138"/>
                    <a:pt x="576" y="136"/>
                    <a:pt x="577" y="130"/>
                  </a:cubicBezTo>
                  <a:cubicBezTo>
                    <a:pt x="578" y="124"/>
                    <a:pt x="578" y="124"/>
                    <a:pt x="578" y="124"/>
                  </a:cubicBezTo>
                  <a:cubicBezTo>
                    <a:pt x="578" y="127"/>
                    <a:pt x="577" y="128"/>
                    <a:pt x="577" y="130"/>
                  </a:cubicBezTo>
                  <a:close/>
                  <a:moveTo>
                    <a:pt x="558" y="13"/>
                  </a:moveTo>
                  <a:cubicBezTo>
                    <a:pt x="558" y="13"/>
                    <a:pt x="556" y="12"/>
                    <a:pt x="550" y="10"/>
                  </a:cubicBezTo>
                  <a:cubicBezTo>
                    <a:pt x="552" y="10"/>
                    <a:pt x="554" y="10"/>
                    <a:pt x="555" y="11"/>
                  </a:cubicBezTo>
                  <a:cubicBezTo>
                    <a:pt x="555" y="10"/>
                    <a:pt x="555" y="10"/>
                    <a:pt x="556" y="10"/>
                  </a:cubicBezTo>
                  <a:cubicBezTo>
                    <a:pt x="557" y="11"/>
                    <a:pt x="557" y="11"/>
                    <a:pt x="558" y="11"/>
                  </a:cubicBezTo>
                  <a:cubicBezTo>
                    <a:pt x="559" y="11"/>
                    <a:pt x="560" y="12"/>
                    <a:pt x="563" y="13"/>
                  </a:cubicBezTo>
                  <a:cubicBezTo>
                    <a:pt x="560" y="11"/>
                    <a:pt x="558" y="11"/>
                    <a:pt x="555" y="11"/>
                  </a:cubicBezTo>
                  <a:cubicBezTo>
                    <a:pt x="556" y="11"/>
                    <a:pt x="558" y="12"/>
                    <a:pt x="558" y="13"/>
                  </a:cubicBezTo>
                  <a:close/>
                  <a:moveTo>
                    <a:pt x="577" y="113"/>
                  </a:moveTo>
                  <a:cubicBezTo>
                    <a:pt x="577" y="98"/>
                    <a:pt x="577" y="98"/>
                    <a:pt x="577" y="98"/>
                  </a:cubicBezTo>
                  <a:cubicBezTo>
                    <a:pt x="577" y="103"/>
                    <a:pt x="576" y="112"/>
                    <a:pt x="577" y="113"/>
                  </a:cubicBezTo>
                  <a:close/>
                  <a:moveTo>
                    <a:pt x="561" y="15"/>
                  </a:moveTo>
                  <a:cubicBezTo>
                    <a:pt x="562" y="16"/>
                    <a:pt x="562" y="16"/>
                    <a:pt x="562" y="16"/>
                  </a:cubicBezTo>
                  <a:cubicBezTo>
                    <a:pt x="563" y="16"/>
                    <a:pt x="563" y="16"/>
                    <a:pt x="563" y="16"/>
                  </a:cubicBezTo>
                  <a:cubicBezTo>
                    <a:pt x="564" y="17"/>
                    <a:pt x="565" y="18"/>
                    <a:pt x="565" y="18"/>
                  </a:cubicBezTo>
                  <a:cubicBezTo>
                    <a:pt x="567" y="21"/>
                    <a:pt x="568" y="23"/>
                    <a:pt x="569" y="26"/>
                  </a:cubicBezTo>
                  <a:cubicBezTo>
                    <a:pt x="571" y="31"/>
                    <a:pt x="571" y="35"/>
                    <a:pt x="571" y="36"/>
                  </a:cubicBezTo>
                  <a:cubicBezTo>
                    <a:pt x="571" y="38"/>
                    <a:pt x="571" y="34"/>
                    <a:pt x="569" y="29"/>
                  </a:cubicBezTo>
                  <a:cubicBezTo>
                    <a:pt x="568" y="26"/>
                    <a:pt x="568" y="23"/>
                    <a:pt x="566" y="20"/>
                  </a:cubicBezTo>
                  <a:cubicBezTo>
                    <a:pt x="565" y="19"/>
                    <a:pt x="564" y="17"/>
                    <a:pt x="562" y="16"/>
                  </a:cubicBezTo>
                  <a:cubicBezTo>
                    <a:pt x="562" y="16"/>
                    <a:pt x="562" y="16"/>
                    <a:pt x="561" y="15"/>
                  </a:cubicBezTo>
                  <a:cubicBezTo>
                    <a:pt x="561" y="15"/>
                    <a:pt x="561" y="15"/>
                    <a:pt x="560" y="15"/>
                  </a:cubicBezTo>
                  <a:cubicBezTo>
                    <a:pt x="560" y="15"/>
                    <a:pt x="559" y="14"/>
                    <a:pt x="559" y="14"/>
                  </a:cubicBezTo>
                  <a:cubicBezTo>
                    <a:pt x="559" y="14"/>
                    <a:pt x="560" y="15"/>
                    <a:pt x="561" y="15"/>
                  </a:cubicBezTo>
                  <a:close/>
                  <a:moveTo>
                    <a:pt x="214" y="8"/>
                  </a:moveTo>
                  <a:cubicBezTo>
                    <a:pt x="219" y="10"/>
                    <a:pt x="219" y="10"/>
                    <a:pt x="219" y="10"/>
                  </a:cubicBezTo>
                  <a:cubicBezTo>
                    <a:pt x="209" y="10"/>
                    <a:pt x="209" y="10"/>
                    <a:pt x="209" y="10"/>
                  </a:cubicBezTo>
                  <a:lnTo>
                    <a:pt x="214" y="8"/>
                  </a:lnTo>
                  <a:close/>
                  <a:moveTo>
                    <a:pt x="318" y="9"/>
                  </a:moveTo>
                  <a:cubicBezTo>
                    <a:pt x="323" y="8"/>
                    <a:pt x="323" y="8"/>
                    <a:pt x="323" y="8"/>
                  </a:cubicBezTo>
                  <a:cubicBezTo>
                    <a:pt x="326" y="9"/>
                    <a:pt x="326" y="9"/>
                    <a:pt x="326" y="9"/>
                  </a:cubicBezTo>
                  <a:lnTo>
                    <a:pt x="318" y="9"/>
                  </a:lnTo>
                  <a:close/>
                  <a:moveTo>
                    <a:pt x="437" y="10"/>
                  </a:moveTo>
                  <a:cubicBezTo>
                    <a:pt x="435" y="10"/>
                    <a:pt x="434" y="9"/>
                    <a:pt x="433" y="9"/>
                  </a:cubicBezTo>
                  <a:cubicBezTo>
                    <a:pt x="425" y="8"/>
                    <a:pt x="403" y="7"/>
                    <a:pt x="392" y="8"/>
                  </a:cubicBezTo>
                  <a:cubicBezTo>
                    <a:pt x="387" y="7"/>
                    <a:pt x="402" y="5"/>
                    <a:pt x="406" y="5"/>
                  </a:cubicBezTo>
                  <a:cubicBezTo>
                    <a:pt x="399" y="10"/>
                    <a:pt x="422" y="4"/>
                    <a:pt x="431" y="6"/>
                  </a:cubicBezTo>
                  <a:cubicBezTo>
                    <a:pt x="429" y="7"/>
                    <a:pt x="422" y="7"/>
                    <a:pt x="420" y="8"/>
                  </a:cubicBezTo>
                  <a:cubicBezTo>
                    <a:pt x="423" y="8"/>
                    <a:pt x="430" y="8"/>
                    <a:pt x="434" y="8"/>
                  </a:cubicBezTo>
                  <a:cubicBezTo>
                    <a:pt x="435" y="8"/>
                    <a:pt x="436" y="7"/>
                    <a:pt x="438" y="7"/>
                  </a:cubicBezTo>
                  <a:cubicBezTo>
                    <a:pt x="437" y="8"/>
                    <a:pt x="436" y="8"/>
                    <a:pt x="434" y="8"/>
                  </a:cubicBezTo>
                  <a:cubicBezTo>
                    <a:pt x="433" y="8"/>
                    <a:pt x="433" y="9"/>
                    <a:pt x="433" y="9"/>
                  </a:cubicBezTo>
                  <a:cubicBezTo>
                    <a:pt x="435" y="9"/>
                    <a:pt x="436" y="10"/>
                    <a:pt x="437" y="10"/>
                  </a:cubicBezTo>
                  <a:close/>
                  <a:moveTo>
                    <a:pt x="567" y="43"/>
                  </a:moveTo>
                  <a:cubicBezTo>
                    <a:pt x="568" y="45"/>
                    <a:pt x="568" y="40"/>
                    <a:pt x="570" y="48"/>
                  </a:cubicBezTo>
                  <a:cubicBezTo>
                    <a:pt x="569" y="49"/>
                    <a:pt x="568" y="47"/>
                    <a:pt x="567" y="43"/>
                  </a:cubicBezTo>
                  <a:cubicBezTo>
                    <a:pt x="567" y="42"/>
                    <a:pt x="566" y="41"/>
                    <a:pt x="566" y="37"/>
                  </a:cubicBezTo>
                  <a:cubicBezTo>
                    <a:pt x="566" y="39"/>
                    <a:pt x="567" y="41"/>
                    <a:pt x="567" y="43"/>
                  </a:cubicBezTo>
                  <a:close/>
                  <a:moveTo>
                    <a:pt x="563" y="36"/>
                  </a:moveTo>
                  <a:cubicBezTo>
                    <a:pt x="565" y="43"/>
                    <a:pt x="567" y="49"/>
                    <a:pt x="568" y="56"/>
                  </a:cubicBezTo>
                  <a:cubicBezTo>
                    <a:pt x="566" y="49"/>
                    <a:pt x="566" y="49"/>
                    <a:pt x="566" y="49"/>
                  </a:cubicBezTo>
                  <a:cubicBezTo>
                    <a:pt x="567" y="53"/>
                    <a:pt x="568" y="58"/>
                    <a:pt x="568" y="62"/>
                  </a:cubicBezTo>
                  <a:cubicBezTo>
                    <a:pt x="567" y="61"/>
                    <a:pt x="564" y="47"/>
                    <a:pt x="563" y="36"/>
                  </a:cubicBezTo>
                  <a:close/>
                  <a:moveTo>
                    <a:pt x="569" y="89"/>
                  </a:moveTo>
                  <a:cubicBezTo>
                    <a:pt x="568" y="81"/>
                    <a:pt x="568" y="74"/>
                    <a:pt x="567" y="66"/>
                  </a:cubicBezTo>
                  <a:cubicBezTo>
                    <a:pt x="567" y="67"/>
                    <a:pt x="567" y="67"/>
                    <a:pt x="567" y="67"/>
                  </a:cubicBezTo>
                  <a:cubicBezTo>
                    <a:pt x="567" y="65"/>
                    <a:pt x="567" y="65"/>
                    <a:pt x="567" y="65"/>
                  </a:cubicBezTo>
                  <a:cubicBezTo>
                    <a:pt x="569" y="70"/>
                    <a:pt x="569" y="70"/>
                    <a:pt x="569" y="70"/>
                  </a:cubicBezTo>
                  <a:cubicBezTo>
                    <a:pt x="567" y="67"/>
                    <a:pt x="567" y="67"/>
                    <a:pt x="567" y="67"/>
                  </a:cubicBezTo>
                  <a:cubicBezTo>
                    <a:pt x="568" y="74"/>
                    <a:pt x="568" y="81"/>
                    <a:pt x="569" y="89"/>
                  </a:cubicBezTo>
                  <a:close/>
                  <a:moveTo>
                    <a:pt x="565" y="272"/>
                  </a:moveTo>
                  <a:cubicBezTo>
                    <a:pt x="564" y="283"/>
                    <a:pt x="564" y="283"/>
                    <a:pt x="564" y="283"/>
                  </a:cubicBezTo>
                  <a:cubicBezTo>
                    <a:pt x="564" y="281"/>
                    <a:pt x="563" y="270"/>
                    <a:pt x="564" y="261"/>
                  </a:cubicBezTo>
                  <a:cubicBezTo>
                    <a:pt x="560" y="272"/>
                    <a:pt x="565" y="265"/>
                    <a:pt x="562" y="284"/>
                  </a:cubicBezTo>
                  <a:cubicBezTo>
                    <a:pt x="563" y="262"/>
                    <a:pt x="560" y="270"/>
                    <a:pt x="559" y="271"/>
                  </a:cubicBezTo>
                  <a:cubicBezTo>
                    <a:pt x="561" y="276"/>
                    <a:pt x="558" y="304"/>
                    <a:pt x="563" y="296"/>
                  </a:cubicBezTo>
                  <a:cubicBezTo>
                    <a:pt x="562" y="288"/>
                    <a:pt x="567" y="278"/>
                    <a:pt x="565" y="272"/>
                  </a:cubicBezTo>
                  <a:close/>
                  <a:moveTo>
                    <a:pt x="486" y="350"/>
                  </a:moveTo>
                  <a:cubicBezTo>
                    <a:pt x="473" y="351"/>
                    <a:pt x="473" y="351"/>
                    <a:pt x="473" y="351"/>
                  </a:cubicBezTo>
                  <a:cubicBezTo>
                    <a:pt x="487" y="350"/>
                    <a:pt x="487" y="350"/>
                    <a:pt x="487" y="350"/>
                  </a:cubicBezTo>
                  <a:lnTo>
                    <a:pt x="486" y="350"/>
                  </a:lnTo>
                  <a:close/>
                  <a:moveTo>
                    <a:pt x="119" y="351"/>
                  </a:moveTo>
                  <a:cubicBezTo>
                    <a:pt x="123" y="349"/>
                    <a:pt x="141" y="352"/>
                    <a:pt x="140" y="353"/>
                  </a:cubicBezTo>
                  <a:cubicBezTo>
                    <a:pt x="138" y="352"/>
                    <a:pt x="128" y="352"/>
                    <a:pt x="119" y="351"/>
                  </a:cubicBezTo>
                  <a:close/>
                  <a:moveTo>
                    <a:pt x="19" y="301"/>
                  </a:moveTo>
                  <a:cubicBezTo>
                    <a:pt x="20" y="308"/>
                    <a:pt x="24" y="318"/>
                    <a:pt x="23" y="322"/>
                  </a:cubicBezTo>
                  <a:cubicBezTo>
                    <a:pt x="21" y="317"/>
                    <a:pt x="20" y="312"/>
                    <a:pt x="19" y="307"/>
                  </a:cubicBezTo>
                  <a:cubicBezTo>
                    <a:pt x="19" y="304"/>
                    <a:pt x="17" y="298"/>
                    <a:pt x="19" y="301"/>
                  </a:cubicBezTo>
                  <a:close/>
                  <a:moveTo>
                    <a:pt x="15" y="204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13" y="204"/>
                    <a:pt x="13" y="204"/>
                    <a:pt x="13" y="204"/>
                  </a:cubicBezTo>
                  <a:lnTo>
                    <a:pt x="15" y="204"/>
                  </a:lnTo>
                  <a:close/>
                  <a:moveTo>
                    <a:pt x="17" y="221"/>
                  </a:moveTo>
                  <a:cubicBezTo>
                    <a:pt x="18" y="219"/>
                    <a:pt x="17" y="208"/>
                    <a:pt x="16" y="211"/>
                  </a:cubicBezTo>
                  <a:lnTo>
                    <a:pt x="17" y="221"/>
                  </a:lnTo>
                  <a:close/>
                  <a:moveTo>
                    <a:pt x="20" y="120"/>
                  </a:moveTo>
                  <a:cubicBezTo>
                    <a:pt x="22" y="126"/>
                    <a:pt x="22" y="126"/>
                    <a:pt x="22" y="126"/>
                  </a:cubicBezTo>
                  <a:cubicBezTo>
                    <a:pt x="22" y="119"/>
                    <a:pt x="22" y="119"/>
                    <a:pt x="22" y="119"/>
                  </a:cubicBezTo>
                  <a:lnTo>
                    <a:pt x="20" y="120"/>
                  </a:lnTo>
                  <a:close/>
                  <a:moveTo>
                    <a:pt x="18" y="126"/>
                  </a:moveTo>
                  <a:cubicBezTo>
                    <a:pt x="18" y="128"/>
                    <a:pt x="18" y="129"/>
                    <a:pt x="19" y="129"/>
                  </a:cubicBezTo>
                  <a:cubicBezTo>
                    <a:pt x="19" y="133"/>
                    <a:pt x="19" y="139"/>
                    <a:pt x="18" y="144"/>
                  </a:cubicBezTo>
                  <a:cubicBezTo>
                    <a:pt x="17" y="143"/>
                    <a:pt x="18" y="139"/>
                    <a:pt x="18" y="136"/>
                  </a:cubicBezTo>
                  <a:cubicBezTo>
                    <a:pt x="18" y="138"/>
                    <a:pt x="17" y="142"/>
                    <a:pt x="17" y="147"/>
                  </a:cubicBezTo>
                  <a:cubicBezTo>
                    <a:pt x="19" y="142"/>
                    <a:pt x="19" y="146"/>
                    <a:pt x="21" y="146"/>
                  </a:cubicBezTo>
                  <a:cubicBezTo>
                    <a:pt x="23" y="131"/>
                    <a:pt x="20" y="131"/>
                    <a:pt x="19" y="129"/>
                  </a:cubicBezTo>
                  <a:cubicBezTo>
                    <a:pt x="19" y="127"/>
                    <a:pt x="18" y="126"/>
                    <a:pt x="18" y="126"/>
                  </a:cubicBezTo>
                  <a:close/>
                  <a:moveTo>
                    <a:pt x="14" y="180"/>
                  </a:moveTo>
                  <a:cubicBezTo>
                    <a:pt x="15" y="178"/>
                    <a:pt x="15" y="177"/>
                    <a:pt x="15" y="177"/>
                  </a:cubicBezTo>
                  <a:cubicBezTo>
                    <a:pt x="16" y="167"/>
                    <a:pt x="17" y="157"/>
                    <a:pt x="19" y="168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8" y="173"/>
                    <a:pt x="18" y="173"/>
                    <a:pt x="18" y="172"/>
                  </a:cubicBezTo>
                  <a:cubicBezTo>
                    <a:pt x="16" y="179"/>
                    <a:pt x="18" y="183"/>
                    <a:pt x="18" y="188"/>
                  </a:cubicBezTo>
                  <a:cubicBezTo>
                    <a:pt x="17" y="185"/>
                    <a:pt x="17" y="175"/>
                    <a:pt x="15" y="177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15" y="186"/>
                    <a:pt x="15" y="187"/>
                    <a:pt x="14" y="189"/>
                  </a:cubicBezTo>
                  <a:cubicBezTo>
                    <a:pt x="14" y="189"/>
                    <a:pt x="14" y="189"/>
                    <a:pt x="14" y="189"/>
                  </a:cubicBezTo>
                  <a:cubicBezTo>
                    <a:pt x="14" y="188"/>
                    <a:pt x="14" y="186"/>
                    <a:pt x="14" y="184"/>
                  </a:cubicBezTo>
                  <a:cubicBezTo>
                    <a:pt x="14" y="183"/>
                    <a:pt x="14" y="181"/>
                    <a:pt x="14" y="180"/>
                  </a:cubicBezTo>
                  <a:close/>
                  <a:moveTo>
                    <a:pt x="17" y="118"/>
                  </a:moveTo>
                  <a:cubicBezTo>
                    <a:pt x="17" y="117"/>
                    <a:pt x="16" y="119"/>
                    <a:pt x="16" y="116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7" y="105"/>
                    <a:pt x="17" y="112"/>
                    <a:pt x="17" y="118"/>
                  </a:cubicBezTo>
                  <a:close/>
                  <a:moveTo>
                    <a:pt x="84" y="350"/>
                  </a:moveTo>
                  <a:cubicBezTo>
                    <a:pt x="86" y="350"/>
                    <a:pt x="100" y="351"/>
                    <a:pt x="101" y="350"/>
                  </a:cubicBezTo>
                  <a:cubicBezTo>
                    <a:pt x="105" y="352"/>
                    <a:pt x="105" y="352"/>
                    <a:pt x="105" y="352"/>
                  </a:cubicBezTo>
                  <a:cubicBezTo>
                    <a:pt x="97" y="351"/>
                    <a:pt x="89" y="352"/>
                    <a:pt x="93" y="353"/>
                  </a:cubicBezTo>
                  <a:cubicBezTo>
                    <a:pt x="87" y="351"/>
                    <a:pt x="81" y="351"/>
                    <a:pt x="84" y="350"/>
                  </a:cubicBezTo>
                  <a:close/>
                  <a:moveTo>
                    <a:pt x="464" y="351"/>
                  </a:moveTo>
                  <a:cubicBezTo>
                    <a:pt x="460" y="352"/>
                    <a:pt x="441" y="352"/>
                    <a:pt x="438" y="354"/>
                  </a:cubicBezTo>
                  <a:cubicBezTo>
                    <a:pt x="432" y="352"/>
                    <a:pt x="454" y="351"/>
                    <a:pt x="464" y="351"/>
                  </a:cubicBezTo>
                  <a:close/>
                  <a:moveTo>
                    <a:pt x="466" y="354"/>
                  </a:moveTo>
                  <a:cubicBezTo>
                    <a:pt x="471" y="353"/>
                    <a:pt x="471" y="353"/>
                    <a:pt x="471" y="353"/>
                  </a:cubicBezTo>
                  <a:cubicBezTo>
                    <a:pt x="477" y="353"/>
                    <a:pt x="476" y="351"/>
                    <a:pt x="486" y="351"/>
                  </a:cubicBezTo>
                  <a:cubicBezTo>
                    <a:pt x="484" y="352"/>
                    <a:pt x="480" y="351"/>
                    <a:pt x="477" y="352"/>
                  </a:cubicBezTo>
                  <a:cubicBezTo>
                    <a:pt x="478" y="353"/>
                    <a:pt x="476" y="353"/>
                    <a:pt x="471" y="353"/>
                  </a:cubicBezTo>
                  <a:cubicBezTo>
                    <a:pt x="470" y="354"/>
                    <a:pt x="468" y="354"/>
                    <a:pt x="466" y="354"/>
                  </a:cubicBezTo>
                  <a:close/>
                  <a:moveTo>
                    <a:pt x="251" y="361"/>
                  </a:moveTo>
                  <a:cubicBezTo>
                    <a:pt x="262" y="362"/>
                    <a:pt x="262" y="362"/>
                    <a:pt x="262" y="362"/>
                  </a:cubicBezTo>
                  <a:cubicBezTo>
                    <a:pt x="269" y="360"/>
                    <a:pt x="269" y="360"/>
                    <a:pt x="269" y="360"/>
                  </a:cubicBezTo>
                  <a:lnTo>
                    <a:pt x="251" y="361"/>
                  </a:lnTo>
                  <a:close/>
                  <a:moveTo>
                    <a:pt x="148" y="361"/>
                  </a:moveTo>
                  <a:cubicBezTo>
                    <a:pt x="157" y="361"/>
                    <a:pt x="157" y="361"/>
                    <a:pt x="157" y="361"/>
                  </a:cubicBezTo>
                  <a:cubicBezTo>
                    <a:pt x="154" y="361"/>
                    <a:pt x="154" y="361"/>
                    <a:pt x="154" y="361"/>
                  </a:cubicBezTo>
                  <a:cubicBezTo>
                    <a:pt x="154" y="360"/>
                    <a:pt x="153" y="359"/>
                    <a:pt x="155" y="359"/>
                  </a:cubicBezTo>
                  <a:cubicBezTo>
                    <a:pt x="157" y="359"/>
                    <a:pt x="158" y="359"/>
                    <a:pt x="159" y="359"/>
                  </a:cubicBezTo>
                  <a:cubicBezTo>
                    <a:pt x="157" y="359"/>
                    <a:pt x="156" y="359"/>
                    <a:pt x="155" y="359"/>
                  </a:cubicBezTo>
                  <a:cubicBezTo>
                    <a:pt x="148" y="359"/>
                    <a:pt x="140" y="358"/>
                    <a:pt x="139" y="360"/>
                  </a:cubicBezTo>
                  <a:cubicBezTo>
                    <a:pt x="142" y="359"/>
                    <a:pt x="154" y="360"/>
                    <a:pt x="153" y="361"/>
                  </a:cubicBezTo>
                  <a:lnTo>
                    <a:pt x="148" y="361"/>
                  </a:lnTo>
                  <a:close/>
                  <a:moveTo>
                    <a:pt x="5" y="254"/>
                  </a:moveTo>
                  <a:cubicBezTo>
                    <a:pt x="6" y="258"/>
                    <a:pt x="6" y="259"/>
                    <a:pt x="6" y="267"/>
                  </a:cubicBezTo>
                  <a:cubicBezTo>
                    <a:pt x="5" y="262"/>
                    <a:pt x="5" y="255"/>
                    <a:pt x="5" y="254"/>
                  </a:cubicBezTo>
                  <a:close/>
                  <a:moveTo>
                    <a:pt x="200" y="364"/>
                  </a:moveTo>
                  <a:cubicBezTo>
                    <a:pt x="201" y="363"/>
                    <a:pt x="213" y="364"/>
                    <a:pt x="209" y="363"/>
                  </a:cubicBezTo>
                  <a:cubicBezTo>
                    <a:pt x="204" y="362"/>
                    <a:pt x="204" y="362"/>
                    <a:pt x="204" y="362"/>
                  </a:cubicBezTo>
                  <a:cubicBezTo>
                    <a:pt x="211" y="363"/>
                    <a:pt x="208" y="360"/>
                    <a:pt x="219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21" y="362"/>
                    <a:pt x="202" y="363"/>
                    <a:pt x="215" y="364"/>
                  </a:cubicBezTo>
                  <a:cubicBezTo>
                    <a:pt x="220" y="364"/>
                    <a:pt x="206" y="365"/>
                    <a:pt x="200" y="364"/>
                  </a:cubicBezTo>
                  <a:close/>
                  <a:moveTo>
                    <a:pt x="2" y="237"/>
                  </a:moveTo>
                  <a:cubicBezTo>
                    <a:pt x="2" y="245"/>
                    <a:pt x="5" y="243"/>
                    <a:pt x="4" y="255"/>
                  </a:cubicBezTo>
                  <a:cubicBezTo>
                    <a:pt x="3" y="246"/>
                    <a:pt x="1" y="247"/>
                    <a:pt x="2" y="237"/>
                  </a:cubicBezTo>
                  <a:close/>
                  <a:moveTo>
                    <a:pt x="126" y="366"/>
                  </a:moveTo>
                  <a:cubicBezTo>
                    <a:pt x="127" y="366"/>
                    <a:pt x="127" y="366"/>
                    <a:pt x="127" y="366"/>
                  </a:cubicBezTo>
                  <a:cubicBezTo>
                    <a:pt x="137" y="366"/>
                    <a:pt x="137" y="366"/>
                    <a:pt x="137" y="366"/>
                  </a:cubicBezTo>
                  <a:cubicBezTo>
                    <a:pt x="136" y="366"/>
                    <a:pt x="136" y="366"/>
                    <a:pt x="136" y="366"/>
                  </a:cubicBezTo>
                  <a:lnTo>
                    <a:pt x="126" y="366"/>
                  </a:lnTo>
                  <a:close/>
                  <a:moveTo>
                    <a:pt x="18" y="239"/>
                  </a:moveTo>
                  <a:cubicBezTo>
                    <a:pt x="18" y="236"/>
                    <a:pt x="18" y="234"/>
                    <a:pt x="18" y="233"/>
                  </a:cubicBezTo>
                  <a:cubicBezTo>
                    <a:pt x="18" y="235"/>
                    <a:pt x="18" y="237"/>
                    <a:pt x="18" y="239"/>
                  </a:cubicBezTo>
                  <a:close/>
                  <a:moveTo>
                    <a:pt x="500" y="341"/>
                  </a:moveTo>
                  <a:cubicBezTo>
                    <a:pt x="501" y="342"/>
                    <a:pt x="502" y="342"/>
                    <a:pt x="503" y="342"/>
                  </a:cubicBezTo>
                  <a:cubicBezTo>
                    <a:pt x="503" y="342"/>
                    <a:pt x="502" y="341"/>
                    <a:pt x="500" y="341"/>
                  </a:cubicBezTo>
                  <a:close/>
                  <a:moveTo>
                    <a:pt x="524" y="338"/>
                  </a:moveTo>
                  <a:cubicBezTo>
                    <a:pt x="525" y="338"/>
                    <a:pt x="525" y="338"/>
                    <a:pt x="525" y="338"/>
                  </a:cubicBezTo>
                  <a:cubicBezTo>
                    <a:pt x="525" y="338"/>
                    <a:pt x="525" y="338"/>
                    <a:pt x="525" y="338"/>
                  </a:cubicBezTo>
                  <a:lnTo>
                    <a:pt x="524" y="338"/>
                  </a:lnTo>
                  <a:close/>
                  <a:moveTo>
                    <a:pt x="77" y="19"/>
                  </a:moveTo>
                  <a:cubicBezTo>
                    <a:pt x="72" y="21"/>
                    <a:pt x="82" y="19"/>
                    <a:pt x="86" y="19"/>
                  </a:cubicBezTo>
                  <a:cubicBezTo>
                    <a:pt x="82" y="19"/>
                    <a:pt x="80" y="18"/>
                    <a:pt x="77" y="19"/>
                  </a:cubicBezTo>
                  <a:close/>
                  <a:moveTo>
                    <a:pt x="110" y="15"/>
                  </a:moveTo>
                  <a:cubicBezTo>
                    <a:pt x="107" y="16"/>
                    <a:pt x="104" y="16"/>
                    <a:pt x="99" y="17"/>
                  </a:cubicBezTo>
                  <a:cubicBezTo>
                    <a:pt x="102" y="17"/>
                    <a:pt x="105" y="16"/>
                    <a:pt x="110" y="15"/>
                  </a:cubicBezTo>
                  <a:close/>
                  <a:moveTo>
                    <a:pt x="83" y="17"/>
                  </a:moveTo>
                  <a:cubicBezTo>
                    <a:pt x="89" y="17"/>
                    <a:pt x="95" y="17"/>
                    <a:pt x="99" y="17"/>
                  </a:cubicBezTo>
                  <a:cubicBezTo>
                    <a:pt x="95" y="17"/>
                    <a:pt x="92" y="16"/>
                    <a:pt x="83" y="17"/>
                  </a:cubicBezTo>
                  <a:close/>
                  <a:moveTo>
                    <a:pt x="197" y="13"/>
                  </a:moveTo>
                  <a:cubicBezTo>
                    <a:pt x="192" y="15"/>
                    <a:pt x="182" y="14"/>
                    <a:pt x="182" y="14"/>
                  </a:cubicBezTo>
                  <a:cubicBezTo>
                    <a:pt x="204" y="15"/>
                    <a:pt x="178" y="16"/>
                    <a:pt x="176" y="17"/>
                  </a:cubicBezTo>
                  <a:cubicBezTo>
                    <a:pt x="190" y="16"/>
                    <a:pt x="190" y="15"/>
                    <a:pt x="197" y="13"/>
                  </a:cubicBezTo>
                  <a:close/>
                  <a:moveTo>
                    <a:pt x="226" y="12"/>
                  </a:moveTo>
                  <a:cubicBezTo>
                    <a:pt x="223" y="12"/>
                    <a:pt x="221" y="12"/>
                    <a:pt x="220" y="12"/>
                  </a:cubicBezTo>
                  <a:cubicBezTo>
                    <a:pt x="222" y="12"/>
                    <a:pt x="224" y="12"/>
                    <a:pt x="226" y="12"/>
                  </a:cubicBezTo>
                  <a:close/>
                  <a:moveTo>
                    <a:pt x="234" y="13"/>
                  </a:moveTo>
                  <a:cubicBezTo>
                    <a:pt x="241" y="13"/>
                    <a:pt x="244" y="11"/>
                    <a:pt x="247" y="10"/>
                  </a:cubicBezTo>
                  <a:cubicBezTo>
                    <a:pt x="238" y="10"/>
                    <a:pt x="232" y="12"/>
                    <a:pt x="226" y="12"/>
                  </a:cubicBezTo>
                  <a:cubicBezTo>
                    <a:pt x="231" y="12"/>
                    <a:pt x="236" y="12"/>
                    <a:pt x="234" y="13"/>
                  </a:cubicBezTo>
                  <a:close/>
                  <a:moveTo>
                    <a:pt x="462" y="18"/>
                  </a:moveTo>
                  <a:cubicBezTo>
                    <a:pt x="461" y="18"/>
                    <a:pt x="457" y="18"/>
                    <a:pt x="457" y="18"/>
                  </a:cubicBezTo>
                  <a:cubicBezTo>
                    <a:pt x="469" y="19"/>
                    <a:pt x="469" y="19"/>
                    <a:pt x="469" y="19"/>
                  </a:cubicBezTo>
                  <a:cubicBezTo>
                    <a:pt x="474" y="18"/>
                    <a:pt x="465" y="18"/>
                    <a:pt x="462" y="18"/>
                  </a:cubicBezTo>
                  <a:close/>
                  <a:moveTo>
                    <a:pt x="508" y="16"/>
                  </a:moveTo>
                  <a:cubicBezTo>
                    <a:pt x="518" y="17"/>
                    <a:pt x="513" y="18"/>
                    <a:pt x="518" y="18"/>
                  </a:cubicBezTo>
                  <a:cubicBezTo>
                    <a:pt x="517" y="16"/>
                    <a:pt x="517" y="16"/>
                    <a:pt x="517" y="16"/>
                  </a:cubicBezTo>
                  <a:lnTo>
                    <a:pt x="508" y="16"/>
                  </a:lnTo>
                  <a:close/>
                  <a:moveTo>
                    <a:pt x="503" y="4"/>
                  </a:moveTo>
                  <a:cubicBezTo>
                    <a:pt x="500" y="4"/>
                    <a:pt x="500" y="4"/>
                    <a:pt x="500" y="4"/>
                  </a:cubicBezTo>
                  <a:cubicBezTo>
                    <a:pt x="504" y="4"/>
                    <a:pt x="504" y="4"/>
                    <a:pt x="504" y="4"/>
                  </a:cubicBezTo>
                  <a:lnTo>
                    <a:pt x="503" y="4"/>
                  </a:lnTo>
                  <a:close/>
                  <a:moveTo>
                    <a:pt x="554" y="24"/>
                  </a:moveTo>
                  <a:cubicBezTo>
                    <a:pt x="552" y="25"/>
                    <a:pt x="549" y="25"/>
                    <a:pt x="547" y="25"/>
                  </a:cubicBezTo>
                  <a:cubicBezTo>
                    <a:pt x="551" y="26"/>
                    <a:pt x="553" y="26"/>
                    <a:pt x="553" y="25"/>
                  </a:cubicBezTo>
                  <a:cubicBezTo>
                    <a:pt x="554" y="25"/>
                    <a:pt x="554" y="25"/>
                    <a:pt x="554" y="24"/>
                  </a:cubicBezTo>
                  <a:close/>
                  <a:moveTo>
                    <a:pt x="560" y="53"/>
                  </a:moveTo>
                  <a:cubicBezTo>
                    <a:pt x="559" y="48"/>
                    <a:pt x="559" y="48"/>
                    <a:pt x="559" y="48"/>
                  </a:cubicBezTo>
                  <a:cubicBezTo>
                    <a:pt x="560" y="53"/>
                    <a:pt x="561" y="59"/>
                    <a:pt x="561" y="65"/>
                  </a:cubicBezTo>
                  <a:cubicBezTo>
                    <a:pt x="561" y="61"/>
                    <a:pt x="561" y="57"/>
                    <a:pt x="560" y="53"/>
                  </a:cubicBezTo>
                  <a:close/>
                  <a:moveTo>
                    <a:pt x="563" y="98"/>
                  </a:moveTo>
                  <a:cubicBezTo>
                    <a:pt x="563" y="100"/>
                    <a:pt x="563" y="100"/>
                    <a:pt x="563" y="100"/>
                  </a:cubicBezTo>
                  <a:cubicBezTo>
                    <a:pt x="564" y="112"/>
                    <a:pt x="564" y="112"/>
                    <a:pt x="564" y="112"/>
                  </a:cubicBezTo>
                  <a:lnTo>
                    <a:pt x="563" y="98"/>
                  </a:lnTo>
                  <a:close/>
                  <a:moveTo>
                    <a:pt x="303" y="352"/>
                  </a:moveTo>
                  <a:cubicBezTo>
                    <a:pt x="301" y="354"/>
                    <a:pt x="321" y="353"/>
                    <a:pt x="327" y="354"/>
                  </a:cubicBezTo>
                  <a:cubicBezTo>
                    <a:pt x="323" y="351"/>
                    <a:pt x="311" y="355"/>
                    <a:pt x="303" y="352"/>
                  </a:cubicBezTo>
                  <a:close/>
                  <a:moveTo>
                    <a:pt x="17" y="257"/>
                  </a:moveTo>
                  <a:cubicBezTo>
                    <a:pt x="18" y="263"/>
                    <a:pt x="19" y="269"/>
                    <a:pt x="19" y="275"/>
                  </a:cubicBezTo>
                  <a:cubicBezTo>
                    <a:pt x="19" y="261"/>
                    <a:pt x="19" y="271"/>
                    <a:pt x="17" y="2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783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7" y="6156101"/>
            <a:ext cx="3228239" cy="757560"/>
          </a:xfrm>
          <a:prstGeom prst="rect">
            <a:avLst/>
          </a:prstGeom>
        </p:spPr>
      </p:pic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E319AB-DB06-1E43-8E78-322D0B5EE440}" type="slidenum">
              <a:rPr lang="fi-FI"/>
              <a:pPr/>
              <a:t>52</a:t>
            </a:fld>
            <a:endParaRPr lang="fi-FI" dirty="0"/>
          </a:p>
        </p:txBody>
      </p:sp>
      <p:sp>
        <p:nvSpPr>
          <p:cNvPr id="19459" name="Text Box 2"/>
          <p:cNvSpPr txBox="1">
            <a:spLocks noGrp="1"/>
          </p:cNvSpPr>
          <p:nvPr>
            <p:ph type="title" idx="4294967295"/>
          </p:nvPr>
        </p:nvSpPr>
        <p:spPr>
          <a:xfrm>
            <a:off x="468313" y="0"/>
            <a:ext cx="9612312" cy="1262063"/>
          </a:xfrm>
        </p:spPr>
        <p:txBody>
          <a:bodyPr/>
          <a:lstStyle/>
          <a:p>
            <a:r>
              <a:rPr lang="en-US" sz="4200" dirty="0" smtClean="0">
                <a:latin typeface="Calibri"/>
              </a:rPr>
              <a:t>Beyond Cascades</a:t>
            </a:r>
            <a:endParaRPr lang="en-US" sz="4200" dirty="0">
              <a:latin typeface="Calibri"/>
            </a:endParaRPr>
          </a:p>
        </p:txBody>
      </p:sp>
      <p:sp>
        <p:nvSpPr>
          <p:cNvPr id="25" name="Text Placeholder 2"/>
          <p:cNvSpPr txBox="1">
            <a:spLocks/>
          </p:cNvSpPr>
          <p:nvPr/>
        </p:nvSpPr>
        <p:spPr bwMode="auto">
          <a:xfrm>
            <a:off x="431800" y="4355901"/>
            <a:ext cx="9001000" cy="39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In general</a:t>
            </a:r>
            <a:r>
              <a:rPr lang="en-US" sz="28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, especially in social networks</a:t>
            </a: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:</a:t>
            </a:r>
          </a:p>
        </p:txBody>
      </p:sp>
      <p:sp>
        <p:nvSpPr>
          <p:cNvPr id="26" name="Text Placeholder 2"/>
          <p:cNvSpPr txBox="1">
            <a:spLocks/>
          </p:cNvSpPr>
          <p:nvPr/>
        </p:nvSpPr>
        <p:spPr bwMode="auto">
          <a:xfrm>
            <a:off x="460952" y="1628907"/>
            <a:ext cx="3960440" cy="117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8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Up to this point, </a:t>
            </a: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we have </a:t>
            </a:r>
            <a:b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</a:b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assumed we can map</a:t>
            </a:r>
            <a:r>
              <a:rPr kumimoji="0" lang="en-US" sz="28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each </a:t>
            </a:r>
            <a:br>
              <a:rPr kumimoji="0" lang="en-US" sz="28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</a:br>
            <a:r>
              <a:rPr kumimoji="0" lang="en-US" sz="28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event to a cascade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423" y="1691605"/>
            <a:ext cx="4867393" cy="2376264"/>
          </a:xfrm>
          <a:prstGeom prst="rect">
            <a:avLst/>
          </a:prstGeom>
        </p:spPr>
      </p:pic>
      <p:sp>
        <p:nvSpPr>
          <p:cNvPr id="31" name="Text Placeholder 2"/>
          <p:cNvSpPr txBox="1">
            <a:spLocks/>
          </p:cNvSpPr>
          <p:nvPr/>
        </p:nvSpPr>
        <p:spPr bwMode="auto">
          <a:xfrm>
            <a:off x="676976" y="3059757"/>
            <a:ext cx="3960440" cy="39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800" kern="0" noProof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All is not so clear as:</a:t>
            </a:r>
            <a:endParaRPr kumimoji="0" lang="en-US" sz="28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6976" y="3491805"/>
            <a:ext cx="38164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Calibri"/>
              </a:rPr>
              <a:t>“I just killed a pig and a goat”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60952" y="2987749"/>
            <a:ext cx="3960440" cy="108012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Text Placeholder 2"/>
          <p:cNvSpPr txBox="1">
            <a:spLocks/>
          </p:cNvSpPr>
          <p:nvPr/>
        </p:nvSpPr>
        <p:spPr bwMode="auto">
          <a:xfrm>
            <a:off x="791840" y="4931965"/>
            <a:ext cx="3456384" cy="782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D</a:t>
            </a: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ifficult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to </a:t>
            </a:r>
            <a:r>
              <a:rPr lang="en-US" sz="28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distinguish </a:t>
            </a:r>
            <a:br>
              <a:rPr lang="en-US" sz="28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</a:br>
            <a:r>
              <a:rPr lang="en-US" sz="28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cascades</a:t>
            </a:r>
            <a:r>
              <a:rPr lang="en-US" sz="28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 in event data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 bwMode="auto">
          <a:xfrm>
            <a:off x="4824288" y="4931965"/>
            <a:ext cx="3744416" cy="782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8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Most cascades are</a:t>
            </a:r>
            <a:br>
              <a:rPr lang="en-US" sz="28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</a:br>
            <a:r>
              <a:rPr lang="en-US" sz="28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single nodes (or </a:t>
            </a:r>
            <a:r>
              <a:rPr lang="en-US" sz="2800" b="1" i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forests</a:t>
            </a:r>
            <a:r>
              <a:rPr lang="en-US" sz="28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)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288" y="5796060"/>
            <a:ext cx="2664296" cy="174844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>
            <a:off x="5256336" y="6516141"/>
            <a:ext cx="2808312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H="1">
            <a:off x="5616376" y="6948189"/>
            <a:ext cx="2592288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flipH="1">
            <a:off x="5040312" y="6156101"/>
            <a:ext cx="2880320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Rectangle 44"/>
          <p:cNvSpPr/>
          <p:nvPr/>
        </p:nvSpPr>
        <p:spPr>
          <a:xfrm>
            <a:off x="7920632" y="5796061"/>
            <a:ext cx="10801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chemeClr val="accent2"/>
                </a:solidFill>
                <a:latin typeface="Calibri"/>
              </a:rPr>
              <a:t>no likes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073031" y="6229270"/>
            <a:ext cx="20075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chemeClr val="accent2"/>
                </a:solidFill>
                <a:latin typeface="Calibri"/>
              </a:rPr>
              <a:t>no comments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208664" y="6661318"/>
            <a:ext cx="14401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chemeClr val="accent2"/>
                </a:solidFill>
                <a:latin typeface="Calibri"/>
              </a:rPr>
              <a:t>no shares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64" y="7135920"/>
            <a:ext cx="2808312" cy="388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864" y="6876181"/>
            <a:ext cx="1974213" cy="2199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84" y="5873100"/>
            <a:ext cx="1800200" cy="2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204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/>
      <p:bldP spid="35" grpId="0"/>
      <p:bldP spid="45" grpId="0"/>
      <p:bldP spid="46" grpId="0"/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631" y="5644244"/>
            <a:ext cx="4068945" cy="533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76" y="4067869"/>
            <a:ext cx="4735512" cy="1119175"/>
          </a:xfrm>
          <a:prstGeom prst="rect">
            <a:avLst/>
          </a:prstGeom>
        </p:spPr>
      </p:pic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E319AB-DB06-1E43-8E78-322D0B5EE440}" type="slidenum">
              <a:rPr lang="fi-FI"/>
              <a:pPr/>
              <a:t>53</a:t>
            </a:fld>
            <a:endParaRPr lang="fi-FI" dirty="0"/>
          </a:p>
        </p:txBody>
      </p:sp>
      <p:sp>
        <p:nvSpPr>
          <p:cNvPr id="19459" name="Text Box 2"/>
          <p:cNvSpPr txBox="1">
            <a:spLocks noGrp="1"/>
          </p:cNvSpPr>
          <p:nvPr>
            <p:ph type="title" idx="4294967295"/>
          </p:nvPr>
        </p:nvSpPr>
        <p:spPr>
          <a:xfrm>
            <a:off x="468313" y="0"/>
            <a:ext cx="9612312" cy="1262063"/>
          </a:xfrm>
        </p:spPr>
        <p:txBody>
          <a:bodyPr/>
          <a:lstStyle/>
          <a:p>
            <a:r>
              <a:rPr lang="en-US" sz="4200" dirty="0" smtClean="0">
                <a:latin typeface="Calibri"/>
              </a:rPr>
              <a:t>Information diffusion </a:t>
            </a:r>
            <a:r>
              <a:rPr lang="en-US" sz="4200" dirty="0">
                <a:latin typeface="Calibri"/>
              </a:rPr>
              <a:t>as counting process</a:t>
            </a:r>
          </a:p>
        </p:txBody>
      </p:sp>
      <p:sp>
        <p:nvSpPr>
          <p:cNvPr id="95" name="Oval 77"/>
          <p:cNvSpPr>
            <a:spLocks noChangeArrowheads="1"/>
          </p:cNvSpPr>
          <p:nvPr/>
        </p:nvSpPr>
        <p:spPr bwMode="auto">
          <a:xfrm>
            <a:off x="5268912" y="1570037"/>
            <a:ext cx="295275" cy="271463"/>
          </a:xfrm>
          <a:prstGeom prst="ellipse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>
                <a:solidFill>
                  <a:srgbClr val="000000"/>
                </a:solidFill>
              </a:rPr>
              <a:t>i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 bwMode="auto">
          <a:xfrm rot="5400000" flipH="1" flipV="1">
            <a:off x="1839912" y="3017837"/>
            <a:ext cx="9144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9" name="Straight Arrow Connector 98"/>
          <p:cNvCxnSpPr/>
          <p:nvPr/>
        </p:nvCxnSpPr>
        <p:spPr bwMode="auto">
          <a:xfrm>
            <a:off x="2297112" y="3475037"/>
            <a:ext cx="28194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 rot="5400000" flipH="1" flipV="1">
            <a:off x="3439715" y="3246040"/>
            <a:ext cx="457200" cy="7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3668712" y="3017837"/>
            <a:ext cx="1371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4" name="Text Placeholder 2"/>
          <p:cNvSpPr txBox="1">
            <a:spLocks/>
          </p:cNvSpPr>
          <p:nvPr/>
        </p:nvSpPr>
        <p:spPr bwMode="auto">
          <a:xfrm>
            <a:off x="1687512" y="2408237"/>
            <a:ext cx="762000" cy="28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N</a:t>
            </a:r>
            <a:r>
              <a:rPr lang="en-US" sz="2000" kern="0" baseline="-25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35" name="Text Placeholder 2"/>
          <p:cNvSpPr txBox="1">
            <a:spLocks/>
          </p:cNvSpPr>
          <p:nvPr/>
        </p:nvSpPr>
        <p:spPr bwMode="auto">
          <a:xfrm>
            <a:off x="3287712" y="3475037"/>
            <a:ext cx="762000" cy="28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t</a:t>
            </a:r>
            <a:r>
              <a:rPr lang="en-US" sz="2000" kern="0" baseline="-2500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36" name="Text Placeholder 2"/>
          <p:cNvSpPr txBox="1">
            <a:spLocks/>
          </p:cNvSpPr>
          <p:nvPr/>
        </p:nvSpPr>
        <p:spPr bwMode="auto">
          <a:xfrm>
            <a:off x="819000" y="2811908"/>
            <a:ext cx="1371600" cy="28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1 (Activated)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37" name="Text Placeholder 2"/>
          <p:cNvSpPr txBox="1">
            <a:spLocks/>
          </p:cNvSpPr>
          <p:nvPr/>
        </p:nvSpPr>
        <p:spPr bwMode="auto">
          <a:xfrm>
            <a:off x="143768" y="3269108"/>
            <a:ext cx="2000944" cy="28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0 (Non Activated)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cxnSp>
        <p:nvCxnSpPr>
          <p:cNvPr id="139" name="Straight Connector 138"/>
          <p:cNvCxnSpPr/>
          <p:nvPr/>
        </p:nvCxnSpPr>
        <p:spPr bwMode="auto">
          <a:xfrm rot="10800000">
            <a:off x="2190600" y="3017837"/>
            <a:ext cx="216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Rounded Rectangle 142"/>
          <p:cNvSpPr>
            <a:spLocks noChangeArrowheads="1"/>
          </p:cNvSpPr>
          <p:nvPr/>
        </p:nvSpPr>
        <p:spPr bwMode="auto">
          <a:xfrm>
            <a:off x="6259512" y="2332037"/>
            <a:ext cx="2590800" cy="12954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200" dirty="0" smtClean="0">
                <a:latin typeface="Corbel" charset="0"/>
              </a:rPr>
              <a:t>By definition, the counting process is </a:t>
            </a:r>
            <a:br>
              <a:rPr lang="en-US" sz="2200" dirty="0" smtClean="0">
                <a:latin typeface="Corbel" charset="0"/>
              </a:rPr>
            </a:br>
            <a:r>
              <a:rPr lang="en-US" sz="2200" b="1" dirty="0" smtClean="0">
                <a:latin typeface="Corbel" charset="0"/>
              </a:rPr>
              <a:t>non-decreasing</a:t>
            </a:r>
            <a:endParaRPr lang="en-US" sz="2200" b="1" dirty="0">
              <a:latin typeface="Corbel" charset="0"/>
            </a:endParaRPr>
          </a:p>
        </p:txBody>
      </p:sp>
      <p:sp>
        <p:nvSpPr>
          <p:cNvPr id="147" name="Text Placeholder 2"/>
          <p:cNvSpPr txBox="1">
            <a:spLocks/>
          </p:cNvSpPr>
          <p:nvPr/>
        </p:nvSpPr>
        <p:spPr bwMode="auto">
          <a:xfrm>
            <a:off x="2815976" y="5493918"/>
            <a:ext cx="1371600" cy="836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Conditional intensity function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cxnSp>
        <p:nvCxnSpPr>
          <p:cNvPr id="148" name="Straight Arrow Connector 147"/>
          <p:cNvCxnSpPr/>
          <p:nvPr/>
        </p:nvCxnSpPr>
        <p:spPr bwMode="auto">
          <a:xfrm rot="5400000" flipH="1" flipV="1">
            <a:off x="3197770" y="5186250"/>
            <a:ext cx="4572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0" name="Straight Arrow Connector 149"/>
          <p:cNvCxnSpPr/>
          <p:nvPr/>
        </p:nvCxnSpPr>
        <p:spPr bwMode="auto">
          <a:xfrm flipV="1">
            <a:off x="4187576" y="5911407"/>
            <a:ext cx="435600" cy="5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4" name="Straight Arrow Connector 153"/>
          <p:cNvCxnSpPr/>
          <p:nvPr/>
        </p:nvCxnSpPr>
        <p:spPr bwMode="auto">
          <a:xfrm>
            <a:off x="5863976" y="4653644"/>
            <a:ext cx="4572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0" name="Text Placeholder 2"/>
          <p:cNvSpPr txBox="1">
            <a:spLocks/>
          </p:cNvSpPr>
          <p:nvPr/>
        </p:nvSpPr>
        <p:spPr bwMode="auto">
          <a:xfrm>
            <a:off x="6397376" y="4348844"/>
            <a:ext cx="1371600" cy="55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Zero mean martingale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cxnSp>
        <p:nvCxnSpPr>
          <p:cNvPr id="163" name="Straight Arrow Connector 162"/>
          <p:cNvCxnSpPr/>
          <p:nvPr/>
        </p:nvCxnSpPr>
        <p:spPr bwMode="auto">
          <a:xfrm flipV="1">
            <a:off x="7848624" y="6228109"/>
            <a:ext cx="0" cy="4320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7" name="Text Placeholder 2"/>
          <p:cNvSpPr txBox="1">
            <a:spLocks/>
          </p:cNvSpPr>
          <p:nvPr/>
        </p:nvSpPr>
        <p:spPr bwMode="auto">
          <a:xfrm>
            <a:off x="7272560" y="6749102"/>
            <a:ext cx="1066800" cy="55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Hazard</a:t>
            </a:r>
          </a:p>
          <a:p>
            <a:pPr marR="0" lvl="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function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 bwMode="auto">
          <a:xfrm>
            <a:off x="908991" y="1475581"/>
            <a:ext cx="9459913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For each cascade and node      , we have a counting </a:t>
            </a:r>
            <a:br>
              <a:rPr lang="en-US" sz="3000" dirty="0" smtClean="0">
                <a:latin typeface="Calibri"/>
              </a:rPr>
            </a:br>
            <a:r>
              <a:rPr lang="en-US" sz="3000" dirty="0" smtClean="0">
                <a:latin typeface="Calibri"/>
              </a:rPr>
              <a:t>process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 flipV="1">
            <a:off x="6768504" y="7092205"/>
            <a:ext cx="432048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232" y="6741253"/>
            <a:ext cx="2304256" cy="783000"/>
          </a:xfrm>
          <a:prstGeom prst="rect">
            <a:avLst/>
          </a:prstGeom>
        </p:spPr>
      </p:pic>
      <p:sp>
        <p:nvSpPr>
          <p:cNvPr id="31" name="Text Placeholder 2"/>
          <p:cNvSpPr txBox="1">
            <a:spLocks/>
          </p:cNvSpPr>
          <p:nvPr/>
        </p:nvSpPr>
        <p:spPr bwMode="auto">
          <a:xfrm>
            <a:off x="143768" y="7069896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dirty="0" smtClean="0">
                <a:latin typeface="Calibri"/>
              </a:rPr>
              <a:t>[Gomez Rodriguez et al., ICML 2013]</a:t>
            </a:r>
          </a:p>
        </p:txBody>
      </p:sp>
    </p:spTree>
    <p:extLst>
      <p:ext uri="{BB962C8B-B14F-4D97-AF65-F5344CB8AC3E}">
        <p14:creationId xmlns:p14="http://schemas.microsoft.com/office/powerpoint/2010/main" val="2913667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7" grpId="0"/>
      <p:bldP spid="160" grpId="0"/>
      <p:bldP spid="16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26300" y="6814567"/>
            <a:ext cx="2349500" cy="5222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54</a:t>
            </a:fld>
            <a:endParaRPr lang="fi-FI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2676"/>
            <a:ext cx="9612312" cy="677108"/>
          </a:xfrm>
        </p:spPr>
        <p:txBody>
          <a:bodyPr wrap="square"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Users’ events as counting processes</a:t>
            </a:r>
            <a:endParaRPr lang="en-US" dirty="0">
              <a:latin typeface="Calibri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503808" y="1619597"/>
            <a:ext cx="91752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latin typeface="Calibri" charset="0"/>
              </a:rPr>
              <a:t>We model each user’s events as a counting process N(t)</a:t>
            </a:r>
            <a:r>
              <a:rPr lang="en-US" sz="3000" b="1" dirty="0" smtClean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304" y="2915741"/>
            <a:ext cx="1368152" cy="275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416" y="4518029"/>
            <a:ext cx="1152128" cy="315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904" y="5580037"/>
            <a:ext cx="936104" cy="2627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296" y="6300117"/>
            <a:ext cx="936104" cy="2699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912" y="3635821"/>
            <a:ext cx="885541" cy="28766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flipV="1">
            <a:off x="1223888" y="3725941"/>
            <a:ext cx="0" cy="122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1223888" y="4950077"/>
            <a:ext cx="3024336" cy="83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Rectangle 68"/>
          <p:cNvSpPr/>
          <p:nvPr/>
        </p:nvSpPr>
        <p:spPr>
          <a:xfrm>
            <a:off x="575816" y="2339677"/>
            <a:ext cx="835292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 smtClean="0">
                <a:latin typeface="Calibri" charset="0"/>
              </a:rPr>
              <a:t>Example: to keep it simple, events are only tweets &amp; retweets, but in reality, events can be any action (likes, replies, etc.)</a:t>
            </a:r>
            <a:endParaRPr lang="en-US" sz="2000" b="1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4008" y="4283893"/>
            <a:ext cx="693176" cy="14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896" y="4427909"/>
            <a:ext cx="648072" cy="136219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960192" y="4950077"/>
            <a:ext cx="216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t</a:t>
            </a:r>
            <a:endParaRPr lang="en-US" sz="1600" b="1" dirty="0">
              <a:latin typeface="Calibri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47824" y="3819435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N(t)</a:t>
            </a:r>
            <a:endParaRPr lang="en-US" sz="1600" b="1" dirty="0">
              <a:latin typeface="Calibri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1439912" y="4787949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1439912" y="4787949"/>
            <a:ext cx="10081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2448024" y="4643933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2448024" y="4643933"/>
            <a:ext cx="10081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flipV="1">
            <a:off x="1439912" y="4571925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 flipV="1">
            <a:off x="2448024" y="4427909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flipV="1">
            <a:off x="4896296" y="2987749"/>
            <a:ext cx="0" cy="122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/>
          <p:nvPr/>
        </p:nvCxnSpPr>
        <p:spPr bwMode="auto">
          <a:xfrm flipV="1">
            <a:off x="4896296" y="4211885"/>
            <a:ext cx="3024336" cy="83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2" name="Rectangle 91"/>
          <p:cNvSpPr/>
          <p:nvPr/>
        </p:nvSpPr>
        <p:spPr>
          <a:xfrm>
            <a:off x="7632600" y="4211885"/>
            <a:ext cx="216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t</a:t>
            </a:r>
            <a:endParaRPr lang="en-US" sz="1600" b="1" dirty="0">
              <a:latin typeface="Calibri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320232" y="3081243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N(t)</a:t>
            </a:r>
            <a:endParaRPr lang="en-US" sz="1600" b="1" dirty="0">
              <a:latin typeface="Calibri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 bwMode="auto">
          <a:xfrm flipV="1">
            <a:off x="5832400" y="4571925"/>
            <a:ext cx="0" cy="122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/>
          <p:nvPr/>
        </p:nvCxnSpPr>
        <p:spPr bwMode="auto">
          <a:xfrm flipV="1">
            <a:off x="5832400" y="5796061"/>
            <a:ext cx="3024336" cy="83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8568704" y="5796061"/>
            <a:ext cx="216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t</a:t>
            </a:r>
            <a:endParaRPr lang="en-US" sz="1600" b="1" dirty="0">
              <a:latin typeface="Calibri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256336" y="4665419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N(t)</a:t>
            </a:r>
            <a:endParaRPr lang="en-US" sz="1600" b="1" dirty="0">
              <a:latin typeface="Calibri" charset="0"/>
            </a:endParaRPr>
          </a:p>
        </p:txBody>
      </p:sp>
      <p:cxnSp>
        <p:nvCxnSpPr>
          <p:cNvPr id="106" name="Straight Connector 105"/>
          <p:cNvCxnSpPr/>
          <p:nvPr/>
        </p:nvCxnSpPr>
        <p:spPr bwMode="auto">
          <a:xfrm flipV="1">
            <a:off x="6048424" y="5633933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/>
          <p:cNvCxnSpPr/>
          <p:nvPr/>
        </p:nvCxnSpPr>
        <p:spPr bwMode="auto">
          <a:xfrm>
            <a:off x="6048424" y="5633933"/>
            <a:ext cx="640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 flipV="1">
            <a:off x="6696496" y="5489917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/>
          <p:cNvCxnSpPr/>
          <p:nvPr/>
        </p:nvCxnSpPr>
        <p:spPr bwMode="auto">
          <a:xfrm>
            <a:off x="6696496" y="5489917"/>
            <a:ext cx="1371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Straight Connector 114"/>
          <p:cNvCxnSpPr/>
          <p:nvPr/>
        </p:nvCxnSpPr>
        <p:spPr bwMode="auto">
          <a:xfrm flipV="1">
            <a:off x="6048424" y="5417909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/>
          <p:nvPr/>
        </p:nvCxnSpPr>
        <p:spPr bwMode="auto">
          <a:xfrm flipV="1">
            <a:off x="6696496" y="5273893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flipV="1">
            <a:off x="1151880" y="5580037"/>
            <a:ext cx="0" cy="122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/>
          <p:nvPr/>
        </p:nvCxnSpPr>
        <p:spPr bwMode="auto">
          <a:xfrm flipV="1">
            <a:off x="1151880" y="6804173"/>
            <a:ext cx="3024336" cy="83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1" name="Rectangle 120"/>
          <p:cNvSpPr/>
          <p:nvPr/>
        </p:nvSpPr>
        <p:spPr>
          <a:xfrm>
            <a:off x="3888184" y="6804173"/>
            <a:ext cx="216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t</a:t>
            </a:r>
            <a:endParaRPr lang="en-US" sz="1600" b="1" dirty="0">
              <a:latin typeface="Calibri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75816" y="5673531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N(t)</a:t>
            </a:r>
            <a:endParaRPr lang="en-US" sz="1600" b="1" dirty="0">
              <a:latin typeface="Calibri" charset="0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V="1">
            <a:off x="1367904" y="6642045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>
            <a:off x="1367904" y="6642045"/>
            <a:ext cx="2743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/>
          <p:nvPr/>
        </p:nvCxnSpPr>
        <p:spPr bwMode="auto">
          <a:xfrm flipV="1">
            <a:off x="1636776" y="6498029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>
            <a:off x="1636776" y="6498029"/>
            <a:ext cx="457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flipV="1">
            <a:off x="1367904" y="6426021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 flipV="1">
            <a:off x="1636776" y="6205245"/>
            <a:ext cx="0" cy="3108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 bwMode="auto">
          <a:xfrm flipV="1">
            <a:off x="4752280" y="6156101"/>
            <a:ext cx="0" cy="122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0" name="Straight Arrow Connector 129"/>
          <p:cNvCxnSpPr/>
          <p:nvPr/>
        </p:nvCxnSpPr>
        <p:spPr bwMode="auto">
          <a:xfrm flipV="1">
            <a:off x="4752280" y="7380237"/>
            <a:ext cx="3024336" cy="83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3" name="Rectangle 132"/>
          <p:cNvSpPr/>
          <p:nvPr/>
        </p:nvSpPr>
        <p:spPr>
          <a:xfrm>
            <a:off x="7488584" y="7380237"/>
            <a:ext cx="216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t</a:t>
            </a:r>
            <a:endParaRPr lang="en-US" sz="1600" b="1" dirty="0">
              <a:latin typeface="Calibri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4176216" y="6249595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N(t)</a:t>
            </a:r>
            <a:endParaRPr lang="en-US" sz="1600" b="1" dirty="0">
              <a:latin typeface="Calibri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888" y="6261140"/>
            <a:ext cx="576064" cy="110985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9912" y="6012085"/>
            <a:ext cx="576064" cy="114784"/>
          </a:xfrm>
          <a:prstGeom prst="rect">
            <a:avLst/>
          </a:prstGeom>
        </p:spPr>
      </p:pic>
      <p:cxnSp>
        <p:nvCxnSpPr>
          <p:cNvPr id="141" name="Straight Connector 140"/>
          <p:cNvCxnSpPr/>
          <p:nvPr/>
        </p:nvCxnSpPr>
        <p:spPr bwMode="auto">
          <a:xfrm flipV="1">
            <a:off x="2087984" y="6355080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/>
          <p:cNvCxnSpPr/>
          <p:nvPr/>
        </p:nvCxnSpPr>
        <p:spPr bwMode="auto">
          <a:xfrm>
            <a:off x="2087984" y="6355080"/>
            <a:ext cx="457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 flipV="1">
            <a:off x="2087984" y="6228109"/>
            <a:ext cx="0" cy="1245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30" name="Picture 2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5976" y="6134118"/>
            <a:ext cx="720080" cy="100050"/>
          </a:xfrm>
          <a:prstGeom prst="rect">
            <a:avLst/>
          </a:prstGeom>
        </p:spPr>
      </p:pic>
      <p:cxnSp>
        <p:nvCxnSpPr>
          <p:cNvPr id="144" name="Straight Connector 143"/>
          <p:cNvCxnSpPr/>
          <p:nvPr/>
        </p:nvCxnSpPr>
        <p:spPr bwMode="auto">
          <a:xfrm flipV="1">
            <a:off x="5544368" y="7218109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>
            <a:off x="5544368" y="7218109"/>
            <a:ext cx="5669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/>
          <p:cNvCxnSpPr/>
          <p:nvPr/>
        </p:nvCxnSpPr>
        <p:spPr bwMode="auto">
          <a:xfrm flipV="1">
            <a:off x="6120432" y="7074093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/>
          <p:cNvCxnSpPr/>
          <p:nvPr/>
        </p:nvCxnSpPr>
        <p:spPr bwMode="auto">
          <a:xfrm>
            <a:off x="6120432" y="7074093"/>
            <a:ext cx="1554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/>
          <p:nvPr/>
        </p:nvCxnSpPr>
        <p:spPr bwMode="auto">
          <a:xfrm flipV="1">
            <a:off x="5544368" y="7002085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/>
          <p:cNvCxnSpPr/>
          <p:nvPr/>
        </p:nvCxnSpPr>
        <p:spPr bwMode="auto">
          <a:xfrm flipV="1">
            <a:off x="6120432" y="6660157"/>
            <a:ext cx="0" cy="4023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/>
          <p:cNvCxnSpPr/>
          <p:nvPr/>
        </p:nvCxnSpPr>
        <p:spPr bwMode="auto">
          <a:xfrm flipV="1">
            <a:off x="6264448" y="6931144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/>
          <p:nvPr/>
        </p:nvCxnSpPr>
        <p:spPr bwMode="auto">
          <a:xfrm>
            <a:off x="6264448" y="6931144"/>
            <a:ext cx="457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/>
          <p:cNvCxnSpPr/>
          <p:nvPr/>
        </p:nvCxnSpPr>
        <p:spPr bwMode="auto">
          <a:xfrm flipV="1">
            <a:off x="6264448" y="6804173"/>
            <a:ext cx="0" cy="1245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8344" y="6844004"/>
            <a:ext cx="504056" cy="104185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4408" y="6516141"/>
            <a:ext cx="565568" cy="109364"/>
          </a:xfrm>
          <a:prstGeom prst="rect">
            <a:avLst/>
          </a:prstGeom>
        </p:spPr>
      </p:pic>
      <p:pic>
        <p:nvPicPr>
          <p:cNvPr id="237" name="Picture 2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2440" y="6732165"/>
            <a:ext cx="432048" cy="85945"/>
          </a:xfrm>
          <a:prstGeom prst="rect">
            <a:avLst/>
          </a:prstGeom>
        </p:spPr>
      </p:pic>
      <p:cxnSp>
        <p:nvCxnSpPr>
          <p:cNvPr id="160" name="Straight Connector 159"/>
          <p:cNvCxnSpPr/>
          <p:nvPr/>
        </p:nvCxnSpPr>
        <p:spPr bwMode="auto">
          <a:xfrm flipV="1">
            <a:off x="5400352" y="4066802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/>
          <p:nvPr/>
        </p:nvCxnSpPr>
        <p:spPr bwMode="auto">
          <a:xfrm>
            <a:off x="5400352" y="4066802"/>
            <a:ext cx="288032" cy="10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/>
          <p:cNvCxnSpPr/>
          <p:nvPr/>
        </p:nvCxnSpPr>
        <p:spPr bwMode="auto">
          <a:xfrm flipV="1">
            <a:off x="5688384" y="3922786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/>
          <p:cNvCxnSpPr/>
          <p:nvPr/>
        </p:nvCxnSpPr>
        <p:spPr bwMode="auto">
          <a:xfrm flipV="1">
            <a:off x="5688384" y="3922786"/>
            <a:ext cx="443480" cy="10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5400352" y="3850778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V="1">
            <a:off x="5688384" y="3508850"/>
            <a:ext cx="0" cy="4023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/>
          <p:cNvCxnSpPr/>
          <p:nvPr/>
        </p:nvCxnSpPr>
        <p:spPr bwMode="auto">
          <a:xfrm flipV="1">
            <a:off x="6120432" y="3779837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>
            <a:off x="6120432" y="3779837"/>
            <a:ext cx="4754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Straight Connector 167"/>
          <p:cNvCxnSpPr/>
          <p:nvPr/>
        </p:nvCxnSpPr>
        <p:spPr bwMode="auto">
          <a:xfrm flipV="1">
            <a:off x="6120432" y="3652866"/>
            <a:ext cx="0" cy="1245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/>
          <p:cNvCxnSpPr/>
          <p:nvPr/>
        </p:nvCxnSpPr>
        <p:spPr bwMode="auto">
          <a:xfrm flipV="1">
            <a:off x="6599336" y="3634754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/>
          <p:cNvCxnSpPr/>
          <p:nvPr/>
        </p:nvCxnSpPr>
        <p:spPr bwMode="auto">
          <a:xfrm>
            <a:off x="6599336" y="3634754"/>
            <a:ext cx="97160" cy="10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5" name="Straight Connector 174"/>
          <p:cNvCxnSpPr/>
          <p:nvPr/>
        </p:nvCxnSpPr>
        <p:spPr bwMode="auto">
          <a:xfrm flipV="1">
            <a:off x="6696496" y="3490738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/>
          <p:cNvCxnSpPr/>
          <p:nvPr/>
        </p:nvCxnSpPr>
        <p:spPr bwMode="auto">
          <a:xfrm flipV="1">
            <a:off x="6696496" y="3490738"/>
            <a:ext cx="634352" cy="10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7" name="Straight Connector 176"/>
          <p:cNvCxnSpPr/>
          <p:nvPr/>
        </p:nvCxnSpPr>
        <p:spPr bwMode="auto">
          <a:xfrm flipV="1">
            <a:off x="6599336" y="3418730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8" name="Straight Connector 177"/>
          <p:cNvCxnSpPr/>
          <p:nvPr/>
        </p:nvCxnSpPr>
        <p:spPr bwMode="auto">
          <a:xfrm flipV="1">
            <a:off x="6696496" y="3076802"/>
            <a:ext cx="0" cy="4023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Connector 178"/>
          <p:cNvCxnSpPr/>
          <p:nvPr/>
        </p:nvCxnSpPr>
        <p:spPr bwMode="auto">
          <a:xfrm flipV="1">
            <a:off x="7319416" y="3347789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0" name="Straight Connector 179"/>
          <p:cNvCxnSpPr/>
          <p:nvPr/>
        </p:nvCxnSpPr>
        <p:spPr bwMode="auto">
          <a:xfrm>
            <a:off x="7319416" y="3347789"/>
            <a:ext cx="457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/>
          <p:cNvCxnSpPr/>
          <p:nvPr/>
        </p:nvCxnSpPr>
        <p:spPr bwMode="auto">
          <a:xfrm flipV="1">
            <a:off x="7319416" y="3220818"/>
            <a:ext cx="0" cy="1245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42" name="Picture 2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4528" y="3131765"/>
            <a:ext cx="921209" cy="63252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80472" y="2987749"/>
            <a:ext cx="648072" cy="118055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04408" y="3563813"/>
            <a:ext cx="596432" cy="147340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64448" y="3347789"/>
            <a:ext cx="792088" cy="84929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0312" y="3779837"/>
            <a:ext cx="864096" cy="795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00352" y="3491805"/>
            <a:ext cx="864096" cy="79044"/>
          </a:xfrm>
          <a:prstGeom prst="rect">
            <a:avLst/>
          </a:prstGeom>
        </p:spPr>
      </p:pic>
      <p:cxnSp>
        <p:nvCxnSpPr>
          <p:cNvPr id="194" name="Straight Connector 193"/>
          <p:cNvCxnSpPr/>
          <p:nvPr/>
        </p:nvCxnSpPr>
        <p:spPr bwMode="auto">
          <a:xfrm flipV="1">
            <a:off x="8064648" y="5364013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/>
          <p:cNvCxnSpPr/>
          <p:nvPr/>
        </p:nvCxnSpPr>
        <p:spPr bwMode="auto">
          <a:xfrm>
            <a:off x="8064648" y="5364013"/>
            <a:ext cx="4754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/>
          <p:cNvCxnSpPr/>
          <p:nvPr/>
        </p:nvCxnSpPr>
        <p:spPr bwMode="auto">
          <a:xfrm flipV="1">
            <a:off x="8064648" y="5237042"/>
            <a:ext cx="0" cy="1245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7" name="Straight Connector 196"/>
          <p:cNvCxnSpPr/>
          <p:nvPr/>
        </p:nvCxnSpPr>
        <p:spPr bwMode="auto">
          <a:xfrm flipV="1">
            <a:off x="8543552" y="5218930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9" name="Straight Connector 198"/>
          <p:cNvCxnSpPr/>
          <p:nvPr/>
        </p:nvCxnSpPr>
        <p:spPr bwMode="auto">
          <a:xfrm>
            <a:off x="8543552" y="5218930"/>
            <a:ext cx="97160" cy="10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0" name="Straight Connector 199"/>
          <p:cNvCxnSpPr/>
          <p:nvPr/>
        </p:nvCxnSpPr>
        <p:spPr bwMode="auto">
          <a:xfrm flipV="1">
            <a:off x="8640712" y="5074914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1" name="Straight Connector 200"/>
          <p:cNvCxnSpPr/>
          <p:nvPr/>
        </p:nvCxnSpPr>
        <p:spPr bwMode="auto">
          <a:xfrm flipV="1">
            <a:off x="8543552" y="5002906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Straight Connector 201"/>
          <p:cNvCxnSpPr/>
          <p:nvPr/>
        </p:nvCxnSpPr>
        <p:spPr bwMode="auto">
          <a:xfrm flipV="1">
            <a:off x="8640712" y="4660978"/>
            <a:ext cx="0" cy="4023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9" name="Straight Connector 208"/>
          <p:cNvCxnSpPr/>
          <p:nvPr/>
        </p:nvCxnSpPr>
        <p:spPr bwMode="auto">
          <a:xfrm>
            <a:off x="8640712" y="5075981"/>
            <a:ext cx="457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2" name="Picture 25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80672" y="4571925"/>
            <a:ext cx="1152128" cy="112632"/>
          </a:xfrm>
          <a:prstGeom prst="rect">
            <a:avLst/>
          </a:prstGeom>
        </p:spPr>
      </p:pic>
      <p:pic>
        <p:nvPicPr>
          <p:cNvPr id="253" name="Picture 2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36656" y="4931965"/>
            <a:ext cx="784358" cy="68139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76616" y="5147989"/>
            <a:ext cx="670077" cy="96912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08464" y="5219997"/>
            <a:ext cx="1154388" cy="105544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32400" y="5327799"/>
            <a:ext cx="864096" cy="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680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4" y="3779837"/>
            <a:ext cx="3516188" cy="1611337"/>
          </a:xfrm>
          <a:prstGeom prst="rect">
            <a:avLst/>
          </a:prstGeom>
        </p:spPr>
      </p:pic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51445"/>
            <a:ext cx="9070975" cy="677108"/>
          </a:xfrm>
        </p:spPr>
        <p:txBody>
          <a:bodyPr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Exogenous vs endogenous activity</a:t>
            </a:r>
            <a:endParaRPr lang="en-US" dirty="0"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1936" y="1547589"/>
            <a:ext cx="371628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 smtClean="0">
                <a:solidFill>
                  <a:srgbClr val="008000"/>
                </a:solidFill>
                <a:latin typeface="Calibri"/>
              </a:rPr>
              <a:t>Exogenous activity</a:t>
            </a:r>
            <a:r>
              <a:rPr lang="en-US" sz="3400" b="1" dirty="0">
                <a:solidFill>
                  <a:srgbClr val="008000"/>
                </a:solidFill>
                <a:latin typeface="Calibri"/>
              </a:rPr>
              <a:t/>
            </a:r>
            <a:br>
              <a:rPr lang="en-US" sz="3400" b="1" dirty="0">
                <a:solidFill>
                  <a:srgbClr val="008000"/>
                </a:solidFill>
                <a:latin typeface="Calibri"/>
              </a:rPr>
            </a:br>
            <a:r>
              <a:rPr lang="en-US" sz="3000" b="1" dirty="0" smtClean="0">
                <a:solidFill>
                  <a:srgbClr val="7F7F7F"/>
                </a:solidFill>
                <a:latin typeface="Calibri"/>
              </a:rPr>
              <a:t>Users’ actions due to</a:t>
            </a:r>
            <a:br>
              <a:rPr lang="en-US" sz="3000" b="1" dirty="0" smtClean="0">
                <a:solidFill>
                  <a:srgbClr val="7F7F7F"/>
                </a:solidFill>
                <a:latin typeface="Calibri"/>
              </a:rPr>
            </a:br>
            <a:r>
              <a:rPr lang="en-US" sz="3000" b="1" dirty="0" smtClean="0">
                <a:solidFill>
                  <a:srgbClr val="7F7F7F"/>
                </a:solidFill>
                <a:latin typeface="Calibri"/>
              </a:rPr>
              <a:t>drives external to the</a:t>
            </a:r>
            <a:br>
              <a:rPr lang="en-US" sz="3000" b="1" dirty="0" smtClean="0">
                <a:solidFill>
                  <a:srgbClr val="7F7F7F"/>
                </a:solidFill>
                <a:latin typeface="Calibri"/>
              </a:rPr>
            </a:br>
            <a:r>
              <a:rPr lang="en-US" sz="3000" b="1" dirty="0" smtClean="0">
                <a:solidFill>
                  <a:srgbClr val="7F7F7F"/>
                </a:solidFill>
                <a:latin typeface="Calibri"/>
              </a:rPr>
              <a:t>network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5428480" y="1563265"/>
            <a:ext cx="443636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 smtClean="0">
                <a:solidFill>
                  <a:schemeClr val="accent2"/>
                </a:solidFill>
                <a:latin typeface="Calibri"/>
              </a:rPr>
              <a:t>Endogenous activity</a:t>
            </a:r>
            <a:r>
              <a:rPr lang="en-US" sz="3000" b="1" dirty="0">
                <a:solidFill>
                  <a:schemeClr val="accent2"/>
                </a:solidFill>
                <a:latin typeface="Calibri"/>
              </a:rPr>
              <a:t/>
            </a:r>
            <a:br>
              <a:rPr lang="en-US" sz="3000" b="1" dirty="0">
                <a:solidFill>
                  <a:schemeClr val="accent2"/>
                </a:solidFill>
                <a:latin typeface="Calibri"/>
              </a:rPr>
            </a:br>
            <a:r>
              <a:rPr lang="en-US" sz="3000" b="1" dirty="0" smtClean="0">
                <a:solidFill>
                  <a:srgbClr val="7F7F7F"/>
                </a:solidFill>
                <a:latin typeface="Calibri"/>
              </a:rPr>
              <a:t>Users’ responses to other users’ actions in the network</a:t>
            </a:r>
            <a:endParaRPr lang="en-US" sz="2400" dirty="0"/>
          </a:p>
        </p:txBody>
      </p:sp>
      <p:sp>
        <p:nvSpPr>
          <p:cNvPr id="3" name="Left-Right Arrow 2"/>
          <p:cNvSpPr/>
          <p:nvPr/>
        </p:nvSpPr>
        <p:spPr bwMode="auto">
          <a:xfrm>
            <a:off x="4320232" y="1691605"/>
            <a:ext cx="792088" cy="432048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87784" y="4571925"/>
            <a:ext cx="28803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287784" y="1907629"/>
            <a:ext cx="0" cy="26642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287784" y="1907629"/>
            <a:ext cx="21602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647824" y="4211885"/>
            <a:ext cx="3384376" cy="648072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84528" y="5724053"/>
            <a:ext cx="3600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"/>
              </a:lnSpc>
            </a:pPr>
            <a:r>
              <a:rPr lang="en-US" sz="4000" dirty="0" smtClean="0"/>
              <a:t>.</a:t>
            </a:r>
          </a:p>
          <a:p>
            <a:pPr>
              <a:lnSpc>
                <a:spcPct val="30000"/>
              </a:lnSpc>
            </a:pPr>
            <a:r>
              <a:rPr lang="en-US" sz="4000" dirty="0" smtClean="0"/>
              <a:t>.</a:t>
            </a:r>
            <a:r>
              <a:rPr lang="en-US" sz="4000" dirty="0"/>
              <a:t>.</a:t>
            </a:r>
          </a:p>
        </p:txBody>
      </p:sp>
      <p:cxnSp>
        <p:nvCxnSpPr>
          <p:cNvPr id="46" name="Straight Arrow Connector 45"/>
          <p:cNvCxnSpPr/>
          <p:nvPr/>
        </p:nvCxnSpPr>
        <p:spPr bwMode="auto">
          <a:xfrm flipH="1">
            <a:off x="9504808" y="4499917"/>
            <a:ext cx="28803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9793224" y="1892808"/>
            <a:ext cx="0" cy="49286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9576816" y="1907629"/>
            <a:ext cx="21602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9504808" y="5292005"/>
            <a:ext cx="28803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flipH="1">
            <a:off x="9504808" y="6804173"/>
            <a:ext cx="28803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Rectangle 51"/>
          <p:cNvSpPr/>
          <p:nvPr/>
        </p:nvSpPr>
        <p:spPr bwMode="auto">
          <a:xfrm>
            <a:off x="647824" y="5075981"/>
            <a:ext cx="936104" cy="36004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 bwMode="auto">
          <a:xfrm flipH="1">
            <a:off x="9792840" y="1907629"/>
            <a:ext cx="8384" cy="25839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flipH="1">
            <a:off x="9792840" y="1907629"/>
            <a:ext cx="17015" cy="33843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384" y="6372125"/>
            <a:ext cx="2880320" cy="1044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992" y="3995861"/>
            <a:ext cx="2736304" cy="814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873" y="5003973"/>
            <a:ext cx="2547791" cy="93610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35856" y="6372125"/>
            <a:ext cx="31683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000000"/>
                </a:solidFill>
                <a:latin typeface="Calibri"/>
              </a:rPr>
              <a:t>These are the cascade sources!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25" name="Left-Right Arrow 24"/>
          <p:cNvSpPr/>
          <p:nvPr/>
        </p:nvSpPr>
        <p:spPr bwMode="auto">
          <a:xfrm rot="5400000">
            <a:off x="1745946" y="5778059"/>
            <a:ext cx="612068" cy="432048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76016" y="5602684"/>
            <a:ext cx="2016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Calibri"/>
              </a:rPr>
              <a:t>Relationship to cascades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4908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5" grpId="0"/>
      <p:bldP spid="52" grpId="0" animBg="1"/>
      <p:bldP spid="24" grpId="0"/>
      <p:bldP spid="25" grpId="0" animBg="1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FC686-82F5-9940-BE53-99E7DA1FED7B}" type="slidenum">
              <a:rPr lang="fi-FI"/>
              <a:pPr/>
              <a:t>56</a:t>
            </a:fld>
            <a:endParaRPr lang="fi-FI" dirty="0"/>
          </a:p>
        </p:txBody>
      </p:sp>
      <p:sp>
        <p:nvSpPr>
          <p:cNvPr id="2253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330131"/>
            <a:ext cx="9612312" cy="584775"/>
          </a:xfrm>
        </p:spPr>
        <p:txBody>
          <a:bodyPr wrap="square">
            <a:spAutoFit/>
          </a:bodyPr>
          <a:lstStyle/>
          <a:p>
            <a:pPr eaLnBrk="1"/>
            <a:r>
              <a:rPr lang="en-US" sz="3800" dirty="0" smtClean="0">
                <a:latin typeface="Calibri"/>
              </a:rPr>
              <a:t>Cascade view of exogenous vs endogenous</a:t>
            </a:r>
          </a:p>
        </p:txBody>
      </p:sp>
      <p:pic>
        <p:nvPicPr>
          <p:cNvPr id="3" name="Picture 2" descr="social-network-nip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76" y="2483693"/>
            <a:ext cx="1484300" cy="2232248"/>
          </a:xfrm>
          <a:prstGeom prst="rect">
            <a:avLst/>
          </a:prstGeom>
        </p:spPr>
      </p:pic>
      <p:pic>
        <p:nvPicPr>
          <p:cNvPr id="4" name="Picture 3" descr="branching-nips-c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40" y="2267669"/>
            <a:ext cx="5719857" cy="345638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31800" y="1547589"/>
            <a:ext cx="172819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dirty="0" smtClean="0">
                <a:latin typeface="Calibri"/>
              </a:rPr>
              <a:t>Social</a:t>
            </a:r>
            <a:br>
              <a:rPr lang="en-US" sz="3000" dirty="0" smtClean="0">
                <a:latin typeface="Calibri"/>
              </a:rPr>
            </a:br>
            <a:r>
              <a:rPr lang="en-US" sz="3000" dirty="0" smtClean="0">
                <a:latin typeface="Calibri"/>
              </a:rPr>
              <a:t>network</a:t>
            </a:r>
            <a:endParaRPr lang="en-US" sz="3600" dirty="0" smtClean="0"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48224" y="1475581"/>
            <a:ext cx="244827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dirty="0" smtClean="0">
                <a:latin typeface="Calibri"/>
              </a:rPr>
              <a:t>Social </a:t>
            </a:r>
            <a:br>
              <a:rPr lang="en-US" sz="3000" dirty="0" smtClean="0">
                <a:latin typeface="Calibri"/>
              </a:rPr>
            </a:br>
            <a:r>
              <a:rPr lang="en-US" sz="3000" dirty="0" smtClean="0">
                <a:latin typeface="Calibri"/>
              </a:rPr>
              <a:t>activity</a:t>
            </a:r>
            <a:endParaRPr lang="en-US" sz="3600" dirty="0" smtClean="0"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43381" y="5292005"/>
            <a:ext cx="165593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 smtClean="0">
                <a:latin typeface="Calibri"/>
              </a:rPr>
              <a:t>All events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208664" y="1475581"/>
            <a:ext cx="1655937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 smtClean="0">
                <a:solidFill>
                  <a:schemeClr val="accent2"/>
                </a:solidFill>
                <a:latin typeface="Calibri"/>
              </a:rPr>
              <a:t>Exogenous events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8208664" y="2441448"/>
            <a:ext cx="85953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9072760" y="2123653"/>
            <a:ext cx="0" cy="32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Right Brace 40"/>
          <p:cNvSpPr/>
          <p:nvPr/>
        </p:nvSpPr>
        <p:spPr bwMode="auto">
          <a:xfrm>
            <a:off x="8280672" y="2555701"/>
            <a:ext cx="288032" cy="2592288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352680" y="3491805"/>
            <a:ext cx="1655937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 smtClean="0">
                <a:latin typeface="Calibri"/>
              </a:rPr>
              <a:t>Endogenous events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968" y="5868069"/>
            <a:ext cx="765085" cy="3600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968" y="6416091"/>
            <a:ext cx="792088" cy="31607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128" y="6948189"/>
            <a:ext cx="776928" cy="36004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 bwMode="auto">
          <a:xfrm>
            <a:off x="2808064" y="6012085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2808064" y="6588149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2808064" y="7164213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3888184" y="5508029"/>
            <a:ext cx="0" cy="1080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flipV="1">
            <a:off x="6120432" y="5508029"/>
            <a:ext cx="0" cy="1080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6408464" y="5508029"/>
            <a:ext cx="0" cy="1080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 flipV="1">
            <a:off x="3273552" y="5545741"/>
            <a:ext cx="0" cy="46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flipV="1">
            <a:off x="7168896" y="5545741"/>
            <a:ext cx="0" cy="46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flipV="1">
            <a:off x="4824288" y="5508029"/>
            <a:ext cx="0" cy="1656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flipV="1">
            <a:off x="6768504" y="5508029"/>
            <a:ext cx="0" cy="1656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flipV="1">
            <a:off x="7632600" y="5436021"/>
            <a:ext cx="0" cy="1728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flipV="1">
            <a:off x="7992640" y="5508029"/>
            <a:ext cx="0" cy="1656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Rectangle 66"/>
          <p:cNvSpPr/>
          <p:nvPr/>
        </p:nvSpPr>
        <p:spPr>
          <a:xfrm>
            <a:off x="8208664" y="5591264"/>
            <a:ext cx="165593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 smtClean="0">
                <a:solidFill>
                  <a:schemeClr val="accent2"/>
                </a:solidFill>
                <a:latin typeface="Calibri"/>
              </a:rPr>
              <a:t>(tweets)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280919" y="6156101"/>
            <a:ext cx="1655937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</a:rPr>
              <a:t>(retweets of tweets)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280672" y="6732165"/>
            <a:ext cx="1655937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 smtClean="0">
                <a:solidFill>
                  <a:srgbClr val="008000"/>
                </a:solidFill>
                <a:latin typeface="Calibri"/>
              </a:rPr>
              <a:t>(retweets</a:t>
            </a:r>
            <a:br>
              <a:rPr lang="en-US" sz="2000" dirty="0" smtClean="0">
                <a:solidFill>
                  <a:srgbClr val="008000"/>
                </a:solidFill>
                <a:latin typeface="Calibri"/>
              </a:rPr>
            </a:br>
            <a:r>
              <a:rPr lang="en-US" sz="2000" dirty="0" smtClean="0">
                <a:solidFill>
                  <a:srgbClr val="008000"/>
                </a:solidFill>
                <a:latin typeface="Calibri"/>
              </a:rPr>
              <a:t>of retweets)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2000" y="6156101"/>
            <a:ext cx="216024" cy="2160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2000" y="6732165"/>
            <a:ext cx="216024" cy="21602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7984" y="5292005"/>
            <a:ext cx="576064" cy="33812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192677" y="5619360"/>
            <a:ext cx="260514" cy="1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066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41" grpId="0" animBg="1"/>
      <p:bldP spid="44" grpId="0"/>
      <p:bldP spid="67" grpId="0"/>
      <p:bldP spid="68" grpId="0"/>
      <p:bldP spid="6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26300" y="6814567"/>
            <a:ext cx="2349500" cy="5222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57</a:t>
            </a:fld>
            <a:endParaRPr lang="fi-FI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323453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Counting processes &amp; </a:t>
            </a:r>
            <a:r>
              <a:rPr lang="en-US" sz="4000" dirty="0">
                <a:latin typeface="Calibri"/>
              </a:rPr>
              <a:t>u</a:t>
            </a:r>
            <a:r>
              <a:rPr lang="en-US" sz="4000" dirty="0" smtClean="0">
                <a:latin typeface="Calibri"/>
              </a:rPr>
              <a:t>ser’ events intensity </a:t>
            </a:r>
            <a:endParaRPr lang="en-US" sz="4000" dirty="0"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40" y="1684761"/>
            <a:ext cx="4967995" cy="72008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31800" y="2915741"/>
            <a:ext cx="2664296" cy="99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 smtClean="0">
                <a:latin typeface="Calibri" charset="0"/>
              </a:rPr>
              <a:t>Increase in # </a:t>
            </a:r>
            <a:br>
              <a:rPr lang="en-US" sz="2400" b="1" dirty="0" smtClean="0">
                <a:latin typeface="Calibri" charset="0"/>
              </a:rPr>
            </a:br>
            <a:r>
              <a:rPr lang="en-US" sz="2400" b="1" dirty="0" smtClean="0">
                <a:latin typeface="Calibri" charset="0"/>
              </a:rPr>
              <a:t>of events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b="1" dirty="0" smtClean="0">
                <a:latin typeface="Calibri" charset="0"/>
              </a:rPr>
              <a:t>(tweets)</a:t>
            </a:r>
          </a:p>
          <a:p>
            <a:pPr algn="ctr">
              <a:lnSpc>
                <a:spcPct val="80000"/>
              </a:lnSpc>
            </a:pPr>
            <a:r>
              <a:rPr lang="en-US" sz="2400" b="1" dirty="0" smtClean="0">
                <a:latin typeface="Calibri" charset="0"/>
              </a:rPr>
              <a:t>from t to t+dt</a:t>
            </a:r>
            <a:endParaRPr lang="en-US" sz="2400" b="1" dirty="0">
              <a:latin typeface="Calibri" charset="0"/>
            </a:endParaRPr>
          </a:p>
        </p:txBody>
      </p:sp>
      <p:sp>
        <p:nvSpPr>
          <p:cNvPr id="50" name="Text Placeholder 2"/>
          <p:cNvSpPr txBox="1">
            <a:spLocks/>
          </p:cNvSpPr>
          <p:nvPr/>
        </p:nvSpPr>
        <p:spPr bwMode="auto">
          <a:xfrm>
            <a:off x="3526560" y="2920501"/>
            <a:ext cx="2953912" cy="100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Instantaneous</a:t>
            </a:r>
            <a:br>
              <a:rPr lang="en-US" sz="2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</a:br>
            <a:r>
              <a:rPr lang="en-US" sz="2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events intensity </a:t>
            </a:r>
            <a:br>
              <a:rPr lang="en-US" sz="2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</a:br>
            <a:r>
              <a:rPr lang="en-US" sz="2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(tweets / hour)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727944" y="2339677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flipV="1">
            <a:off x="3096096" y="2411685"/>
            <a:ext cx="0" cy="16561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Rectangle 55"/>
          <p:cNvSpPr/>
          <p:nvPr/>
        </p:nvSpPr>
        <p:spPr>
          <a:xfrm>
            <a:off x="2015976" y="4092374"/>
            <a:ext cx="2376264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 smtClean="0">
                <a:latin typeface="Calibri" charset="0"/>
              </a:rPr>
              <a:t>History of tweets</a:t>
            </a:r>
          </a:p>
          <a:p>
            <a:pPr algn="ctr">
              <a:lnSpc>
                <a:spcPct val="80000"/>
              </a:lnSpc>
            </a:pPr>
            <a:r>
              <a:rPr lang="en-US" sz="2400" b="1" dirty="0" smtClean="0">
                <a:latin typeface="Calibri" charset="0"/>
              </a:rPr>
              <a:t>up to t</a:t>
            </a:r>
            <a:endParaRPr lang="en-US" sz="2400" b="1" dirty="0">
              <a:latin typeface="Calibri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 flipV="1">
            <a:off x="4536256" y="2339677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ight Arrow 9"/>
          <p:cNvSpPr/>
          <p:nvPr/>
        </p:nvSpPr>
        <p:spPr bwMode="auto">
          <a:xfrm>
            <a:off x="6192440" y="3275781"/>
            <a:ext cx="360040" cy="4320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 bwMode="auto">
          <a:xfrm>
            <a:off x="6408464" y="3131765"/>
            <a:ext cx="2953912" cy="6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2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Instantaneous</a:t>
            </a:r>
            <a:br>
              <a:rPr lang="en-US" sz="2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</a:br>
            <a:r>
              <a:rPr lang="en-US" sz="24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rate or frequency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75816" y="4787949"/>
            <a:ext cx="350119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latin typeface="Calibri" charset="0"/>
              </a:rPr>
              <a:t>Key idea </a:t>
            </a:r>
            <a:br>
              <a:rPr lang="en-US" sz="3000" b="1" dirty="0" smtClean="0">
                <a:latin typeface="Calibri" charset="0"/>
              </a:rPr>
            </a:br>
            <a:r>
              <a:rPr lang="en-US" sz="3000" dirty="0" smtClean="0">
                <a:latin typeface="Calibri" charset="0"/>
              </a:rPr>
              <a:t>The counting process</a:t>
            </a:r>
            <a:r>
              <a:rPr lang="en-US" sz="3000" b="1" dirty="0" smtClean="0">
                <a:latin typeface="Calibri" charset="0"/>
              </a:rPr>
              <a:t> </a:t>
            </a:r>
            <a:br>
              <a:rPr lang="en-US" sz="3000" b="1" dirty="0" smtClean="0">
                <a:latin typeface="Calibri" charset="0"/>
              </a:rPr>
            </a:br>
            <a:r>
              <a:rPr lang="en-US" sz="3000" dirty="0" smtClean="0">
                <a:latin typeface="Calibri" charset="0"/>
              </a:rPr>
              <a:t>has</a:t>
            </a:r>
            <a:r>
              <a:rPr lang="en-US" sz="3000" b="1" dirty="0" smtClean="0">
                <a:latin typeface="Calibri" charset="0"/>
              </a:rPr>
              <a:t> memory </a:t>
            </a:r>
            <a:r>
              <a:rPr lang="en-US" sz="3000" dirty="0" smtClean="0">
                <a:latin typeface="Calibri" charset="0"/>
              </a:rPr>
              <a:t>and</a:t>
            </a:r>
            <a:r>
              <a:rPr lang="en-US" sz="3000" b="1" dirty="0" smtClean="0">
                <a:latin typeface="Calibri" charset="0"/>
              </a:rPr>
              <a:t> is</a:t>
            </a:r>
          </a:p>
          <a:p>
            <a:r>
              <a:rPr lang="en-US" sz="3000" b="1" dirty="0" smtClean="0">
                <a:latin typeface="Calibri" charset="0"/>
              </a:rPr>
              <a:t>time-varying.</a:t>
            </a:r>
            <a:endParaRPr lang="en-US" sz="3000" b="1" dirty="0" smtClean="0"/>
          </a:p>
        </p:txBody>
      </p:sp>
      <p:cxnSp>
        <p:nvCxnSpPr>
          <p:cNvPr id="63" name="Straight Arrow Connector 62"/>
          <p:cNvCxnSpPr/>
          <p:nvPr/>
        </p:nvCxnSpPr>
        <p:spPr bwMode="auto">
          <a:xfrm flipV="1">
            <a:off x="4968304" y="5364013"/>
            <a:ext cx="0" cy="122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 flipV="1">
            <a:off x="4968304" y="6588149"/>
            <a:ext cx="3024336" cy="83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Rectangle 64"/>
          <p:cNvSpPr/>
          <p:nvPr/>
        </p:nvSpPr>
        <p:spPr>
          <a:xfrm>
            <a:off x="7848624" y="6660157"/>
            <a:ext cx="216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t</a:t>
            </a:r>
            <a:endParaRPr lang="en-US" sz="1600" b="1" dirty="0">
              <a:latin typeface="Calibri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392240" y="5457507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</a:rPr>
              <a:t>N(t)</a:t>
            </a:r>
            <a:endParaRPr lang="en-US" sz="1600" b="1" dirty="0">
              <a:latin typeface="Calibri" charset="0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V="1">
            <a:off x="5184328" y="6426021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>
            <a:off x="5184328" y="6426021"/>
            <a:ext cx="640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V="1">
            <a:off x="5832400" y="6282005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5832400" y="6282005"/>
            <a:ext cx="1371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5184328" y="6209997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 flipV="1">
            <a:off x="5832400" y="6065981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 flipV="1">
            <a:off x="7200552" y="6156101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7200552" y="6156101"/>
            <a:ext cx="4754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 flipV="1">
            <a:off x="7200552" y="6029130"/>
            <a:ext cx="0" cy="1245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 flipV="1">
            <a:off x="7679456" y="6011018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7679456" y="6011018"/>
            <a:ext cx="97160" cy="10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 flipV="1">
            <a:off x="7776616" y="5867002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7679456" y="5794994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 flipV="1">
            <a:off x="7776616" y="5453066"/>
            <a:ext cx="0" cy="4023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>
            <a:off x="7776616" y="5868069"/>
            <a:ext cx="457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576" y="5364013"/>
            <a:ext cx="1152128" cy="11263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560" y="5724053"/>
            <a:ext cx="784358" cy="6813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520" y="5940077"/>
            <a:ext cx="670077" cy="9691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4368" y="6012085"/>
            <a:ext cx="1154388" cy="10554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8304" y="6119887"/>
            <a:ext cx="864096" cy="85904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 bwMode="auto">
          <a:xfrm rot="16200000">
            <a:off x="5528376" y="6172093"/>
            <a:ext cx="288032" cy="1408176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8" name="Left Brace 87"/>
          <p:cNvSpPr/>
          <p:nvPr/>
        </p:nvSpPr>
        <p:spPr bwMode="auto">
          <a:xfrm rot="16200000">
            <a:off x="6968536" y="6172094"/>
            <a:ext cx="288032" cy="1408176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824288" y="6948189"/>
            <a:ext cx="15841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Calibri" charset="0"/>
              </a:rPr>
              <a:t>2 tweets/hour</a:t>
            </a:r>
            <a:endParaRPr lang="en-US" b="1" dirty="0">
              <a:latin typeface="Calibri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336456" y="6948189"/>
            <a:ext cx="15841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Calibri" charset="0"/>
              </a:rPr>
              <a:t>3 tweets/hour</a:t>
            </a:r>
            <a:endParaRPr lang="en-US" b="1" dirty="0">
              <a:latin typeface="Calibri" charset="0"/>
            </a:endParaRPr>
          </a:p>
        </p:txBody>
      </p:sp>
      <p:sp>
        <p:nvSpPr>
          <p:cNvPr id="42" name="Rounded Rectangle 41"/>
          <p:cNvSpPr>
            <a:spLocks noChangeArrowheads="1"/>
          </p:cNvSpPr>
          <p:nvPr/>
        </p:nvSpPr>
        <p:spPr bwMode="auto">
          <a:xfrm>
            <a:off x="2304008" y="2915741"/>
            <a:ext cx="5256584" cy="24384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600" kern="0" dirty="0" smtClean="0">
                <a:latin typeface="Calibri" charset="0"/>
                <a:ea typeface="DejaVu Sans" charset="0"/>
                <a:cs typeface="DejaVu Sans" charset="0"/>
              </a:rPr>
              <a:t>We </a:t>
            </a:r>
            <a:r>
              <a:rPr lang="en-US" sz="3600" b="1" kern="0" dirty="0" smtClean="0">
                <a:latin typeface="Calibri" charset="0"/>
                <a:ea typeface="DejaVu Sans" charset="0"/>
                <a:cs typeface="DejaVu Sans" charset="0"/>
              </a:rPr>
              <a:t>do not assume</a:t>
            </a:r>
            <a:r>
              <a:rPr lang="x-none" sz="3600" b="1" kern="0" dirty="0" smtClean="0">
                <a:latin typeface="Calibri" charset="0"/>
                <a:ea typeface="DejaVu Sans" charset="0"/>
                <a:cs typeface="DejaVu Sans" charset="0"/>
              </a:rPr>
              <a:t> </a:t>
            </a:r>
            <a:r>
              <a:rPr lang="en-US" sz="3600" b="1" kern="0" dirty="0" smtClean="0">
                <a:latin typeface="Calibri" charset="0"/>
                <a:ea typeface="DejaVu Sans" charset="0"/>
                <a:cs typeface="DejaVu Sans" charset="0"/>
              </a:rPr>
              <a:t>independent cascades, as before!</a:t>
            </a:r>
            <a:endParaRPr lang="en-US" sz="3600" kern="0" dirty="0">
              <a:latin typeface="Calibri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108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5" grpId="0"/>
      <p:bldP spid="66" grpId="0"/>
      <p:bldP spid="11" grpId="0" animBg="1"/>
      <p:bldP spid="88" grpId="0" animBg="1"/>
      <p:bldP spid="89" grpId="0"/>
      <p:bldP spid="91" grpId="0"/>
      <p:bldP spid="4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26300" y="6814567"/>
            <a:ext cx="2349500" cy="5222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58</a:t>
            </a:fld>
            <a:endParaRPr lang="fi-FI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323453"/>
            <a:ext cx="9612312" cy="615553"/>
          </a:xfrm>
        </p:spPr>
        <p:txBody>
          <a:bodyPr wrap="square"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Endogenous &amp; exogenous intensity</a:t>
            </a:r>
            <a:endParaRPr lang="en-US" sz="4000" dirty="0">
              <a:latin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816176" y="3059757"/>
            <a:ext cx="2376264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rgbClr val="008000"/>
                </a:solidFill>
                <a:latin typeface="Calibri" charset="0"/>
              </a:rPr>
              <a:t>Exogenous</a:t>
            </a:r>
            <a:br>
              <a:rPr lang="en-US" sz="2800" b="1" dirty="0" smtClean="0">
                <a:solidFill>
                  <a:srgbClr val="008000"/>
                </a:solidFill>
                <a:latin typeface="Calibri" charset="0"/>
              </a:rPr>
            </a:br>
            <a:r>
              <a:rPr lang="en-US" sz="2800" dirty="0" smtClean="0">
                <a:solidFill>
                  <a:srgbClr val="008000"/>
                </a:solidFill>
                <a:latin typeface="Calibri" charset="0"/>
              </a:rPr>
              <a:t>activity</a:t>
            </a:r>
            <a:endParaRPr lang="en-US" sz="2800" dirty="0">
              <a:solidFill>
                <a:srgbClr val="008000"/>
              </a:solidFill>
              <a:latin typeface="Calibri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 flipV="1">
            <a:off x="1295896" y="2123653"/>
            <a:ext cx="0" cy="79208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flipV="1">
            <a:off x="4968304" y="2123653"/>
            <a:ext cx="0" cy="79208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56" y="1475581"/>
            <a:ext cx="8279656" cy="549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43768" y="3131765"/>
            <a:ext cx="2376264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latin typeface="Calibri" charset="0"/>
              </a:rPr>
              <a:t>Overall </a:t>
            </a:r>
            <a:r>
              <a:rPr lang="en-US" sz="2800" dirty="0" smtClean="0">
                <a:latin typeface="Calibri" charset="0"/>
              </a:rPr>
              <a:t>activity</a:t>
            </a:r>
            <a:br>
              <a:rPr lang="en-US" sz="2800" dirty="0" smtClean="0">
                <a:latin typeface="Calibri" charset="0"/>
              </a:rPr>
            </a:br>
            <a:r>
              <a:rPr lang="en-US" sz="2800" b="1" dirty="0" smtClean="0">
                <a:latin typeface="Calibri" charset="0"/>
              </a:rPr>
              <a:t>(events / day)</a:t>
            </a:r>
            <a:endParaRPr lang="en-US" sz="2800" b="1" dirty="0">
              <a:latin typeface="Calibri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488584" y="3059757"/>
            <a:ext cx="2376264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accent2"/>
                </a:solidFill>
                <a:latin typeface="Calibri" charset="0"/>
              </a:rPr>
              <a:t>Endogenous </a:t>
            </a:r>
            <a:r>
              <a:rPr lang="en-US" sz="2800" dirty="0" smtClean="0">
                <a:solidFill>
                  <a:schemeClr val="accent2"/>
                </a:solidFill>
                <a:latin typeface="Calibri" charset="0"/>
              </a:rPr>
              <a:t>activity</a:t>
            </a:r>
            <a:endParaRPr lang="en-US" sz="2800" dirty="0">
              <a:solidFill>
                <a:schemeClr val="accent2"/>
              </a:solidFill>
              <a:latin typeface="Calibri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 bwMode="auto">
          <a:xfrm flipV="1">
            <a:off x="8640712" y="2123653"/>
            <a:ext cx="0" cy="79208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0" y="4069034"/>
            <a:ext cx="1440160" cy="272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84" y="4429074"/>
            <a:ext cx="1017541" cy="367124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1511920" y="4501082"/>
            <a:ext cx="0" cy="302433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1367904" y="5735280"/>
            <a:ext cx="2376264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 smtClean="0">
                <a:latin typeface="Calibri" charset="0"/>
              </a:rPr>
              <a:t>0.62 tweets/hour</a:t>
            </a:r>
            <a:br>
              <a:rPr lang="en-US" sz="2000" b="1" dirty="0" smtClean="0">
                <a:latin typeface="Calibri" charset="0"/>
              </a:rPr>
            </a:br>
            <a:r>
              <a:rPr lang="en-US" sz="2000" b="1" dirty="0" smtClean="0">
                <a:latin typeface="Calibri" charset="0"/>
              </a:rPr>
              <a:t>(13/11/2014)</a:t>
            </a:r>
            <a:endParaRPr lang="en-US" sz="2000" b="1" dirty="0">
              <a:latin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32200" y="4139877"/>
            <a:ext cx="2376264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 smtClean="0">
                <a:latin typeface="Calibri" charset="0"/>
              </a:rPr>
              <a:t>0.54 tweets/hour</a:t>
            </a:r>
            <a:br>
              <a:rPr lang="en-US" sz="2000" b="1" dirty="0" smtClean="0">
                <a:latin typeface="Calibri" charset="0"/>
              </a:rPr>
            </a:br>
            <a:r>
              <a:rPr lang="en-US" sz="2000" b="1" dirty="0" smtClean="0">
                <a:latin typeface="Calibri" charset="0"/>
              </a:rPr>
              <a:t>(13/11/2014)</a:t>
            </a:r>
            <a:endParaRPr lang="en-US" sz="2000" b="1" dirty="0">
              <a:latin typeface="Calibri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60592" y="4139877"/>
            <a:ext cx="2376264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 smtClean="0">
                <a:latin typeface="Calibri" charset="0"/>
              </a:rPr>
              <a:t>0.08 tweets/hour</a:t>
            </a:r>
            <a:br>
              <a:rPr lang="en-US" sz="2000" b="1" dirty="0" smtClean="0">
                <a:latin typeface="Calibri" charset="0"/>
              </a:rPr>
            </a:br>
            <a:r>
              <a:rPr lang="en-US" sz="2000" b="1" dirty="0" smtClean="0">
                <a:latin typeface="Calibri" charset="0"/>
              </a:rPr>
              <a:t>(13/11/2014)</a:t>
            </a:r>
            <a:endParaRPr lang="en-US" sz="2000" b="1" dirty="0"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240" y="4859957"/>
            <a:ext cx="1733537" cy="120213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968304" y="6084093"/>
            <a:ext cx="3600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"/>
              </a:lnSpc>
            </a:pPr>
            <a:r>
              <a:rPr lang="en-US" sz="4000" dirty="0" smtClean="0"/>
              <a:t>.</a:t>
            </a:r>
          </a:p>
          <a:p>
            <a:pPr>
              <a:lnSpc>
                <a:spcPct val="30000"/>
              </a:lnSpc>
            </a:pPr>
            <a:r>
              <a:rPr lang="en-US" sz="4000" dirty="0" smtClean="0"/>
              <a:t>..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208" y="6804173"/>
            <a:ext cx="2810091" cy="384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4568" y="4859233"/>
            <a:ext cx="2646439" cy="15849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496696" y="6516141"/>
            <a:ext cx="3600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"/>
              </a:lnSpc>
            </a:pPr>
            <a:r>
              <a:rPr lang="en-US" sz="4000" dirty="0" smtClean="0"/>
              <a:t>.</a:t>
            </a:r>
          </a:p>
          <a:p>
            <a:pPr>
              <a:lnSpc>
                <a:spcPct val="30000"/>
              </a:lnSpc>
            </a:pPr>
            <a:r>
              <a:rPr lang="en-US" sz="4000" dirty="0" smtClean="0"/>
              <a:t>..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322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21" grpId="1"/>
      <p:bldP spid="25" grpId="0"/>
      <p:bldP spid="25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56" y="1865833"/>
            <a:ext cx="5461000" cy="977900"/>
          </a:xfrm>
          <a:prstGeom prst="rect">
            <a:avLst/>
          </a:prstGeom>
        </p:spPr>
      </p:pic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FC686-82F5-9940-BE53-99E7DA1FED7B}" type="slidenum">
              <a:rPr lang="fi-FI"/>
              <a:pPr/>
              <a:t>59</a:t>
            </a:fld>
            <a:endParaRPr lang="fi-FI" dirty="0"/>
          </a:p>
        </p:txBody>
      </p:sp>
      <p:sp>
        <p:nvSpPr>
          <p:cNvPr id="2253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Exogenous intensity: Hawkes Process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2736056" y="3127738"/>
            <a:ext cx="3600400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Influence of neighbor u</a:t>
            </a:r>
            <a:r>
              <a:rPr lang="en-US" sz="28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i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 on user u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</a:endParaRPr>
          </a:p>
        </p:txBody>
      </p:sp>
      <p:cxnSp>
        <p:nvCxnSpPr>
          <p:cNvPr id="155" name="Straight Arrow Connector 154"/>
          <p:cNvCxnSpPr/>
          <p:nvPr/>
        </p:nvCxnSpPr>
        <p:spPr bwMode="auto">
          <a:xfrm flipH="1" flipV="1">
            <a:off x="5976416" y="2555701"/>
            <a:ext cx="1008112" cy="50405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9" name="Rectangle 158"/>
          <p:cNvSpPr/>
          <p:nvPr/>
        </p:nvSpPr>
        <p:spPr>
          <a:xfrm>
            <a:off x="6840512" y="3127738"/>
            <a:ext cx="2952328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</a:rPr>
              <a:t>Previous event by a neighboor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4680272" y="2015717"/>
            <a:ext cx="1872208" cy="684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6624488" y="1835621"/>
            <a:ext cx="2736057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 smtClean="0">
                <a:latin typeface="Calibri" charset="0"/>
              </a:rPr>
              <a:t>Non-negative kernel (memory)</a:t>
            </a:r>
            <a:endParaRPr lang="en-US" sz="2400" b="1" dirty="0">
              <a:latin typeface="Calibri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 flipV="1">
            <a:off x="4248224" y="2627709"/>
            <a:ext cx="0" cy="50405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>
            <a:stCxn id="94" idx="6"/>
          </p:cNvCxnSpPr>
          <p:nvPr/>
        </p:nvCxnSpPr>
        <p:spPr bwMode="auto">
          <a:xfrm>
            <a:off x="6552480" y="2357717"/>
            <a:ext cx="360040" cy="1804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287784" y="3127738"/>
            <a:ext cx="2376264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accent2"/>
                </a:solidFill>
                <a:latin typeface="Calibri" charset="0"/>
              </a:rPr>
              <a:t>Endogenous </a:t>
            </a:r>
            <a:r>
              <a:rPr lang="en-US" sz="2800" dirty="0" smtClean="0">
                <a:solidFill>
                  <a:schemeClr val="accent2"/>
                </a:solidFill>
                <a:latin typeface="Calibri" charset="0"/>
              </a:rPr>
              <a:t>activity</a:t>
            </a:r>
            <a:endParaRPr lang="en-US" sz="2800" dirty="0">
              <a:solidFill>
                <a:schemeClr val="accent2"/>
              </a:solidFill>
              <a:latin typeface="Calibri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 flipV="1">
            <a:off x="1439912" y="2627709"/>
            <a:ext cx="0" cy="50405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1439912" y="4715941"/>
            <a:ext cx="0" cy="20162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1439912" y="6732165"/>
            <a:ext cx="7704856" cy="83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240" y="4571925"/>
            <a:ext cx="1872208" cy="6870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456" y="4571925"/>
            <a:ext cx="3095553" cy="576064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 bwMode="auto">
          <a:xfrm>
            <a:off x="4392240" y="6804173"/>
            <a:ext cx="1008112" cy="40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latinLnBrk="0">
              <a:lnSpc>
                <a:spcPct val="80000"/>
              </a:lnSpc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latin typeface="Calibri"/>
                <a:ea typeface="+mj-ea"/>
                <a:cs typeface="+mj-cs"/>
              </a:rPr>
              <a:t>2:54 PM</a:t>
            </a:r>
            <a:br>
              <a:rPr lang="en-US" sz="1600" kern="0" dirty="0" smtClean="0">
                <a:latin typeface="Calibri"/>
                <a:ea typeface="+mj-ea"/>
                <a:cs typeface="+mj-cs"/>
              </a:rPr>
            </a:br>
            <a:r>
              <a:rPr lang="en-US" sz="1600" kern="0" dirty="0" smtClean="0">
                <a:latin typeface="Calibri"/>
                <a:ea typeface="+mj-ea"/>
                <a:cs typeface="+mj-cs"/>
              </a:rPr>
              <a:t>13 Nov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 bwMode="auto">
          <a:xfrm>
            <a:off x="6408464" y="6804173"/>
            <a:ext cx="1008112" cy="40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latinLnBrk="0">
              <a:lnSpc>
                <a:spcPct val="80000"/>
              </a:lnSpc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latin typeface="Calibri"/>
                <a:ea typeface="+mj-ea"/>
                <a:cs typeface="+mj-cs"/>
              </a:rPr>
              <a:t>3:50 PM</a:t>
            </a:r>
            <a:br>
              <a:rPr lang="en-US" sz="1600" kern="0" dirty="0" smtClean="0">
                <a:latin typeface="Calibri"/>
                <a:ea typeface="+mj-ea"/>
                <a:cs typeface="+mj-cs"/>
              </a:rPr>
            </a:br>
            <a:r>
              <a:rPr lang="en-US" sz="1600" kern="0" dirty="0" smtClean="0">
                <a:latin typeface="Calibri"/>
                <a:ea typeface="+mj-ea"/>
                <a:cs typeface="+mj-cs"/>
              </a:rPr>
              <a:t>13 Nov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904" y="4897631"/>
            <a:ext cx="2952328" cy="394374"/>
          </a:xfrm>
          <a:prstGeom prst="rect">
            <a:avLst/>
          </a:prstGeom>
        </p:spPr>
      </p:pic>
      <p:sp>
        <p:nvSpPr>
          <p:cNvPr id="41" name="Title 1"/>
          <p:cNvSpPr txBox="1">
            <a:spLocks/>
          </p:cNvSpPr>
          <p:nvPr/>
        </p:nvSpPr>
        <p:spPr bwMode="auto">
          <a:xfrm>
            <a:off x="2592040" y="6804173"/>
            <a:ext cx="1008112" cy="40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latinLnBrk="0">
              <a:lnSpc>
                <a:spcPct val="80000"/>
              </a:lnSpc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latin typeface="Calibri"/>
                <a:ea typeface="+mj-ea"/>
                <a:cs typeface="+mj-cs"/>
              </a:rPr>
              <a:t>1:55 PM</a:t>
            </a:r>
            <a:br>
              <a:rPr lang="en-US" sz="1600" kern="0" dirty="0" smtClean="0">
                <a:latin typeface="Calibri"/>
                <a:ea typeface="+mj-ea"/>
                <a:cs typeface="+mj-cs"/>
              </a:rPr>
            </a:br>
            <a:r>
              <a:rPr lang="en-US" sz="1600" kern="0" dirty="0" smtClean="0">
                <a:latin typeface="Calibri"/>
                <a:ea typeface="+mj-ea"/>
                <a:cs typeface="+mj-cs"/>
              </a:rPr>
              <a:t>13 Nov</a:t>
            </a: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2880072" y="5292005"/>
            <a:ext cx="0" cy="144016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4896296" y="5292005"/>
            <a:ext cx="0" cy="144016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6840512" y="5219997"/>
            <a:ext cx="0" cy="136815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oval" w="lg" len="med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6264448" y="4499917"/>
            <a:ext cx="3168352" cy="72008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Curved Connector 49"/>
          <p:cNvCxnSpPr/>
          <p:nvPr/>
        </p:nvCxnSpPr>
        <p:spPr bwMode="auto">
          <a:xfrm>
            <a:off x="4896296" y="5292005"/>
            <a:ext cx="3744416" cy="1440160"/>
          </a:xfrm>
          <a:prstGeom prst="curvedConnector3">
            <a:avLst>
              <a:gd name="adj1" fmla="val 933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Curved Connector 68"/>
          <p:cNvCxnSpPr/>
          <p:nvPr/>
        </p:nvCxnSpPr>
        <p:spPr bwMode="auto">
          <a:xfrm>
            <a:off x="2880072" y="5292005"/>
            <a:ext cx="3744416" cy="1440160"/>
          </a:xfrm>
          <a:prstGeom prst="curvedConnector3">
            <a:avLst>
              <a:gd name="adj1" fmla="val 933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3567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9" grpId="0"/>
      <p:bldP spid="94" grpId="0" animBg="1"/>
      <p:bldP spid="166" grpId="0"/>
      <p:bldP spid="37" grpId="0"/>
      <p:bldP spid="38" grpId="0"/>
      <p:bldP spid="41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6</a:t>
            </a:fld>
            <a:endParaRPr lang="fi-FI" dirty="0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51445"/>
            <a:ext cx="7010399" cy="677108"/>
          </a:xfrm>
        </p:spPr>
        <p:txBody>
          <a:bodyPr wrap="square"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Structural vs Functional</a:t>
            </a:r>
            <a:endParaRPr lang="en-US" dirty="0">
              <a:latin typeface="Calibri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001711" y="6345574"/>
            <a:ext cx="7620001" cy="1048393"/>
            <a:chOff x="1001711" y="6345574"/>
            <a:chExt cx="7620001" cy="104839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9112" y="6370637"/>
              <a:ext cx="1752600" cy="102333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001711" y="6345574"/>
              <a:ext cx="571500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000" b="1" dirty="0" smtClean="0">
                  <a:latin typeface="Calibri"/>
                </a:rPr>
                <a:t>What happens if the functional connectivity is missing…</a:t>
              </a:r>
              <a:endParaRPr lang="en-US" sz="3000" dirty="0" smtClean="0">
                <a:latin typeface="Calibri"/>
              </a:endParaRPr>
            </a:p>
            <a:p>
              <a:endParaRPr lang="en-US" sz="2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516312" y="1475581"/>
            <a:ext cx="3505200" cy="4362450"/>
            <a:chOff x="3516312" y="1475581"/>
            <a:chExt cx="3505200" cy="4362450"/>
          </a:xfrm>
        </p:grpSpPr>
        <p:sp>
          <p:nvSpPr>
            <p:cNvPr id="16" name="Rectangle 15"/>
            <p:cNvSpPr/>
            <p:nvPr/>
          </p:nvSpPr>
          <p:spPr>
            <a:xfrm>
              <a:off x="4049712" y="1475581"/>
              <a:ext cx="2514600" cy="717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algn="ctr">
                <a:lnSpc>
                  <a:spcPct val="70000"/>
                </a:lnSpc>
                <a:buSzTx/>
              </a:pPr>
              <a:r>
                <a:rPr lang="en-US" sz="2800" b="1" cap="small" dirty="0" smtClean="0">
                  <a:latin typeface="Calibri" charset="0"/>
                </a:rPr>
                <a:t>Functional Connectivity</a:t>
              </a:r>
            </a:p>
          </p:txBody>
        </p:sp>
        <p:sp>
          <p:nvSpPr>
            <p:cNvPr id="18" name="Text Placeholder 2"/>
            <p:cNvSpPr txBox="1">
              <a:spLocks/>
            </p:cNvSpPr>
            <p:nvPr/>
          </p:nvSpPr>
          <p:spPr bwMode="auto">
            <a:xfrm>
              <a:off x="4202112" y="2693927"/>
              <a:ext cx="2209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ts val="0"/>
                </a:spcBef>
                <a:buClr>
                  <a:srgbClr val="FF6309"/>
                </a:buClr>
                <a:defRPr/>
              </a:pPr>
              <a:r>
                <a:rPr lang="en-US" sz="2600" dirty="0" smtClean="0">
                  <a:latin typeface="Calibri" charset="0"/>
                </a:rPr>
                <a:t># </a:t>
              </a:r>
              <a:r>
                <a:rPr lang="en-US" sz="2600" i="1" dirty="0" smtClean="0">
                  <a:latin typeface="Calibri" charset="0"/>
                </a:rPr>
                <a:t>active</a:t>
              </a:r>
              <a:r>
                <a:rPr lang="en-US" sz="2600" dirty="0" smtClean="0">
                  <a:latin typeface="Calibri" charset="0"/>
                </a:rPr>
                <a:t> users </a:t>
              </a:r>
              <a:r>
                <a:rPr lang="en-US" sz="3000" dirty="0" smtClean="0">
                  <a:latin typeface="Calibri" charset="0"/>
                </a:rPr>
                <a:t/>
              </a:r>
              <a:br>
                <a:rPr lang="en-US" sz="3000" dirty="0" smtClean="0">
                  <a:latin typeface="Calibri" charset="0"/>
                </a:rPr>
              </a:br>
              <a:endParaRPr lang="en-US" sz="3000" dirty="0" smtClean="0">
                <a:latin typeface="Calibri" charset="0"/>
              </a:endParaRPr>
            </a:p>
          </p:txBody>
        </p:sp>
        <p:sp>
          <p:nvSpPr>
            <p:cNvPr id="22" name="Text Placeholder 2"/>
            <p:cNvSpPr txBox="1">
              <a:spLocks/>
            </p:cNvSpPr>
            <p:nvPr/>
          </p:nvSpPr>
          <p:spPr bwMode="auto">
            <a:xfrm>
              <a:off x="3668712" y="3151127"/>
              <a:ext cx="33528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ts val="0"/>
                </a:spcBef>
                <a:buClr>
                  <a:srgbClr val="FF6309"/>
                </a:buClr>
                <a:defRPr/>
              </a:pPr>
              <a:r>
                <a:rPr lang="en-US" sz="2600" dirty="0" smtClean="0">
                  <a:latin typeface="Calibri" charset="0"/>
                </a:rPr>
                <a:t># </a:t>
              </a:r>
              <a:r>
                <a:rPr lang="en-US" sz="2600" i="1" dirty="0" smtClean="0">
                  <a:latin typeface="Calibri" charset="0"/>
                </a:rPr>
                <a:t>active</a:t>
              </a:r>
              <a:r>
                <a:rPr lang="en-US" sz="2600" dirty="0" smtClean="0">
                  <a:latin typeface="Calibri" charset="0"/>
                </a:rPr>
                <a:t> connections</a:t>
              </a:r>
            </a:p>
          </p:txBody>
        </p:sp>
        <p:sp>
          <p:nvSpPr>
            <p:cNvPr id="33" name="Right Arrow 32"/>
            <p:cNvSpPr/>
            <p:nvPr/>
          </p:nvSpPr>
          <p:spPr bwMode="auto">
            <a:xfrm>
              <a:off x="3516312" y="1798637"/>
              <a:ext cx="457200" cy="30480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9112" y="4618037"/>
              <a:ext cx="863600" cy="5080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2712" y="4770437"/>
              <a:ext cx="1225550" cy="71874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0312" y="4313237"/>
              <a:ext cx="1295400" cy="355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8312" y="3856037"/>
              <a:ext cx="1257300" cy="3810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8312" y="5456237"/>
              <a:ext cx="1257300" cy="355600"/>
            </a:xfrm>
            <a:prstGeom prst="rect">
              <a:avLst/>
            </a:prstGeom>
          </p:spPr>
        </p:pic>
        <p:cxnSp>
          <p:nvCxnSpPr>
            <p:cNvPr id="52" name="Straight Connector 51"/>
            <p:cNvCxnSpPr/>
            <p:nvPr/>
          </p:nvCxnSpPr>
          <p:spPr bwMode="auto">
            <a:xfrm rot="5400000">
              <a:off x="2259012" y="4275137"/>
              <a:ext cx="3124994" cy="7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Up-Down Arrow 55"/>
            <p:cNvSpPr/>
            <p:nvPr/>
          </p:nvSpPr>
          <p:spPr bwMode="auto">
            <a:xfrm>
              <a:off x="5116512" y="2408237"/>
              <a:ext cx="228600" cy="381000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2" name="Gruppierung 1"/>
          <p:cNvGrpSpPr/>
          <p:nvPr/>
        </p:nvGrpSpPr>
        <p:grpSpPr>
          <a:xfrm>
            <a:off x="6640512" y="1570037"/>
            <a:ext cx="3440113" cy="4267994"/>
            <a:chOff x="6640512" y="1570037"/>
            <a:chExt cx="3440113" cy="4267994"/>
          </a:xfrm>
        </p:grpSpPr>
        <p:sp>
          <p:nvSpPr>
            <p:cNvPr id="45" name="Text Placeholder 2"/>
            <p:cNvSpPr txBox="1">
              <a:spLocks/>
            </p:cNvSpPr>
            <p:nvPr/>
          </p:nvSpPr>
          <p:spPr bwMode="auto">
            <a:xfrm>
              <a:off x="7108825" y="4827527"/>
              <a:ext cx="29718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ts val="0"/>
                </a:spcBef>
                <a:buClr>
                  <a:srgbClr val="FF6309"/>
                </a:buClr>
                <a:defRPr/>
              </a:pPr>
              <a:r>
                <a:rPr lang="en-US" sz="2600" b="1" dirty="0" smtClean="0">
                  <a:solidFill>
                    <a:schemeClr val="accent2"/>
                  </a:solidFill>
                  <a:latin typeface="Calibri" charset="0"/>
                </a:rPr>
                <a:t>information overload</a:t>
              </a:r>
            </a:p>
          </p:txBody>
        </p:sp>
        <p:sp>
          <p:nvSpPr>
            <p:cNvPr id="46" name="Text Placeholder 2"/>
            <p:cNvSpPr txBox="1">
              <a:spLocks/>
            </p:cNvSpPr>
            <p:nvPr/>
          </p:nvSpPr>
          <p:spPr bwMode="auto">
            <a:xfrm>
              <a:off x="7097712" y="5208527"/>
              <a:ext cx="29718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ts val="0"/>
                </a:spcBef>
                <a:buClr>
                  <a:srgbClr val="FF6309"/>
                </a:buClr>
                <a:defRPr/>
              </a:pPr>
              <a:r>
                <a:rPr lang="en-US" sz="2600" b="1" dirty="0" smtClean="0">
                  <a:solidFill>
                    <a:schemeClr val="accent2"/>
                  </a:solidFill>
                  <a:latin typeface="Calibri" charset="0"/>
                </a:rPr>
                <a:t>fear of missing out</a:t>
              </a: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6640512" y="1570037"/>
              <a:ext cx="3200400" cy="4267994"/>
              <a:chOff x="6640512" y="1570037"/>
              <a:chExt cx="3200400" cy="4267994"/>
            </a:xfrm>
          </p:grpSpPr>
          <p:sp>
            <p:nvSpPr>
              <p:cNvPr id="17" name="Text Placeholder 2"/>
              <p:cNvSpPr txBox="1">
                <a:spLocks/>
              </p:cNvSpPr>
              <p:nvPr/>
            </p:nvSpPr>
            <p:spPr bwMode="auto">
              <a:xfrm>
                <a:off x="7707312" y="3455927"/>
                <a:ext cx="16002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>
                  <a:spcBef>
                    <a:spcPts val="0"/>
                  </a:spcBef>
                  <a:buClr>
                    <a:srgbClr val="FF6309"/>
                  </a:buClr>
                  <a:defRPr/>
                </a:pPr>
                <a:r>
                  <a:rPr lang="en-US" sz="2600" b="1" dirty="0" smtClean="0">
                    <a:solidFill>
                      <a:schemeClr val="accent1"/>
                    </a:solidFill>
                    <a:latin typeface="Calibri" charset="0"/>
                  </a:rPr>
                  <a:t>influence</a:t>
                </a:r>
              </a:p>
            </p:txBody>
          </p:sp>
          <p:sp>
            <p:nvSpPr>
              <p:cNvPr id="19" name="Text Placeholder 2"/>
              <p:cNvSpPr txBox="1">
                <a:spLocks/>
              </p:cNvSpPr>
              <p:nvPr/>
            </p:nvSpPr>
            <p:spPr bwMode="auto">
              <a:xfrm>
                <a:off x="7326312" y="2994262"/>
                <a:ext cx="2514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>
                  <a:spcBef>
                    <a:spcPts val="0"/>
                  </a:spcBef>
                  <a:buClr>
                    <a:srgbClr val="FF6309"/>
                  </a:buClr>
                  <a:defRPr/>
                </a:pPr>
                <a:r>
                  <a:rPr lang="en-US" sz="2600" b="1" dirty="0" smtClean="0">
                    <a:solidFill>
                      <a:schemeClr val="accent1"/>
                    </a:solidFill>
                    <a:latin typeface="Calibri" charset="0"/>
                  </a:rPr>
                  <a:t>engagement</a:t>
                </a:r>
                <a:r>
                  <a:rPr lang="en-US" sz="3000" dirty="0" smtClean="0">
                    <a:solidFill>
                      <a:srgbClr val="008000"/>
                    </a:solidFill>
                    <a:latin typeface="Calibri" charset="0"/>
                  </a:rPr>
                  <a:t/>
                </a:r>
                <a:br>
                  <a:rPr lang="en-US" sz="3000" dirty="0" smtClean="0">
                    <a:solidFill>
                      <a:srgbClr val="008000"/>
                    </a:solidFill>
                    <a:latin typeface="Calibri" charset="0"/>
                  </a:rPr>
                </a:br>
                <a:endParaRPr lang="en-US" sz="3000" dirty="0" smtClean="0">
                  <a:solidFill>
                    <a:srgbClr val="008000"/>
                  </a:solidFill>
                  <a:latin typeface="Calibri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250112" y="1570037"/>
                <a:ext cx="2514600" cy="652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70000"/>
                  </a:lnSpc>
                  <a:buSzTx/>
                </a:pPr>
                <a:r>
                  <a:rPr lang="en-US" sz="2800" b="1" cap="small" dirty="0" smtClean="0">
                    <a:latin typeface="Calibri" charset="0"/>
                  </a:rPr>
                  <a:t>Spread of contagions</a:t>
                </a:r>
              </a:p>
            </p:txBody>
          </p:sp>
          <p:sp>
            <p:nvSpPr>
              <p:cNvPr id="34" name="Right Arrow 33"/>
              <p:cNvSpPr/>
              <p:nvPr/>
            </p:nvSpPr>
            <p:spPr bwMode="auto">
              <a:xfrm>
                <a:off x="6640512" y="1798637"/>
                <a:ext cx="457200" cy="30480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42" name="Text Placeholder 2"/>
              <p:cNvSpPr txBox="1">
                <a:spLocks/>
              </p:cNvSpPr>
              <p:nvPr/>
            </p:nvSpPr>
            <p:spPr bwMode="auto">
              <a:xfrm>
                <a:off x="7344568" y="3836927"/>
                <a:ext cx="238194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ts val="0"/>
                  </a:spcBef>
                  <a:buClr>
                    <a:srgbClr val="FF6309"/>
                  </a:buClr>
                  <a:defRPr/>
                </a:pPr>
                <a:r>
                  <a:rPr lang="en-US" sz="2600" b="1" dirty="0" smtClean="0">
                    <a:solidFill>
                      <a:schemeClr val="accent1"/>
                    </a:solidFill>
                    <a:latin typeface="Calibri" charset="0"/>
                  </a:rPr>
                  <a:t>viral marketing</a:t>
                </a:r>
              </a:p>
            </p:txBody>
          </p:sp>
          <p:sp>
            <p:nvSpPr>
              <p:cNvPr id="43" name="Text Placeholder 2"/>
              <p:cNvSpPr txBox="1">
                <a:spLocks/>
              </p:cNvSpPr>
              <p:nvPr/>
            </p:nvSpPr>
            <p:spPr bwMode="auto">
              <a:xfrm>
                <a:off x="7478712" y="4446527"/>
                <a:ext cx="20574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>
                  <a:spcBef>
                    <a:spcPts val="0"/>
                  </a:spcBef>
                  <a:buClr>
                    <a:srgbClr val="FF6309"/>
                  </a:buClr>
                  <a:defRPr/>
                </a:pPr>
                <a:r>
                  <a:rPr lang="en-US" sz="2600" b="1" dirty="0" smtClean="0">
                    <a:solidFill>
                      <a:schemeClr val="accent2"/>
                    </a:solidFill>
                    <a:latin typeface="Calibri" charset="0"/>
                  </a:rPr>
                  <a:t>rumors</a:t>
                </a:r>
              </a:p>
            </p:txBody>
          </p:sp>
          <p:sp>
            <p:nvSpPr>
              <p:cNvPr id="57" name="Up-Down Arrow 56"/>
              <p:cNvSpPr/>
              <p:nvPr/>
            </p:nvSpPr>
            <p:spPr bwMode="auto">
              <a:xfrm>
                <a:off x="8393112" y="2408237"/>
                <a:ext cx="228600" cy="381000"/>
              </a:xfrm>
              <a:prstGeom prst="up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cxnSp>
            <p:nvCxnSpPr>
              <p:cNvPr id="61" name="Straight Connector 60"/>
              <p:cNvCxnSpPr/>
              <p:nvPr/>
            </p:nvCxnSpPr>
            <p:spPr bwMode="auto">
              <a:xfrm rot="5400000">
                <a:off x="5383212" y="4275137"/>
                <a:ext cx="3124994" cy="79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64" name="Group 63"/>
          <p:cNvGrpSpPr/>
          <p:nvPr/>
        </p:nvGrpSpPr>
        <p:grpSpPr>
          <a:xfrm>
            <a:off x="11113" y="1493837"/>
            <a:ext cx="3543299" cy="4495800"/>
            <a:chOff x="11113" y="1493837"/>
            <a:chExt cx="3543299" cy="4495800"/>
          </a:xfrm>
        </p:grpSpPr>
        <p:sp>
          <p:nvSpPr>
            <p:cNvPr id="15" name="Rectangle 14"/>
            <p:cNvSpPr/>
            <p:nvPr/>
          </p:nvSpPr>
          <p:spPr>
            <a:xfrm>
              <a:off x="1001712" y="1493837"/>
              <a:ext cx="2514600" cy="717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algn="ctr">
                <a:lnSpc>
                  <a:spcPct val="70000"/>
                </a:lnSpc>
                <a:buSzTx/>
              </a:pPr>
              <a:r>
                <a:rPr lang="en-US" sz="2800" b="1" cap="small" dirty="0" smtClean="0">
                  <a:latin typeface="Calibri" charset="0"/>
                </a:rPr>
                <a:t>Structural Connectivity</a:t>
              </a:r>
            </a:p>
          </p:txBody>
        </p:sp>
        <p:sp>
          <p:nvSpPr>
            <p:cNvPr id="20" name="Text Placeholder 2"/>
            <p:cNvSpPr txBox="1">
              <a:spLocks/>
            </p:cNvSpPr>
            <p:nvPr/>
          </p:nvSpPr>
          <p:spPr bwMode="auto">
            <a:xfrm>
              <a:off x="1306512" y="2770127"/>
              <a:ext cx="16002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ts val="0"/>
                </a:spcBef>
                <a:buClr>
                  <a:srgbClr val="FF6309"/>
                </a:buClr>
                <a:defRPr/>
              </a:pPr>
              <a:r>
                <a:rPr lang="en-US" sz="2600" dirty="0" smtClean="0">
                  <a:latin typeface="Calibri" charset="0"/>
                </a:rPr>
                <a:t># users</a:t>
              </a:r>
            </a:p>
          </p:txBody>
        </p:sp>
        <p:sp>
          <p:nvSpPr>
            <p:cNvPr id="21" name="Text Placeholder 2"/>
            <p:cNvSpPr txBox="1">
              <a:spLocks/>
            </p:cNvSpPr>
            <p:nvPr/>
          </p:nvSpPr>
          <p:spPr bwMode="auto">
            <a:xfrm>
              <a:off x="1077912" y="3151127"/>
              <a:ext cx="2286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ts val="0"/>
                </a:spcBef>
                <a:buClr>
                  <a:srgbClr val="FF6309"/>
                </a:buClr>
                <a:defRPr/>
              </a:pPr>
              <a:r>
                <a:rPr lang="en-US" sz="2600" dirty="0" smtClean="0">
                  <a:latin typeface="Calibri" charset="0"/>
                </a:rPr>
                <a:t># connections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-945559" y="4021767"/>
              <a:ext cx="246734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cap="small" dirty="0" smtClean="0">
                  <a:latin typeface="Calibri" charset="0"/>
                </a:rPr>
                <a:t>In social media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0312" y="3627437"/>
              <a:ext cx="2108200" cy="584200"/>
            </a:xfrm>
            <a:prstGeom prst="rect">
              <a:avLst/>
            </a:prstGeom>
          </p:spPr>
        </p:pic>
        <p:sp>
          <p:nvSpPr>
            <p:cNvPr id="41" name="Left Brace 40"/>
            <p:cNvSpPr/>
            <p:nvPr/>
          </p:nvSpPr>
          <p:spPr bwMode="auto">
            <a:xfrm>
              <a:off x="565111" y="2636837"/>
              <a:ext cx="331200" cy="3352800"/>
            </a:xfrm>
            <a:prstGeom prst="lef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9312" y="4237037"/>
              <a:ext cx="2705100" cy="635000"/>
            </a:xfrm>
            <a:prstGeom prst="rect">
              <a:avLst/>
            </a:prstGeom>
          </p:spPr>
        </p:pic>
        <p:sp>
          <p:nvSpPr>
            <p:cNvPr id="55" name="Up-Down Arrow 54"/>
            <p:cNvSpPr/>
            <p:nvPr/>
          </p:nvSpPr>
          <p:spPr bwMode="auto">
            <a:xfrm>
              <a:off x="2068512" y="2408237"/>
              <a:ext cx="228600" cy="381000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5712" y="4922837"/>
              <a:ext cx="977900" cy="5334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5512" y="5177445"/>
              <a:ext cx="1600200" cy="431192"/>
            </a:xfrm>
            <a:prstGeom prst="rect">
              <a:avLst/>
            </a:prstGeom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226300" y="6513487"/>
            <a:ext cx="2349500" cy="5222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CEAFC686-82F5-9940-BE53-99E7DA1FED7B}" type="slidenum">
              <a:rPr lang="fi-FI"/>
              <a:pPr/>
              <a:t>60</a:t>
            </a:fld>
            <a:endParaRPr lang="fi-FI" dirty="0"/>
          </a:p>
        </p:txBody>
      </p:sp>
      <p:sp>
        <p:nvSpPr>
          <p:cNvPr id="2253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Memory in Hawkes Processes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3808" y="1569655"/>
            <a:ext cx="83570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latin typeface="Calibri" charset="0"/>
              </a:rPr>
              <a:t>g(t - t</a:t>
            </a:r>
            <a:r>
              <a:rPr lang="en-US" sz="3000" b="1" baseline="-25000" dirty="0" smtClean="0">
                <a:latin typeface="Calibri" charset="0"/>
              </a:rPr>
              <a:t>i</a:t>
            </a:r>
            <a:r>
              <a:rPr lang="en-US" sz="3000" b="1" dirty="0" smtClean="0">
                <a:latin typeface="Calibri" charset="0"/>
              </a:rPr>
              <a:t>) models the lifetime of an event (e.g., tweet) </a:t>
            </a:r>
          </a:p>
          <a:p>
            <a:r>
              <a:rPr lang="en-US" sz="3000" b="1" dirty="0" smtClean="0">
                <a:latin typeface="Calibri" charset="0"/>
              </a:rPr>
              <a:t>published at t</a:t>
            </a:r>
            <a:r>
              <a:rPr lang="en-US" sz="3000" b="1" baseline="-25000" dirty="0" smtClean="0">
                <a:latin typeface="Calibri" charset="0"/>
              </a:rPr>
              <a:t>i</a:t>
            </a:r>
            <a:r>
              <a:rPr lang="en-US" sz="3000" b="1" dirty="0" smtClean="0">
                <a:latin typeface="Calibri" charset="0"/>
              </a:rPr>
              <a:t> </a:t>
            </a:r>
            <a:endParaRPr lang="en-US" sz="3000" b="1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484" y="3461121"/>
            <a:ext cx="1062697" cy="533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865" y="6585321"/>
            <a:ext cx="1090303" cy="24511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864" y="3994521"/>
            <a:ext cx="1096591" cy="25908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 bwMode="auto">
          <a:xfrm rot="5400000">
            <a:off x="5262239" y="6239246"/>
            <a:ext cx="5532438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rot="5400000">
            <a:off x="4195439" y="6239246"/>
            <a:ext cx="5532438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rot="5400000">
            <a:off x="383851" y="6206183"/>
            <a:ext cx="6294438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664" y="3059757"/>
            <a:ext cx="2345359" cy="53467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 bwMode="auto">
          <a:xfrm rot="5400000">
            <a:off x="-1977555" y="6206976"/>
            <a:ext cx="6294438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/>
          <p:nvPr/>
        </p:nvSpPr>
        <p:spPr bwMode="auto">
          <a:xfrm>
            <a:off x="5360664" y="5531221"/>
            <a:ext cx="4648200" cy="1371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407664" y="5576589"/>
            <a:ext cx="4648200" cy="1371600"/>
          </a:xfrm>
          <a:prstGeom prst="rect">
            <a:avLst/>
          </a:prstGeom>
          <a:solidFill>
            <a:srgbClr val="9ECC82"/>
          </a:solidFill>
          <a:ln w="444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589264" y="5656275"/>
            <a:ext cx="1981200" cy="109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buSzTx/>
            </a:pPr>
            <a:r>
              <a:rPr lang="en-US" b="1" cap="small" dirty="0" smtClean="0">
                <a:latin typeface="Calibri" charset="0"/>
              </a:rPr>
              <a:t>Twitter user following 300 people receives 30 tweet per hour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180064" y="5656275"/>
            <a:ext cx="1752600" cy="109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buSzTx/>
            </a:pPr>
            <a:r>
              <a:rPr lang="en-US" b="1" cap="small" dirty="0" smtClean="0">
                <a:latin typeface="Calibri" charset="0"/>
              </a:rPr>
              <a:t>A tweet ‘stays’ among the last 30 tweets during AN HOUR!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7265664" y="6113475"/>
            <a:ext cx="760412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Rectangle 44"/>
          <p:cNvSpPr/>
          <p:nvPr/>
        </p:nvSpPr>
        <p:spPr>
          <a:xfrm>
            <a:off x="560064" y="5652789"/>
            <a:ext cx="1752600" cy="109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buSzTx/>
            </a:pPr>
            <a:r>
              <a:rPr lang="en-US" b="1" cap="small" dirty="0" smtClean="0">
                <a:latin typeface="Calibri" charset="0"/>
              </a:rPr>
              <a:t>Twitter user following 10 people receives 1 tweet per hour</a:t>
            </a:r>
          </a:p>
        </p:txBody>
      </p:sp>
      <p:cxnSp>
        <p:nvCxnSpPr>
          <p:cNvPr id="46" name="Straight Arrow Connector 45"/>
          <p:cNvCxnSpPr/>
          <p:nvPr/>
        </p:nvCxnSpPr>
        <p:spPr bwMode="auto">
          <a:xfrm>
            <a:off x="2312664" y="6186189"/>
            <a:ext cx="533400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3074664" y="5701643"/>
            <a:ext cx="1981200" cy="109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buSzTx/>
            </a:pPr>
            <a:r>
              <a:rPr lang="en-US" b="1" cap="small" dirty="0" smtClean="0">
                <a:latin typeface="Calibri" charset="0"/>
              </a:rPr>
              <a:t>A tweet ‘stays’ among the last 30 tweets during more than A DAY!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64864" y="3724085"/>
            <a:ext cx="3124200" cy="126291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buSzTx/>
            </a:pPr>
            <a:r>
              <a:rPr lang="en-US" sz="2800" b="1" cap="small" dirty="0" smtClean="0">
                <a:latin typeface="Calibri" charset="0"/>
              </a:rPr>
              <a:t>Some twitter users receive few tweets/hour in their walls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00352" y="3778621"/>
            <a:ext cx="4494584" cy="126291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buSzTx/>
            </a:pPr>
            <a:r>
              <a:rPr lang="en-US" sz="2800" b="1" cap="small" dirty="0" smtClean="0">
                <a:latin typeface="Calibri" charset="0"/>
              </a:rPr>
              <a:t>Other twitter users </a:t>
            </a:r>
            <a:br>
              <a:rPr lang="en-US" sz="2800" b="1" cap="small" dirty="0" smtClean="0">
                <a:latin typeface="Calibri" charset="0"/>
              </a:rPr>
            </a:br>
            <a:r>
              <a:rPr lang="en-US" sz="2800" b="1" cap="small" dirty="0" smtClean="0">
                <a:latin typeface="Calibri" charset="0"/>
              </a:rPr>
              <a:t>receive many tweets/hour</a:t>
            </a:r>
            <a:br>
              <a:rPr lang="en-US" sz="2800" b="1" cap="small" dirty="0" smtClean="0">
                <a:latin typeface="Calibri" charset="0"/>
              </a:rPr>
            </a:br>
            <a:r>
              <a:rPr lang="en-US" sz="2800" b="1" cap="small" dirty="0" smtClean="0">
                <a:latin typeface="Calibri" charset="0"/>
              </a:rPr>
              <a:t>in their walls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 rot="10800000">
            <a:off x="1169664" y="3059757"/>
            <a:ext cx="23622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 rot="10800000">
            <a:off x="6960864" y="3473821"/>
            <a:ext cx="1066800" cy="1588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1020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40" grpId="0" animBg="1"/>
      <p:bldP spid="41" grpId="0" animBg="1"/>
      <p:bldP spid="42" grpId="0"/>
      <p:bldP spid="43" grpId="0"/>
      <p:bldP spid="45" grpId="0"/>
      <p:bldP spid="47" grpId="0"/>
      <p:bldP spid="48" grpId="0" animBg="1"/>
      <p:bldP spid="4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48" y="1903308"/>
            <a:ext cx="5461000" cy="977900"/>
          </a:xfrm>
          <a:prstGeom prst="rect">
            <a:avLst/>
          </a:prstGeom>
        </p:spPr>
      </p:pic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FC686-82F5-9940-BE53-99E7DA1FED7B}" type="slidenum">
              <a:rPr lang="fi-FI"/>
              <a:pPr/>
              <a:t>61</a:t>
            </a:fld>
            <a:endParaRPr lang="fi-FI" dirty="0"/>
          </a:p>
        </p:txBody>
      </p:sp>
      <p:sp>
        <p:nvSpPr>
          <p:cNvPr id="2253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Connection to information diffusion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2664048" y="3165213"/>
            <a:ext cx="3600400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Influence of neighbor u</a:t>
            </a:r>
            <a:r>
              <a:rPr lang="en-US" sz="28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i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 on user u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 flipV="1">
            <a:off x="4176216" y="2665184"/>
            <a:ext cx="0" cy="50405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215776" y="3165213"/>
            <a:ext cx="2376264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accent2"/>
                </a:solidFill>
                <a:latin typeface="Calibri" charset="0"/>
              </a:rPr>
              <a:t>Endogenous </a:t>
            </a:r>
            <a:r>
              <a:rPr lang="en-US" sz="2800" dirty="0" smtClean="0">
                <a:solidFill>
                  <a:schemeClr val="accent2"/>
                </a:solidFill>
                <a:latin typeface="Calibri" charset="0"/>
              </a:rPr>
              <a:t>activity</a:t>
            </a:r>
            <a:endParaRPr lang="en-US" sz="2800" dirty="0">
              <a:solidFill>
                <a:schemeClr val="accent2"/>
              </a:solidFill>
              <a:latin typeface="Calibri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 flipV="1">
            <a:off x="1367904" y="2665184"/>
            <a:ext cx="0" cy="50405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>
          <a:xfrm>
            <a:off x="2592040" y="4495596"/>
            <a:ext cx="3600400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Rate of transmission</a:t>
            </a:r>
            <a:b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</a:b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function of edge (u</a:t>
            </a:r>
            <a:r>
              <a:rPr lang="en-US" sz="28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i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, u)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4824288" y="5359692"/>
            <a:ext cx="0" cy="50405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Rectangle 43"/>
          <p:cNvSpPr/>
          <p:nvPr/>
        </p:nvSpPr>
        <p:spPr>
          <a:xfrm>
            <a:off x="215776" y="4491569"/>
            <a:ext cx="2376264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accent2"/>
                </a:solidFill>
                <a:latin typeface="Calibri" charset="0"/>
              </a:rPr>
              <a:t>Hazard </a:t>
            </a:r>
            <a:r>
              <a:rPr lang="en-US" sz="2800" dirty="0" smtClean="0">
                <a:solidFill>
                  <a:schemeClr val="accent2"/>
                </a:solidFill>
                <a:latin typeface="Calibri" charset="0"/>
              </a:rPr>
              <a:t>function</a:t>
            </a:r>
            <a:endParaRPr lang="en-US" sz="2800" dirty="0">
              <a:solidFill>
                <a:schemeClr val="accent2"/>
              </a:solidFill>
              <a:latin typeface="Calibri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1367904" y="5359692"/>
            <a:ext cx="0" cy="50405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Up-Down Arrow 14"/>
          <p:cNvSpPr/>
          <p:nvPr/>
        </p:nvSpPr>
        <p:spPr bwMode="auto">
          <a:xfrm>
            <a:off x="4032200" y="3957244"/>
            <a:ext cx="288032" cy="466344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Up-Down Arrow 50"/>
          <p:cNvSpPr/>
          <p:nvPr/>
        </p:nvSpPr>
        <p:spPr bwMode="auto">
          <a:xfrm>
            <a:off x="1223888" y="3957244"/>
            <a:ext cx="288032" cy="466344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4608264" y="2011396"/>
            <a:ext cx="1872208" cy="684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24735" y="2051645"/>
            <a:ext cx="2736057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 smtClean="0">
                <a:solidFill>
                  <a:srgbClr val="FF6600"/>
                </a:solidFill>
                <a:latin typeface="Calibri" charset="0"/>
              </a:rPr>
              <a:t>Non-negative kernel (memory)</a:t>
            </a:r>
            <a:endParaRPr lang="en-US" sz="2400" b="1" dirty="0">
              <a:solidFill>
                <a:srgbClr val="FF6600"/>
              </a:solidFill>
              <a:latin typeface="Calibri" charset="0"/>
            </a:endParaRPr>
          </a:p>
        </p:txBody>
      </p:sp>
      <p:cxnSp>
        <p:nvCxnSpPr>
          <p:cNvPr id="54" name="Straight Arrow Connector 53"/>
          <p:cNvCxnSpPr>
            <a:stCxn id="52" idx="6"/>
          </p:cNvCxnSpPr>
          <p:nvPr/>
        </p:nvCxnSpPr>
        <p:spPr bwMode="auto">
          <a:xfrm flipV="1">
            <a:off x="6480472" y="2339677"/>
            <a:ext cx="360040" cy="137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5" name="Up-Down Arrow 54"/>
          <p:cNvSpPr/>
          <p:nvPr/>
        </p:nvSpPr>
        <p:spPr bwMode="auto">
          <a:xfrm>
            <a:off x="7632600" y="2921437"/>
            <a:ext cx="576064" cy="1362456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335" y="5935756"/>
            <a:ext cx="2050513" cy="864096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336456" y="4423588"/>
            <a:ext cx="3600400" cy="114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rgbClr val="FF6600"/>
                </a:solidFill>
                <a:latin typeface="Calibri" charset="0"/>
              </a:rPr>
              <a:t>Each transmission function correspond to different kernel</a:t>
            </a:r>
            <a:endParaRPr lang="en-US" sz="2800" b="1" dirty="0">
              <a:solidFill>
                <a:srgbClr val="FF6600"/>
              </a:solidFill>
              <a:latin typeface="Calibri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408464" y="5935756"/>
            <a:ext cx="144016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Exponential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408464" y="6223788"/>
            <a:ext cx="144016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Power-law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408464" y="6511820"/>
            <a:ext cx="144016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</a:rPr>
              <a:t>Weibull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>
            <a:off x="8064648" y="5508029"/>
            <a:ext cx="0" cy="21602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1" name="Oval 60"/>
          <p:cNvSpPr/>
          <p:nvPr/>
        </p:nvSpPr>
        <p:spPr bwMode="auto">
          <a:xfrm>
            <a:off x="6264448" y="5724053"/>
            <a:ext cx="3600400" cy="122413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07864" y="5863748"/>
            <a:ext cx="4634780" cy="1084441"/>
            <a:chOff x="1007864" y="5863748"/>
            <a:chExt cx="4634780" cy="10844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6016" y="5863748"/>
              <a:ext cx="3266628" cy="108444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7864" y="5940077"/>
              <a:ext cx="1440160" cy="537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4738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4" grpId="0"/>
      <p:bldP spid="15" grpId="0" animBg="1"/>
      <p:bldP spid="51" grpId="0" animBg="1"/>
      <p:bldP spid="55" grpId="0" animBg="1"/>
      <p:bldP spid="56" grpId="0"/>
      <p:bldP spid="57" grpId="0"/>
      <p:bldP spid="58" grpId="0"/>
      <p:bldP spid="59" grpId="0"/>
      <p:bldP spid="6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 bwMode="auto">
          <a:xfrm>
            <a:off x="724024" y="3844205"/>
            <a:ext cx="3581400" cy="1447800"/>
          </a:xfrm>
          <a:prstGeom prst="roundRect">
            <a:avLst/>
          </a:prstGeom>
          <a:solidFill>
            <a:schemeClr val="accent1">
              <a:alpha val="21000"/>
            </a:scheme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FC686-82F5-9940-BE53-99E7DA1FED7B}" type="slidenum">
              <a:rPr lang="fi-FI"/>
              <a:pPr/>
              <a:t>62</a:t>
            </a:fld>
            <a:endParaRPr lang="fi-FI" dirty="0"/>
          </a:p>
        </p:txBody>
      </p:sp>
      <p:sp>
        <p:nvSpPr>
          <p:cNvPr id="2253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How do we estimate the influence matrix?</a:t>
            </a:r>
          </a:p>
        </p:txBody>
      </p:sp>
      <p:sp>
        <p:nvSpPr>
          <p:cNvPr id="146" name="Up-Down Arrow 145"/>
          <p:cNvSpPr/>
          <p:nvPr/>
        </p:nvSpPr>
        <p:spPr bwMode="auto">
          <a:xfrm rot="5400000">
            <a:off x="4075236" y="1367705"/>
            <a:ext cx="838200" cy="1524000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1" name="Text Placeholder 2"/>
          <p:cNvSpPr txBox="1">
            <a:spLocks/>
          </p:cNvSpPr>
          <p:nvPr/>
        </p:nvSpPr>
        <p:spPr bwMode="auto">
          <a:xfrm>
            <a:off x="6120432" y="1793701"/>
            <a:ext cx="2819400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Events likelihood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 bwMode="auto">
          <a:xfrm>
            <a:off x="431800" y="1710605"/>
            <a:ext cx="2953912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-514350" algn="ctr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FF6309"/>
              </a:buClr>
              <a:buSzTx/>
              <a:tabLst/>
              <a:defRPr/>
            </a:pPr>
            <a:r>
              <a:rPr lang="en-US" sz="3000" b="1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Conditional intensity rate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31" name="Bent Arrow 30"/>
          <p:cNvSpPr/>
          <p:nvPr/>
        </p:nvSpPr>
        <p:spPr bwMode="auto">
          <a:xfrm rot="10800000">
            <a:off x="4680273" y="3704356"/>
            <a:ext cx="3020400" cy="1155600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 bwMode="auto">
          <a:xfrm>
            <a:off x="647824" y="3892828"/>
            <a:ext cx="3733800" cy="117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Maximum likelihood approach to find </a:t>
            </a:r>
            <a:b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</a:b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model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parameters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88" y="2627709"/>
            <a:ext cx="996928" cy="545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344" y="2369765"/>
            <a:ext cx="4392488" cy="969975"/>
          </a:xfrm>
          <a:prstGeom prst="rect">
            <a:avLst/>
          </a:prstGeom>
        </p:spPr>
      </p:pic>
      <p:sp>
        <p:nvSpPr>
          <p:cNvPr id="27" name="Left Brace 26"/>
          <p:cNvSpPr/>
          <p:nvPr/>
        </p:nvSpPr>
        <p:spPr bwMode="auto">
          <a:xfrm rot="5400000" flipH="1">
            <a:off x="7380788" y="1181417"/>
            <a:ext cx="329952" cy="443484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9832" y="5703453"/>
            <a:ext cx="7843664" cy="1532768"/>
          </a:xfrm>
          <a:prstGeom prst="rect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 bwMode="auto">
          <a:xfrm>
            <a:off x="1056432" y="5877265"/>
            <a:ext cx="7282656" cy="117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Theorem. </a:t>
            </a: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For any choice </a:t>
            </a:r>
            <a:r>
              <a:rPr lang="en-US" sz="2800" kern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of parametric triggering kernel,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t</a:t>
            </a:r>
            <a:r>
              <a:rPr kumimoji="0" lang="en-US" sz="28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he</a:t>
            </a:r>
            <a:r>
              <a:rPr kumimoji="0" lang="en-US" sz="2800" b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maximum likelihood </a:t>
            </a:r>
            <a:r>
              <a:rPr kumimoji="0" lang="en-US" sz="28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problem is</a:t>
            </a:r>
            <a:r>
              <a:rPr kumimoji="0" lang="en-US" sz="2800" b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 parallelizable</a:t>
            </a:r>
            <a:r>
              <a:rPr lang="en-US" sz="2800" b="1" kern="0" dirty="0">
                <a:latin typeface="Calibri" charset="0"/>
                <a:ea typeface="DejaVu Sans" charset="0"/>
                <a:cs typeface="DejaVu Sans" charset="0"/>
              </a:rPr>
              <a:t> </a:t>
            </a:r>
            <a:r>
              <a:rPr lang="en-US" sz="2800" b="1" kern="0" dirty="0" smtClean="0">
                <a:latin typeface="Calibri" charset="0"/>
                <a:ea typeface="DejaVu Sans" charset="0"/>
                <a:cs typeface="DejaVu Sans" charset="0"/>
              </a:rPr>
              <a:t>and </a:t>
            </a:r>
            <a:r>
              <a:rPr kumimoji="0" lang="en-US" sz="2800" b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convex in A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DejaVu Sans" charset="0"/>
                <a:cs typeface="DejaVu Sans" charset="0"/>
              </a:rPr>
              <a:t>.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auto">
          <a:xfrm>
            <a:off x="6120432" y="7092206"/>
            <a:ext cx="3600152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dirty="0" smtClean="0">
                <a:latin typeface="Calibri"/>
              </a:rPr>
              <a:t>[Farajtabar et al., NIPS 2014]</a:t>
            </a:r>
          </a:p>
        </p:txBody>
      </p:sp>
    </p:spTree>
    <p:extLst>
      <p:ext uri="{BB962C8B-B14F-4D97-AF65-F5344CB8AC3E}">
        <p14:creationId xmlns:p14="http://schemas.microsoft.com/office/powerpoint/2010/main" val="4923311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1" grpId="0" animBg="1"/>
      <p:bldP spid="32" grpId="0"/>
      <p:bldP spid="27" grpId="0" animBg="1"/>
      <p:bldP spid="21" grpId="0" animBg="1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FC686-82F5-9940-BE53-99E7DA1FED7B}" type="slidenum">
              <a:rPr lang="fi-FI"/>
              <a:pPr/>
              <a:t>63</a:t>
            </a:fld>
            <a:endParaRPr lang="fi-FI" dirty="0"/>
          </a:p>
        </p:txBody>
      </p:sp>
      <p:sp>
        <p:nvSpPr>
          <p:cNvPr id="2253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Nonparametric kernel estimation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620711" y="1700460"/>
            <a:ext cx="8020001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dirty="0" smtClean="0">
                <a:latin typeface="Calibri"/>
              </a:rPr>
              <a:t>In some cases, it is difficult to choose a triggering kernel.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360" y="2987749"/>
            <a:ext cx="4032448" cy="3082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0" y="2987749"/>
            <a:ext cx="3852510" cy="689868"/>
          </a:xfrm>
          <a:prstGeom prst="rect">
            <a:avLst/>
          </a:prstGeom>
        </p:spPr>
      </p:pic>
      <p:sp>
        <p:nvSpPr>
          <p:cNvPr id="3" name="Left-Up Arrow 2"/>
          <p:cNvSpPr/>
          <p:nvPr/>
        </p:nvSpPr>
        <p:spPr bwMode="auto">
          <a:xfrm rot="5400000">
            <a:off x="4068204" y="3527809"/>
            <a:ext cx="1224136" cy="1728192"/>
          </a:xfrm>
          <a:prstGeom prst="lef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024088" y="4931965"/>
            <a:ext cx="23042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400" b="1" dirty="0" smtClean="0">
                <a:latin typeface="Calibri"/>
              </a:rPr>
              <a:t>EM algorithm</a:t>
            </a:r>
          </a:p>
        </p:txBody>
      </p:sp>
      <p:sp>
        <p:nvSpPr>
          <p:cNvPr id="5" name="Left Brace 4"/>
          <p:cNvSpPr/>
          <p:nvPr/>
        </p:nvSpPr>
        <p:spPr bwMode="auto">
          <a:xfrm rot="16200000">
            <a:off x="3977916" y="3042033"/>
            <a:ext cx="216024" cy="1115568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6840512" y="6948189"/>
            <a:ext cx="2736056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dirty="0" smtClean="0">
                <a:latin typeface="Calibri"/>
              </a:rPr>
              <a:t>[Zhou et al., ICML 2013]</a:t>
            </a:r>
          </a:p>
        </p:txBody>
      </p:sp>
    </p:spTree>
    <p:extLst>
      <p:ext uri="{BB962C8B-B14F-4D97-AF65-F5344CB8AC3E}">
        <p14:creationId xmlns:p14="http://schemas.microsoft.com/office/powerpoint/2010/main" val="2619952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FC686-82F5-9940-BE53-99E7DA1FED7B}" type="slidenum">
              <a:rPr lang="fi-FI"/>
              <a:pPr/>
              <a:t>64</a:t>
            </a:fld>
            <a:endParaRPr lang="fi-FI" dirty="0"/>
          </a:p>
        </p:txBody>
      </p:sp>
      <p:sp>
        <p:nvSpPr>
          <p:cNvPr id="2253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High dimensional point processes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5400352" y="6876181"/>
            <a:ext cx="295232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</a:rPr>
              <a:t>Generated by conditional intensities of u</a:t>
            </a:r>
            <a:r>
              <a:rPr lang="en-US" sz="20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</a:rPr>
              <a:t>1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</a:rPr>
              <a:t> and u</a:t>
            </a:r>
            <a:r>
              <a:rPr lang="en-US" sz="20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</a:rPr>
              <a:t>2</a:t>
            </a:r>
            <a:endParaRPr lang="en-US" sz="2000" b="1" baseline="-250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2984926" y="2277462"/>
            <a:ext cx="6231850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/>
            <a:tailEnd type="triangle"/>
          </a:ln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3313904" y="1796893"/>
            <a:ext cx="0" cy="480569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triangle" w="lg" len="lg"/>
          </a:ln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3679664" y="1877361"/>
            <a:ext cx="0" cy="3889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diamond" w="lg" len="lg"/>
          </a:ln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4045424" y="1877361"/>
            <a:ext cx="0" cy="40010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oval" w="lg" len="lg"/>
          </a:ln>
        </p:spPr>
      </p:cxnSp>
      <p:grpSp>
        <p:nvGrpSpPr>
          <p:cNvPr id="17" name="Group 16"/>
          <p:cNvGrpSpPr/>
          <p:nvPr/>
        </p:nvGrpSpPr>
        <p:grpSpPr>
          <a:xfrm>
            <a:off x="4755092" y="1778253"/>
            <a:ext cx="234715" cy="488035"/>
            <a:chOff x="3837508" y="1011758"/>
            <a:chExt cx="124892" cy="277292"/>
          </a:xfrm>
        </p:grpSpPr>
        <p:sp>
          <p:nvSpPr>
            <p:cNvPr id="18" name="5-Point Star 17"/>
            <p:cNvSpPr>
              <a:spLocks noChangeAspect="1"/>
            </p:cNvSpPr>
            <p:nvPr/>
          </p:nvSpPr>
          <p:spPr bwMode="auto">
            <a:xfrm flipH="1">
              <a:off x="3837508" y="1011758"/>
              <a:ext cx="124892" cy="124892"/>
            </a:xfrm>
            <a:prstGeom prst="star5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 flipV="1">
              <a:off x="3895725" y="1089025"/>
              <a:ext cx="0" cy="200025"/>
            </a:xfrm>
            <a:prstGeom prst="lin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  <a:round/>
              <a:headEnd type="none"/>
              <a:tailEnd type="none" w="med" len="med"/>
            </a:ln>
          </p:spPr>
        </p:cxnSp>
      </p:grpSp>
      <p:grpSp>
        <p:nvGrpSpPr>
          <p:cNvPr id="20" name="Group 19"/>
          <p:cNvGrpSpPr/>
          <p:nvPr/>
        </p:nvGrpSpPr>
        <p:grpSpPr>
          <a:xfrm>
            <a:off x="5849038" y="1822038"/>
            <a:ext cx="143206" cy="441451"/>
            <a:chOff x="4191000" y="1036637"/>
            <a:chExt cx="76200" cy="250825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1036637"/>
              <a:ext cx="76200" cy="69850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 flipV="1">
              <a:off x="4229100" y="1087437"/>
              <a:ext cx="0" cy="200025"/>
            </a:xfrm>
            <a:prstGeom prst="lin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  <a:round/>
              <a:headEnd type="none"/>
              <a:tailEnd type="none" w="med" len="med"/>
            </a:ln>
          </p:spPr>
        </p:cxnSp>
      </p:grpSp>
      <p:grpSp>
        <p:nvGrpSpPr>
          <p:cNvPr id="25" name="Group 24"/>
          <p:cNvGrpSpPr/>
          <p:nvPr/>
        </p:nvGrpSpPr>
        <p:grpSpPr>
          <a:xfrm>
            <a:off x="6057104" y="1796893"/>
            <a:ext cx="171847" cy="499567"/>
            <a:chOff x="4416014" y="1022350"/>
            <a:chExt cx="91440" cy="283845"/>
          </a:xfrm>
        </p:grpSpPr>
        <p:sp>
          <p:nvSpPr>
            <p:cNvPr id="26" name="Regular Pentagon 25"/>
            <p:cNvSpPr>
              <a:spLocks noChangeAspect="1"/>
            </p:cNvSpPr>
            <p:nvPr/>
          </p:nvSpPr>
          <p:spPr bwMode="auto">
            <a:xfrm>
              <a:off x="4416014" y="1022350"/>
              <a:ext cx="91440" cy="91440"/>
            </a:xfrm>
            <a:prstGeom prst="pentagon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 flipV="1">
              <a:off x="4461740" y="1106170"/>
              <a:ext cx="0" cy="200025"/>
            </a:xfrm>
            <a:prstGeom prst="lin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  <a:round/>
              <a:headEnd type="none"/>
              <a:tailEnd type="none" w="med" len="med"/>
            </a:ln>
          </p:spPr>
        </p:cxnSp>
      </p:grpSp>
      <p:cxnSp>
        <p:nvCxnSpPr>
          <p:cNvPr id="28" name="Straight Connector 27"/>
          <p:cNvCxnSpPr/>
          <p:nvPr/>
        </p:nvCxnSpPr>
        <p:spPr bwMode="auto">
          <a:xfrm flipV="1">
            <a:off x="6788624" y="1785717"/>
            <a:ext cx="0" cy="480569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arrow" w="lg" len="lg"/>
          </a:ln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7495902" y="1796893"/>
            <a:ext cx="0" cy="480569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triangle" w="lg" len="lg"/>
          </a:ln>
        </p:spPr>
      </p:cxnSp>
      <p:cxnSp>
        <p:nvCxnSpPr>
          <p:cNvPr id="30" name="Straight Connector 29"/>
          <p:cNvCxnSpPr/>
          <p:nvPr/>
        </p:nvCxnSpPr>
        <p:spPr bwMode="auto">
          <a:xfrm flipV="1">
            <a:off x="7782313" y="1877361"/>
            <a:ext cx="0" cy="3889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diamond" w="lg" len="lg"/>
          </a:ln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7980349" y="1877361"/>
            <a:ext cx="0" cy="40010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oval" w="lg" len="lg"/>
          </a:ln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2984926" y="3047344"/>
            <a:ext cx="6231850" cy="1117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/>
            <a:tailEnd type="triangle"/>
          </a:ln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416982" y="2577952"/>
            <a:ext cx="0" cy="480569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triangle" w="lg" len="lg"/>
          </a:ln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4703396" y="2658419"/>
            <a:ext cx="0" cy="3889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diamond" w="lg" len="lg"/>
          </a:ln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5142704" y="2658419"/>
            <a:ext cx="0" cy="40010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oval" w="lg" len="lg"/>
          </a:ln>
        </p:spPr>
      </p:cxnSp>
      <p:grpSp>
        <p:nvGrpSpPr>
          <p:cNvPr id="36" name="Group 35"/>
          <p:cNvGrpSpPr/>
          <p:nvPr/>
        </p:nvGrpSpPr>
        <p:grpSpPr>
          <a:xfrm>
            <a:off x="6350259" y="2577952"/>
            <a:ext cx="171847" cy="499567"/>
            <a:chOff x="4572000" y="1022350"/>
            <a:chExt cx="91440" cy="283845"/>
          </a:xfrm>
        </p:grpSpPr>
        <p:sp>
          <p:nvSpPr>
            <p:cNvPr id="37" name="Regular Pentagon 36"/>
            <p:cNvSpPr>
              <a:spLocks noChangeAspect="1"/>
            </p:cNvSpPr>
            <p:nvPr/>
          </p:nvSpPr>
          <p:spPr bwMode="auto">
            <a:xfrm>
              <a:off x="4572000" y="1022350"/>
              <a:ext cx="91440" cy="91440"/>
            </a:xfrm>
            <a:prstGeom prst="pentagon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 flipV="1">
              <a:off x="4617720" y="1106170"/>
              <a:ext cx="0" cy="200025"/>
            </a:xfrm>
            <a:prstGeom prst="lin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  <a:round/>
              <a:headEnd type="none"/>
              <a:tailEnd type="none" w="med" len="med"/>
            </a:ln>
          </p:spPr>
        </p:cxnSp>
      </p:grpSp>
      <p:cxnSp>
        <p:nvCxnSpPr>
          <p:cNvPr id="39" name="Straight Connector 38"/>
          <p:cNvCxnSpPr/>
          <p:nvPr/>
        </p:nvCxnSpPr>
        <p:spPr bwMode="auto">
          <a:xfrm flipV="1">
            <a:off x="6971504" y="2566775"/>
            <a:ext cx="0" cy="480569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arrow" w="lg" len="lg"/>
          </a:ln>
        </p:spPr>
      </p:cxnSp>
      <p:cxnSp>
        <p:nvCxnSpPr>
          <p:cNvPr id="40" name="Straight Connector 39"/>
          <p:cNvCxnSpPr/>
          <p:nvPr/>
        </p:nvCxnSpPr>
        <p:spPr bwMode="auto">
          <a:xfrm flipV="1">
            <a:off x="8498341" y="2658419"/>
            <a:ext cx="0" cy="3889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diamond" w="lg" len="lg"/>
          </a:ln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2984929" y="3856390"/>
            <a:ext cx="6231847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/>
            <a:tailEnd type="triangle"/>
          </a:ln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3313904" y="3375822"/>
            <a:ext cx="0" cy="480569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triangle" w="lg" len="lg"/>
          </a:ln>
        </p:spPr>
      </p:cxnSp>
      <p:cxnSp>
        <p:nvCxnSpPr>
          <p:cNvPr id="44" name="Straight Connector 43"/>
          <p:cNvCxnSpPr/>
          <p:nvPr/>
        </p:nvCxnSpPr>
        <p:spPr bwMode="auto">
          <a:xfrm flipV="1">
            <a:off x="3496784" y="3456289"/>
            <a:ext cx="0" cy="3889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diamond" w="lg" len="lg"/>
          </a:ln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3679664" y="3456289"/>
            <a:ext cx="0" cy="40010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oval" w="lg" len="lg"/>
          </a:ln>
        </p:spPr>
      </p:cxnSp>
      <p:grpSp>
        <p:nvGrpSpPr>
          <p:cNvPr id="46" name="Group 45"/>
          <p:cNvGrpSpPr/>
          <p:nvPr/>
        </p:nvGrpSpPr>
        <p:grpSpPr>
          <a:xfrm>
            <a:off x="7137891" y="3357178"/>
            <a:ext cx="234715" cy="488035"/>
            <a:chOff x="3837508" y="1011758"/>
            <a:chExt cx="124892" cy="277292"/>
          </a:xfrm>
        </p:grpSpPr>
        <p:sp>
          <p:nvSpPr>
            <p:cNvPr id="47" name="5-Point Star 46"/>
            <p:cNvSpPr>
              <a:spLocks noChangeAspect="1"/>
            </p:cNvSpPr>
            <p:nvPr/>
          </p:nvSpPr>
          <p:spPr bwMode="auto">
            <a:xfrm flipH="1">
              <a:off x="3837508" y="1011758"/>
              <a:ext cx="124892" cy="124892"/>
            </a:xfrm>
            <a:prstGeom prst="star5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auto">
            <a:xfrm flipV="1">
              <a:off x="3895725" y="1089025"/>
              <a:ext cx="0" cy="200025"/>
            </a:xfrm>
            <a:prstGeom prst="lin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  <a:round/>
              <a:headEnd type="none"/>
              <a:tailEnd type="none" w="med" len="med"/>
            </a:ln>
          </p:spPr>
        </p:cxnSp>
      </p:grpSp>
      <p:grpSp>
        <p:nvGrpSpPr>
          <p:cNvPr id="49" name="Group 48"/>
          <p:cNvGrpSpPr/>
          <p:nvPr/>
        </p:nvGrpSpPr>
        <p:grpSpPr>
          <a:xfrm>
            <a:off x="6278655" y="3400966"/>
            <a:ext cx="143206" cy="441451"/>
            <a:chOff x="4191000" y="1036637"/>
            <a:chExt cx="76200" cy="250825"/>
          </a:xfrm>
        </p:grpSpPr>
        <p:sp>
          <p:nvSpPr>
            <p:cNvPr id="50" name="Rectangle 49"/>
            <p:cNvSpPr/>
            <p:nvPr/>
          </p:nvSpPr>
          <p:spPr bwMode="auto">
            <a:xfrm>
              <a:off x="4191000" y="1036637"/>
              <a:ext cx="76200" cy="69850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 flipV="1">
              <a:off x="4229100" y="1087437"/>
              <a:ext cx="0" cy="200025"/>
            </a:xfrm>
            <a:prstGeom prst="lin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  <a:round/>
              <a:headEnd type="none"/>
              <a:tailEnd type="none" w="med" len="med"/>
            </a:ln>
          </p:spPr>
        </p:cxnSp>
      </p:grpSp>
      <p:cxnSp>
        <p:nvCxnSpPr>
          <p:cNvPr id="52" name="Straight Connector 51"/>
          <p:cNvCxnSpPr/>
          <p:nvPr/>
        </p:nvCxnSpPr>
        <p:spPr bwMode="auto">
          <a:xfrm flipV="1">
            <a:off x="7703024" y="3375822"/>
            <a:ext cx="0" cy="480569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triangle" w="lg" len="lg"/>
          </a:ln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8068784" y="3456289"/>
            <a:ext cx="0" cy="3889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diamond" w="lg" len="lg"/>
          </a:ln>
        </p:spPr>
      </p:cxnSp>
      <p:cxnSp>
        <p:nvCxnSpPr>
          <p:cNvPr id="54" name="Straight Connector 53"/>
          <p:cNvCxnSpPr/>
          <p:nvPr/>
        </p:nvCxnSpPr>
        <p:spPr bwMode="auto">
          <a:xfrm flipV="1">
            <a:off x="8251664" y="3456289"/>
            <a:ext cx="0" cy="40010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/>
            <a:tailEnd type="oval" w="lg" len="lg"/>
          </a:ln>
        </p:spPr>
      </p:cxnSp>
      <p:sp>
        <p:nvSpPr>
          <p:cNvPr id="56" name="TextBox 55"/>
          <p:cNvSpPr txBox="1"/>
          <p:nvPr/>
        </p:nvSpPr>
        <p:spPr>
          <a:xfrm>
            <a:off x="1837592" y="1948480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Dim. 1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37592" y="2682352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Dim. 2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37592" y="3476710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Dim. 3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3686278" y="1796893"/>
            <a:ext cx="1068814" cy="1560285"/>
          </a:xfrm>
          <a:custGeom>
            <a:avLst/>
            <a:gdLst>
              <a:gd name="connsiteX0" fmla="*/ 656 w 266787"/>
              <a:gd name="connsiteY0" fmla="*/ 382137 h 382137"/>
              <a:gd name="connsiteX1" fmla="*/ 41599 w 266787"/>
              <a:gd name="connsiteY1" fmla="*/ 170597 h 382137"/>
              <a:gd name="connsiteX2" fmla="*/ 266787 w 266787"/>
              <a:gd name="connsiteY2" fmla="*/ 0 h 382137"/>
              <a:gd name="connsiteX3" fmla="*/ 266787 w 266787"/>
              <a:gd name="connsiteY3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87" h="382137">
                <a:moveTo>
                  <a:pt x="656" y="382137"/>
                </a:moveTo>
                <a:cubicBezTo>
                  <a:pt x="-1050" y="308212"/>
                  <a:pt x="-2756" y="234287"/>
                  <a:pt x="41599" y="170597"/>
                </a:cubicBezTo>
                <a:cubicBezTo>
                  <a:pt x="85954" y="106907"/>
                  <a:pt x="266787" y="0"/>
                  <a:pt x="266787" y="0"/>
                </a:cubicBezTo>
                <a:lnTo>
                  <a:pt x="266787" y="0"/>
                </a:ln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 bwMode="auto">
          <a:xfrm>
            <a:off x="4416982" y="1883505"/>
            <a:ext cx="338110" cy="683269"/>
          </a:xfrm>
          <a:custGeom>
            <a:avLst/>
            <a:gdLst>
              <a:gd name="connsiteX0" fmla="*/ 656 w 266787"/>
              <a:gd name="connsiteY0" fmla="*/ 382137 h 382137"/>
              <a:gd name="connsiteX1" fmla="*/ 41599 w 266787"/>
              <a:gd name="connsiteY1" fmla="*/ 170597 h 382137"/>
              <a:gd name="connsiteX2" fmla="*/ 266787 w 266787"/>
              <a:gd name="connsiteY2" fmla="*/ 0 h 382137"/>
              <a:gd name="connsiteX3" fmla="*/ 266787 w 266787"/>
              <a:gd name="connsiteY3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87" h="382137">
                <a:moveTo>
                  <a:pt x="656" y="382137"/>
                </a:moveTo>
                <a:cubicBezTo>
                  <a:pt x="-1050" y="308212"/>
                  <a:pt x="-2756" y="234287"/>
                  <a:pt x="41599" y="170597"/>
                </a:cubicBezTo>
                <a:cubicBezTo>
                  <a:pt x="85954" y="106907"/>
                  <a:pt x="266787" y="0"/>
                  <a:pt x="266787" y="0"/>
                </a:cubicBezTo>
                <a:lnTo>
                  <a:pt x="266787" y="0"/>
                </a:ln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8676290" y="2145057"/>
            <a:ext cx="400302" cy="574118"/>
            <a:chOff x="7448298" y="1330882"/>
            <a:chExt cx="400302" cy="57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/>
            <p:nvPr/>
          </p:nvCxnSpPr>
          <p:spPr bwMode="auto">
            <a:xfrm flipH="1" flipV="1">
              <a:off x="7627994" y="1330882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</p:grpSp>
      <p:grpSp>
        <p:nvGrpSpPr>
          <p:cNvPr id="70" name="Group 69"/>
          <p:cNvGrpSpPr/>
          <p:nvPr/>
        </p:nvGrpSpPr>
        <p:grpSpPr>
          <a:xfrm>
            <a:off x="8695592" y="2907057"/>
            <a:ext cx="400302" cy="574118"/>
            <a:chOff x="7448298" y="1330882"/>
            <a:chExt cx="400302" cy="57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/>
            <p:cNvCxnSpPr/>
            <p:nvPr/>
          </p:nvCxnSpPr>
          <p:spPr bwMode="auto">
            <a:xfrm flipH="1" flipV="1">
              <a:off x="7627994" y="1330882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</p:grpSp>
      <p:grpSp>
        <p:nvGrpSpPr>
          <p:cNvPr id="73" name="Group 72"/>
          <p:cNvGrpSpPr/>
          <p:nvPr/>
        </p:nvGrpSpPr>
        <p:grpSpPr>
          <a:xfrm>
            <a:off x="8695592" y="3709775"/>
            <a:ext cx="400302" cy="574118"/>
            <a:chOff x="7448298" y="1330882"/>
            <a:chExt cx="400302" cy="57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/>
            <p:cNvCxnSpPr/>
            <p:nvPr/>
          </p:nvCxnSpPr>
          <p:spPr bwMode="auto">
            <a:xfrm flipH="1" flipV="1">
              <a:off x="7627994" y="1330882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</p:grpSp>
      <p:grpSp>
        <p:nvGrpSpPr>
          <p:cNvPr id="76" name="Group 75"/>
          <p:cNvGrpSpPr/>
          <p:nvPr/>
        </p:nvGrpSpPr>
        <p:grpSpPr>
          <a:xfrm>
            <a:off x="2808890" y="2145057"/>
            <a:ext cx="400302" cy="574118"/>
            <a:chOff x="7448298" y="1330882"/>
            <a:chExt cx="400302" cy="57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Connector 77"/>
            <p:cNvCxnSpPr/>
            <p:nvPr/>
          </p:nvCxnSpPr>
          <p:spPr bwMode="auto">
            <a:xfrm flipH="1" flipV="1">
              <a:off x="7627994" y="1330882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</p:grpSp>
      <p:grpSp>
        <p:nvGrpSpPr>
          <p:cNvPr id="79" name="Group 78"/>
          <p:cNvGrpSpPr/>
          <p:nvPr/>
        </p:nvGrpSpPr>
        <p:grpSpPr>
          <a:xfrm>
            <a:off x="2828192" y="2907057"/>
            <a:ext cx="400302" cy="574118"/>
            <a:chOff x="7448298" y="1330882"/>
            <a:chExt cx="400302" cy="57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/>
            <p:cNvCxnSpPr/>
            <p:nvPr/>
          </p:nvCxnSpPr>
          <p:spPr bwMode="auto">
            <a:xfrm flipH="1" flipV="1">
              <a:off x="7627994" y="1330882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</p:grpSp>
      <p:grpSp>
        <p:nvGrpSpPr>
          <p:cNvPr id="82" name="Group 81"/>
          <p:cNvGrpSpPr/>
          <p:nvPr/>
        </p:nvGrpSpPr>
        <p:grpSpPr>
          <a:xfrm>
            <a:off x="2828192" y="3709775"/>
            <a:ext cx="400302" cy="574118"/>
            <a:chOff x="7448298" y="1330882"/>
            <a:chExt cx="400302" cy="57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298" y="1504890"/>
                  <a:ext cx="400302" cy="400110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/>
            <p:cNvCxnSpPr/>
            <p:nvPr/>
          </p:nvCxnSpPr>
          <p:spPr bwMode="auto">
            <a:xfrm flipH="1" flipV="1">
              <a:off x="7627994" y="1330882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</p:grpSp>
      <p:sp>
        <p:nvSpPr>
          <p:cNvPr id="85" name="TextBox 84"/>
          <p:cNvSpPr txBox="1"/>
          <p:nvPr/>
        </p:nvSpPr>
        <p:spPr>
          <a:xfrm>
            <a:off x="215776" y="1907629"/>
            <a:ext cx="99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User </a:t>
            </a:r>
            <a:r>
              <a:rPr lang="en-US" sz="2400" dirty="0">
                <a:latin typeface="Calibri"/>
                <a:cs typeface="Calibri"/>
              </a:rPr>
              <a:t>u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35366" y="2670100"/>
            <a:ext cx="109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User u</a:t>
            </a:r>
            <a:r>
              <a:rPr lang="en-US" sz="2400" baseline="-25000" dirty="0" smtClean="0">
                <a:latin typeface="Calibri"/>
                <a:cs typeface="Calibri"/>
              </a:rPr>
              <a:t>1</a:t>
            </a:r>
            <a:endParaRPr lang="en-US" sz="2400" baseline="-25000" dirty="0">
              <a:latin typeface="Calibri"/>
              <a:cs typeface="Calibri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35366" y="3462188"/>
            <a:ext cx="109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User u</a:t>
            </a:r>
            <a:r>
              <a:rPr lang="en-US" sz="2400" baseline="-25000" dirty="0" smtClean="0">
                <a:latin typeface="Calibri"/>
                <a:cs typeface="Calibri"/>
              </a:rPr>
              <a:t>2</a:t>
            </a:r>
            <a:endParaRPr lang="en-US" sz="2400" baseline="-25000" dirty="0">
              <a:latin typeface="Calibri"/>
              <a:cs typeface="Calibri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1367904" y="1979637"/>
            <a:ext cx="43204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8" name="Right Arrow 87"/>
          <p:cNvSpPr/>
          <p:nvPr/>
        </p:nvSpPr>
        <p:spPr bwMode="auto">
          <a:xfrm>
            <a:off x="1367904" y="2771725"/>
            <a:ext cx="43204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9" name="Right Arrow 88"/>
          <p:cNvSpPr/>
          <p:nvPr/>
        </p:nvSpPr>
        <p:spPr bwMode="auto">
          <a:xfrm>
            <a:off x="1367904" y="3563813"/>
            <a:ext cx="43204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83928" y="5652045"/>
            <a:ext cx="5461000" cy="977900"/>
          </a:xfrm>
          <a:prstGeom prst="rect">
            <a:avLst/>
          </a:prstGeom>
        </p:spPr>
      </p:pic>
      <p:cxnSp>
        <p:nvCxnSpPr>
          <p:cNvPr id="155" name="Straight Arrow Connector 154"/>
          <p:cNvCxnSpPr/>
          <p:nvPr/>
        </p:nvCxnSpPr>
        <p:spPr bwMode="auto">
          <a:xfrm flipV="1">
            <a:off x="6696496" y="6372125"/>
            <a:ext cx="0" cy="50405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Rectangle 90"/>
          <p:cNvSpPr/>
          <p:nvPr/>
        </p:nvSpPr>
        <p:spPr>
          <a:xfrm>
            <a:off x="431800" y="4427909"/>
            <a:ext cx="90061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latin typeface="Calibri" charset="0"/>
              </a:rPr>
              <a:t>Conditional intensity of one dimension (users) depends</a:t>
            </a:r>
            <a:br>
              <a:rPr lang="en-US" sz="3000" b="1" dirty="0" smtClean="0">
                <a:latin typeface="Calibri" charset="0"/>
              </a:rPr>
            </a:br>
            <a:r>
              <a:rPr lang="en-US" sz="3000" b="1" dirty="0" smtClean="0">
                <a:latin typeface="Calibri" charset="0"/>
              </a:rPr>
              <a:t>on events from other dimensions (users)</a:t>
            </a:r>
            <a:endParaRPr lang="en-US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784188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FC686-82F5-9940-BE53-99E7DA1FED7B}" type="slidenum">
              <a:rPr lang="fi-FI"/>
              <a:pPr/>
              <a:t>65</a:t>
            </a:fld>
            <a:endParaRPr lang="fi-FI" dirty="0"/>
          </a:p>
        </p:txBody>
      </p:sp>
      <p:sp>
        <p:nvSpPr>
          <p:cNvPr id="2253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General point process modeling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8064648" y="5364013"/>
            <a:ext cx="2016224" cy="54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chemeClr val="accent2"/>
                </a:solidFill>
                <a:latin typeface="Calibri" charset="0"/>
              </a:rPr>
              <a:t>We used them for social activity!</a:t>
            </a:r>
            <a:endParaRPr lang="en-US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3808" y="1619597"/>
            <a:ext cx="93236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latin typeface="Calibri" charset="0"/>
              </a:rPr>
              <a:t>Different intensities </a:t>
            </a:r>
            <a:r>
              <a:rPr lang="en-US" sz="3000" dirty="0" smtClean="0">
                <a:latin typeface="Calibri" charset="0"/>
              </a:rPr>
              <a:t>for </a:t>
            </a:r>
            <a:r>
              <a:rPr lang="en-US" sz="3000" b="1" dirty="0" smtClean="0">
                <a:latin typeface="Calibri" charset="0"/>
              </a:rPr>
              <a:t>different users or type of activity:</a:t>
            </a:r>
            <a:endParaRPr lang="en-US" sz="30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935856" y="2339677"/>
            <a:ext cx="31628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alibri" charset="0"/>
              </a:rPr>
              <a:t>Poisson processes:</a:t>
            </a:r>
            <a:endParaRPr lang="en-US" sz="30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935856" y="3441863"/>
            <a:ext cx="47145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alibri" charset="0"/>
              </a:rPr>
              <a:t>Terminating point processes:</a:t>
            </a:r>
            <a:endParaRPr lang="en-US" sz="30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973857" y="4715941"/>
            <a:ext cx="47201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alibri" charset="0"/>
              </a:rPr>
              <a:t>Self-exciting point processes:</a:t>
            </a:r>
            <a:endParaRPr lang="en-US" sz="3000" dirty="0" smtClean="0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6170839" y="2555701"/>
            <a:ext cx="3117945" cy="259104"/>
            <a:chOff x="1460310" y="914400"/>
            <a:chExt cx="6235890" cy="518207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1464350" y="1413609"/>
              <a:ext cx="6231850" cy="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none"/>
              <a:tailEnd type="triangle"/>
            </a:ln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1793328" y="933040"/>
              <a:ext cx="0" cy="48056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triangle" w="lg" len="lg"/>
            </a:ln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2159088" y="1013508"/>
              <a:ext cx="0" cy="38892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diamond" w="lg" len="lg"/>
            </a:ln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2722262" y="1013508"/>
              <a:ext cx="0" cy="4001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oval" w="lg" len="lg"/>
            </a:ln>
          </p:spPr>
        </p:cxnSp>
        <p:grpSp>
          <p:nvGrpSpPr>
            <p:cNvPr id="21" name="Group 20"/>
            <p:cNvGrpSpPr/>
            <p:nvPr/>
          </p:nvGrpSpPr>
          <p:grpSpPr>
            <a:xfrm>
              <a:off x="3234516" y="914400"/>
              <a:ext cx="234715" cy="488035"/>
              <a:chOff x="3837508" y="1011758"/>
              <a:chExt cx="124892" cy="277292"/>
            </a:xfrm>
          </p:grpSpPr>
          <p:sp>
            <p:nvSpPr>
              <p:cNvPr id="36" name="5-Point Star 35"/>
              <p:cNvSpPr>
                <a:spLocks noChangeAspect="1"/>
              </p:cNvSpPr>
              <p:nvPr/>
            </p:nvSpPr>
            <p:spPr bwMode="auto">
              <a:xfrm flipH="1">
                <a:off x="3837508" y="1011758"/>
                <a:ext cx="124892" cy="124892"/>
              </a:xfrm>
              <a:prstGeom prst="star5">
                <a:avLst/>
              </a:prstGeom>
              <a:solidFill>
                <a:schemeClr val="tx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 bwMode="auto">
              <a:xfrm flipV="1">
                <a:off x="3895725" y="1089025"/>
                <a:ext cx="0" cy="200025"/>
              </a:xfrm>
              <a:prstGeom prst="line">
                <a:avLst/>
              </a:prstGeom>
              <a:solidFill>
                <a:schemeClr val="tx1"/>
              </a:solidFill>
              <a:ln w="31750">
                <a:solidFill>
                  <a:schemeClr val="tx1"/>
                </a:solidFill>
                <a:round/>
                <a:headEnd type="none"/>
                <a:tailEnd type="none" w="med" len="med"/>
              </a:ln>
            </p:spPr>
          </p:cxnSp>
        </p:grpSp>
        <p:grpSp>
          <p:nvGrpSpPr>
            <p:cNvPr id="24" name="Group 23"/>
            <p:cNvGrpSpPr/>
            <p:nvPr/>
          </p:nvGrpSpPr>
          <p:grpSpPr>
            <a:xfrm>
              <a:off x="3798249" y="958185"/>
              <a:ext cx="143206" cy="441451"/>
              <a:chOff x="3908873" y="1036637"/>
              <a:chExt cx="76200" cy="250825"/>
            </a:xfrm>
          </p:grpSpPr>
          <p:sp>
            <p:nvSpPr>
              <p:cNvPr id="34" name="Rectangle 33"/>
              <p:cNvSpPr/>
              <p:nvPr/>
            </p:nvSpPr>
            <p:spPr bwMode="auto">
              <a:xfrm>
                <a:off x="3908873" y="1036637"/>
                <a:ext cx="76200" cy="69850"/>
              </a:xfrm>
              <a:prstGeom prst="rect">
                <a:avLst/>
              </a:prstGeom>
              <a:solidFill>
                <a:schemeClr val="tx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 bwMode="auto">
              <a:xfrm flipV="1">
                <a:off x="3962077" y="1087437"/>
                <a:ext cx="0" cy="200025"/>
              </a:xfrm>
              <a:prstGeom prst="line">
                <a:avLst/>
              </a:prstGeom>
              <a:solidFill>
                <a:schemeClr val="tx1"/>
              </a:solidFill>
              <a:ln w="31750">
                <a:solidFill>
                  <a:schemeClr val="tx1"/>
                </a:solidFill>
                <a:round/>
                <a:headEnd type="none"/>
                <a:tailEnd type="none" w="med" len="med"/>
              </a:ln>
            </p:spPr>
          </p:cxnSp>
        </p:grpSp>
        <p:grpSp>
          <p:nvGrpSpPr>
            <p:cNvPr id="25" name="Group 24"/>
            <p:cNvGrpSpPr/>
            <p:nvPr/>
          </p:nvGrpSpPr>
          <p:grpSpPr>
            <a:xfrm>
              <a:off x="4536528" y="933040"/>
              <a:ext cx="171847" cy="499567"/>
              <a:chOff x="4416014" y="1022350"/>
              <a:chExt cx="91440" cy="283845"/>
            </a:xfrm>
          </p:grpSpPr>
          <p:sp>
            <p:nvSpPr>
              <p:cNvPr id="32" name="Regular Pentagon 31"/>
              <p:cNvSpPr>
                <a:spLocks noChangeAspect="1"/>
              </p:cNvSpPr>
              <p:nvPr/>
            </p:nvSpPr>
            <p:spPr bwMode="auto">
              <a:xfrm>
                <a:off x="4416014" y="1022350"/>
                <a:ext cx="91440" cy="91440"/>
              </a:xfrm>
              <a:prstGeom prst="pentagon">
                <a:avLst/>
              </a:prstGeom>
              <a:solidFill>
                <a:schemeClr val="tx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 bwMode="auto">
              <a:xfrm flipV="1">
                <a:off x="4461740" y="1106170"/>
                <a:ext cx="0" cy="200025"/>
              </a:xfrm>
              <a:prstGeom prst="line">
                <a:avLst/>
              </a:prstGeom>
              <a:solidFill>
                <a:schemeClr val="tx1"/>
              </a:solidFill>
              <a:ln w="31750">
                <a:solidFill>
                  <a:schemeClr val="tx1"/>
                </a:solidFill>
                <a:round/>
                <a:headEnd type="none"/>
                <a:tailEnd type="none" w="med" len="med"/>
              </a:ln>
            </p:spPr>
          </p:cxnSp>
        </p:grpSp>
        <p:cxnSp>
          <p:nvCxnSpPr>
            <p:cNvPr id="26" name="Straight Connector 25"/>
            <p:cNvCxnSpPr/>
            <p:nvPr/>
          </p:nvCxnSpPr>
          <p:spPr bwMode="auto">
            <a:xfrm flipV="1">
              <a:off x="5268048" y="921864"/>
              <a:ext cx="0" cy="48056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arrow" w="lg" len="lg"/>
            </a:ln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5975326" y="933040"/>
              <a:ext cx="0" cy="48056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triangle" w="lg" len="lg"/>
            </a:ln>
          </p:spPr>
        </p:cxnSp>
        <p:cxnSp>
          <p:nvCxnSpPr>
            <p:cNvPr id="28" name="Straight Connector 27"/>
            <p:cNvCxnSpPr/>
            <p:nvPr/>
          </p:nvCxnSpPr>
          <p:spPr bwMode="auto">
            <a:xfrm flipV="1">
              <a:off x="6261737" y="1013508"/>
              <a:ext cx="0" cy="38892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diamond" w="lg" len="lg"/>
            </a:ln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6837062" y="1013508"/>
              <a:ext cx="0" cy="4001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oval" w="lg" len="lg"/>
            </a:ln>
          </p:spPr>
        </p:cxnSp>
        <p:cxnSp>
          <p:nvCxnSpPr>
            <p:cNvPr id="30" name="Straight Connector 29"/>
            <p:cNvCxnSpPr/>
            <p:nvPr/>
          </p:nvCxnSpPr>
          <p:spPr bwMode="auto">
            <a:xfrm flipH="1" flipV="1">
              <a:off x="1460310" y="1282890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  <p:cxnSp>
          <p:nvCxnSpPr>
            <p:cNvPr id="31" name="Straight Connector 30"/>
            <p:cNvCxnSpPr/>
            <p:nvPr/>
          </p:nvCxnSpPr>
          <p:spPr bwMode="auto">
            <a:xfrm flipH="1" flipV="1">
              <a:off x="7190096" y="1273792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6120432" y="5003973"/>
            <a:ext cx="3117945" cy="259104"/>
            <a:chOff x="1460310" y="914400"/>
            <a:chExt cx="6235890" cy="518207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1464350" y="1413609"/>
              <a:ext cx="6231850" cy="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none"/>
              <a:tailEnd type="triangle"/>
            </a:ln>
          </p:spPr>
        </p:cxnSp>
        <p:cxnSp>
          <p:nvCxnSpPr>
            <p:cNvPr id="40" name="Straight Connector 39"/>
            <p:cNvCxnSpPr/>
            <p:nvPr/>
          </p:nvCxnSpPr>
          <p:spPr bwMode="auto">
            <a:xfrm flipV="1">
              <a:off x="1793328" y="933040"/>
              <a:ext cx="0" cy="48056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triangle" w="lg" len="lg"/>
            </a:ln>
          </p:spPr>
        </p:cxnSp>
        <p:cxnSp>
          <p:nvCxnSpPr>
            <p:cNvPr id="41" name="Straight Connector 40"/>
            <p:cNvCxnSpPr/>
            <p:nvPr/>
          </p:nvCxnSpPr>
          <p:spPr bwMode="auto">
            <a:xfrm flipV="1">
              <a:off x="1956222" y="1013508"/>
              <a:ext cx="0" cy="38892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diamond" w="lg" len="lg"/>
            </a:ln>
          </p:spPr>
        </p:cxnSp>
        <p:cxnSp>
          <p:nvCxnSpPr>
            <p:cNvPr id="43" name="Straight Connector 42"/>
            <p:cNvCxnSpPr/>
            <p:nvPr/>
          </p:nvCxnSpPr>
          <p:spPr bwMode="auto">
            <a:xfrm flipV="1">
              <a:off x="2261022" y="1013508"/>
              <a:ext cx="0" cy="4001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oval" w="lg" len="lg"/>
            </a:ln>
          </p:spPr>
        </p:cxnSp>
        <p:grpSp>
          <p:nvGrpSpPr>
            <p:cNvPr id="44" name="Group 43"/>
            <p:cNvGrpSpPr/>
            <p:nvPr/>
          </p:nvGrpSpPr>
          <p:grpSpPr>
            <a:xfrm>
              <a:off x="3234485" y="914400"/>
              <a:ext cx="234714" cy="488035"/>
              <a:chOff x="3837508" y="1011758"/>
              <a:chExt cx="124892" cy="277292"/>
            </a:xfrm>
          </p:grpSpPr>
          <p:sp>
            <p:nvSpPr>
              <p:cNvPr id="57" name="5-Point Star 56"/>
              <p:cNvSpPr>
                <a:spLocks noChangeAspect="1"/>
              </p:cNvSpPr>
              <p:nvPr/>
            </p:nvSpPr>
            <p:spPr bwMode="auto">
              <a:xfrm flipH="1">
                <a:off x="3837508" y="1011758"/>
                <a:ext cx="124892" cy="124892"/>
              </a:xfrm>
              <a:prstGeom prst="star5">
                <a:avLst/>
              </a:prstGeom>
              <a:solidFill>
                <a:schemeClr val="tx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58" name="Straight Connector 57"/>
              <p:cNvCxnSpPr/>
              <p:nvPr/>
            </p:nvCxnSpPr>
            <p:spPr bwMode="auto">
              <a:xfrm flipV="1">
                <a:off x="3895735" y="1089025"/>
                <a:ext cx="0" cy="200025"/>
              </a:xfrm>
              <a:prstGeom prst="line">
                <a:avLst/>
              </a:prstGeom>
              <a:solidFill>
                <a:schemeClr val="tx1"/>
              </a:solidFill>
              <a:ln w="31750">
                <a:solidFill>
                  <a:schemeClr val="tx1"/>
                </a:solidFill>
                <a:round/>
                <a:headEnd type="none"/>
                <a:tailEnd type="none" w="med" len="med"/>
              </a:ln>
            </p:spPr>
          </p:cxnSp>
        </p:grpSp>
        <p:grpSp>
          <p:nvGrpSpPr>
            <p:cNvPr id="45" name="Group 44"/>
            <p:cNvGrpSpPr/>
            <p:nvPr/>
          </p:nvGrpSpPr>
          <p:grpSpPr>
            <a:xfrm>
              <a:off x="3798249" y="958185"/>
              <a:ext cx="143206" cy="441451"/>
              <a:chOff x="3908873" y="1036637"/>
              <a:chExt cx="76200" cy="250825"/>
            </a:xfrm>
          </p:grpSpPr>
          <p:sp>
            <p:nvSpPr>
              <p:cNvPr id="55" name="Rectangle 54"/>
              <p:cNvSpPr/>
              <p:nvPr/>
            </p:nvSpPr>
            <p:spPr bwMode="auto">
              <a:xfrm>
                <a:off x="3908873" y="1036637"/>
                <a:ext cx="76200" cy="69850"/>
              </a:xfrm>
              <a:prstGeom prst="rect">
                <a:avLst/>
              </a:prstGeom>
              <a:solidFill>
                <a:schemeClr val="tx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56" name="Straight Connector 55"/>
              <p:cNvCxnSpPr/>
              <p:nvPr/>
            </p:nvCxnSpPr>
            <p:spPr bwMode="auto">
              <a:xfrm flipV="1">
                <a:off x="3962077" y="1087437"/>
                <a:ext cx="0" cy="200025"/>
              </a:xfrm>
              <a:prstGeom prst="line">
                <a:avLst/>
              </a:prstGeom>
              <a:solidFill>
                <a:schemeClr val="tx1"/>
              </a:solidFill>
              <a:ln w="31750">
                <a:solidFill>
                  <a:schemeClr val="tx1"/>
                </a:solidFill>
                <a:round/>
                <a:headEnd type="none"/>
                <a:tailEnd type="none" w="med" len="med"/>
              </a:ln>
            </p:spPr>
          </p:cxnSp>
        </p:grpSp>
        <p:grpSp>
          <p:nvGrpSpPr>
            <p:cNvPr id="46" name="Group 45"/>
            <p:cNvGrpSpPr/>
            <p:nvPr/>
          </p:nvGrpSpPr>
          <p:grpSpPr>
            <a:xfrm>
              <a:off x="4070375" y="933040"/>
              <a:ext cx="171847" cy="499567"/>
              <a:chOff x="4167973" y="1022350"/>
              <a:chExt cx="91440" cy="283845"/>
            </a:xfrm>
          </p:grpSpPr>
          <p:sp>
            <p:nvSpPr>
              <p:cNvPr id="53" name="Regular Pentagon 52"/>
              <p:cNvSpPr>
                <a:spLocks noChangeAspect="1"/>
              </p:cNvSpPr>
              <p:nvPr/>
            </p:nvSpPr>
            <p:spPr bwMode="auto">
              <a:xfrm>
                <a:off x="4167973" y="1022350"/>
                <a:ext cx="91440" cy="91440"/>
              </a:xfrm>
              <a:prstGeom prst="pentagon">
                <a:avLst/>
              </a:prstGeom>
              <a:solidFill>
                <a:schemeClr val="tx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54" name="Straight Connector 53"/>
              <p:cNvCxnSpPr/>
              <p:nvPr/>
            </p:nvCxnSpPr>
            <p:spPr bwMode="auto">
              <a:xfrm flipV="1">
                <a:off x="4213699" y="1106170"/>
                <a:ext cx="0" cy="200025"/>
              </a:xfrm>
              <a:prstGeom prst="line">
                <a:avLst/>
              </a:prstGeom>
              <a:solidFill>
                <a:schemeClr val="tx1"/>
              </a:solidFill>
              <a:ln w="31750">
                <a:solidFill>
                  <a:schemeClr val="tx1"/>
                </a:solidFill>
                <a:round/>
                <a:headEnd type="none"/>
                <a:tailEnd type="none" w="med" len="med"/>
              </a:ln>
            </p:spPr>
          </p:cxnSp>
        </p:grpSp>
        <p:cxnSp>
          <p:nvCxnSpPr>
            <p:cNvPr id="47" name="Straight Connector 46"/>
            <p:cNvCxnSpPr/>
            <p:nvPr/>
          </p:nvCxnSpPr>
          <p:spPr bwMode="auto">
            <a:xfrm flipV="1">
              <a:off x="5602446" y="921864"/>
              <a:ext cx="0" cy="48056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arrow" w="lg" len="lg"/>
            </a:ln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5975326" y="933040"/>
              <a:ext cx="0" cy="48056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triangle" w="lg" len="lg"/>
            </a:ln>
          </p:spPr>
        </p:cxnSp>
        <p:cxnSp>
          <p:nvCxnSpPr>
            <p:cNvPr id="49" name="Straight Connector 48"/>
            <p:cNvCxnSpPr/>
            <p:nvPr/>
          </p:nvCxnSpPr>
          <p:spPr bwMode="auto">
            <a:xfrm flipV="1">
              <a:off x="6261737" y="1013508"/>
              <a:ext cx="0" cy="38892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diamond" w="lg" len="lg"/>
            </a:ln>
          </p:spPr>
        </p:cxnSp>
        <p:cxnSp>
          <p:nvCxnSpPr>
            <p:cNvPr id="50" name="Straight Connector 49"/>
            <p:cNvCxnSpPr/>
            <p:nvPr/>
          </p:nvCxnSpPr>
          <p:spPr bwMode="auto">
            <a:xfrm flipV="1">
              <a:off x="6528222" y="1013508"/>
              <a:ext cx="0" cy="4001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oval" w="lg" len="lg"/>
            </a:ln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 flipV="1">
              <a:off x="1460310" y="1282890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  <p:cxnSp>
          <p:nvCxnSpPr>
            <p:cNvPr id="52" name="Straight Connector 51"/>
            <p:cNvCxnSpPr/>
            <p:nvPr/>
          </p:nvCxnSpPr>
          <p:spPr bwMode="auto">
            <a:xfrm flipH="1" flipV="1">
              <a:off x="7190096" y="1273792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</p:grpSp>
      <p:grpSp>
        <p:nvGrpSpPr>
          <p:cNvPr id="59" name="Group 58"/>
          <p:cNvGrpSpPr>
            <a:grpSpLocks noChangeAspect="1"/>
          </p:cNvGrpSpPr>
          <p:nvPr/>
        </p:nvGrpSpPr>
        <p:grpSpPr>
          <a:xfrm>
            <a:off x="6146043" y="3619743"/>
            <a:ext cx="3117945" cy="257146"/>
            <a:chOff x="1460310" y="914400"/>
            <a:chExt cx="6235890" cy="514291"/>
          </a:xfrm>
        </p:grpSpPr>
        <p:cxnSp>
          <p:nvCxnSpPr>
            <p:cNvPr id="60" name="Straight Arrow Connector 59"/>
            <p:cNvCxnSpPr/>
            <p:nvPr/>
          </p:nvCxnSpPr>
          <p:spPr bwMode="auto">
            <a:xfrm>
              <a:off x="1464350" y="1413609"/>
              <a:ext cx="6231850" cy="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none"/>
              <a:tailEnd type="triangle"/>
            </a:ln>
          </p:spPr>
        </p:cxnSp>
        <p:cxnSp>
          <p:nvCxnSpPr>
            <p:cNvPr id="61" name="Straight Connector 60"/>
            <p:cNvCxnSpPr/>
            <p:nvPr/>
          </p:nvCxnSpPr>
          <p:spPr bwMode="auto">
            <a:xfrm flipV="1">
              <a:off x="1793328" y="933040"/>
              <a:ext cx="0" cy="48056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triangle" w="lg" len="lg"/>
            </a:ln>
          </p:spPr>
        </p:cxnSp>
        <p:cxnSp>
          <p:nvCxnSpPr>
            <p:cNvPr id="62" name="Straight Connector 61"/>
            <p:cNvCxnSpPr/>
            <p:nvPr/>
          </p:nvCxnSpPr>
          <p:spPr bwMode="auto">
            <a:xfrm flipV="1">
              <a:off x="2159088" y="1013508"/>
              <a:ext cx="0" cy="38892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diamond" w="lg" len="lg"/>
            </a:ln>
          </p:spPr>
        </p:cxnSp>
        <p:cxnSp>
          <p:nvCxnSpPr>
            <p:cNvPr id="63" name="Straight Connector 62"/>
            <p:cNvCxnSpPr/>
            <p:nvPr/>
          </p:nvCxnSpPr>
          <p:spPr bwMode="auto">
            <a:xfrm flipV="1">
              <a:off x="2722262" y="1013508"/>
              <a:ext cx="0" cy="4001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oval" w="lg" len="lg"/>
            </a:ln>
          </p:spPr>
        </p:cxnSp>
        <p:grpSp>
          <p:nvGrpSpPr>
            <p:cNvPr id="64" name="Group 63"/>
            <p:cNvGrpSpPr/>
            <p:nvPr/>
          </p:nvGrpSpPr>
          <p:grpSpPr>
            <a:xfrm>
              <a:off x="3234516" y="914400"/>
              <a:ext cx="234715" cy="488035"/>
              <a:chOff x="3837508" y="1011758"/>
              <a:chExt cx="124892" cy="277292"/>
            </a:xfrm>
          </p:grpSpPr>
          <p:sp>
            <p:nvSpPr>
              <p:cNvPr id="67" name="5-Point Star 66"/>
              <p:cNvSpPr>
                <a:spLocks noChangeAspect="1"/>
              </p:cNvSpPr>
              <p:nvPr/>
            </p:nvSpPr>
            <p:spPr bwMode="auto">
              <a:xfrm flipH="1">
                <a:off x="3837508" y="1011758"/>
                <a:ext cx="124892" cy="124892"/>
              </a:xfrm>
              <a:prstGeom prst="star5">
                <a:avLst/>
              </a:prstGeom>
              <a:solidFill>
                <a:schemeClr val="tx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 bwMode="auto">
              <a:xfrm flipV="1">
                <a:off x="3895725" y="1089025"/>
                <a:ext cx="0" cy="200025"/>
              </a:xfrm>
              <a:prstGeom prst="line">
                <a:avLst/>
              </a:prstGeom>
              <a:solidFill>
                <a:schemeClr val="tx1"/>
              </a:solidFill>
              <a:ln w="31750">
                <a:solidFill>
                  <a:schemeClr val="tx1"/>
                </a:solidFill>
                <a:round/>
                <a:headEnd type="none"/>
                <a:tailEnd type="none" w="med" len="med"/>
              </a:ln>
            </p:spPr>
          </p:cxnSp>
        </p:grpSp>
        <p:cxnSp>
          <p:nvCxnSpPr>
            <p:cNvPr id="65" name="Straight Connector 64"/>
            <p:cNvCxnSpPr/>
            <p:nvPr/>
          </p:nvCxnSpPr>
          <p:spPr bwMode="auto">
            <a:xfrm flipH="1" flipV="1">
              <a:off x="1460310" y="1282890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  <p:cxnSp>
          <p:nvCxnSpPr>
            <p:cNvPr id="66" name="Straight Connector 65"/>
            <p:cNvCxnSpPr/>
            <p:nvPr/>
          </p:nvCxnSpPr>
          <p:spPr bwMode="auto">
            <a:xfrm flipH="1" flipV="1">
              <a:off x="7190096" y="1273792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6146043" y="6372125"/>
            <a:ext cx="3117945" cy="257146"/>
            <a:chOff x="1460310" y="914400"/>
            <a:chExt cx="6235890" cy="514291"/>
          </a:xfrm>
        </p:grpSpPr>
        <p:cxnSp>
          <p:nvCxnSpPr>
            <p:cNvPr id="70" name="Straight Arrow Connector 69"/>
            <p:cNvCxnSpPr/>
            <p:nvPr/>
          </p:nvCxnSpPr>
          <p:spPr bwMode="auto">
            <a:xfrm>
              <a:off x="1464350" y="1413609"/>
              <a:ext cx="6231850" cy="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none"/>
              <a:tailEnd type="triangle"/>
            </a:ln>
          </p:spPr>
        </p:cxnSp>
        <p:cxnSp>
          <p:nvCxnSpPr>
            <p:cNvPr id="71" name="Straight Connector 70"/>
            <p:cNvCxnSpPr/>
            <p:nvPr/>
          </p:nvCxnSpPr>
          <p:spPr bwMode="auto">
            <a:xfrm flipV="1">
              <a:off x="1793328" y="933040"/>
              <a:ext cx="0" cy="48056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triangle" w="lg" len="lg"/>
            </a:ln>
          </p:spPr>
        </p:cxnSp>
        <p:cxnSp>
          <p:nvCxnSpPr>
            <p:cNvPr id="72" name="Straight Connector 71"/>
            <p:cNvCxnSpPr/>
            <p:nvPr/>
          </p:nvCxnSpPr>
          <p:spPr bwMode="auto">
            <a:xfrm flipV="1">
              <a:off x="2819400" y="1013508"/>
              <a:ext cx="0" cy="4001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oval" w="lg" len="lg"/>
            </a:ln>
          </p:spPr>
        </p:cxnSp>
        <p:grpSp>
          <p:nvGrpSpPr>
            <p:cNvPr id="73" name="Group 72"/>
            <p:cNvGrpSpPr/>
            <p:nvPr/>
          </p:nvGrpSpPr>
          <p:grpSpPr>
            <a:xfrm>
              <a:off x="3499086" y="914400"/>
              <a:ext cx="234714" cy="488035"/>
              <a:chOff x="3978303" y="1011758"/>
              <a:chExt cx="124892" cy="277292"/>
            </a:xfrm>
          </p:grpSpPr>
          <p:sp>
            <p:nvSpPr>
              <p:cNvPr id="82" name="5-Point Star 81"/>
              <p:cNvSpPr>
                <a:spLocks noChangeAspect="1"/>
              </p:cNvSpPr>
              <p:nvPr/>
            </p:nvSpPr>
            <p:spPr bwMode="auto">
              <a:xfrm flipH="1">
                <a:off x="3978303" y="1011758"/>
                <a:ext cx="124892" cy="124892"/>
              </a:xfrm>
              <a:prstGeom prst="star5">
                <a:avLst/>
              </a:prstGeom>
              <a:solidFill>
                <a:schemeClr val="tx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 bwMode="auto">
              <a:xfrm flipV="1">
                <a:off x="4036530" y="1089025"/>
                <a:ext cx="0" cy="200025"/>
              </a:xfrm>
              <a:prstGeom prst="line">
                <a:avLst/>
              </a:prstGeom>
              <a:solidFill>
                <a:schemeClr val="tx1"/>
              </a:solidFill>
              <a:ln w="31750">
                <a:solidFill>
                  <a:schemeClr val="tx1"/>
                </a:solidFill>
                <a:round/>
                <a:headEnd type="none"/>
                <a:tailEnd type="none" w="med" len="med"/>
              </a:ln>
            </p:spPr>
          </p:cxnSp>
        </p:grpSp>
        <p:grpSp>
          <p:nvGrpSpPr>
            <p:cNvPr id="74" name="Group 73"/>
            <p:cNvGrpSpPr/>
            <p:nvPr/>
          </p:nvGrpSpPr>
          <p:grpSpPr>
            <a:xfrm>
              <a:off x="4352593" y="958185"/>
              <a:ext cx="143206" cy="441451"/>
              <a:chOff x="4203840" y="1036637"/>
              <a:chExt cx="76200" cy="250825"/>
            </a:xfrm>
          </p:grpSpPr>
          <p:sp>
            <p:nvSpPr>
              <p:cNvPr id="80" name="Rectangle 79"/>
              <p:cNvSpPr/>
              <p:nvPr/>
            </p:nvSpPr>
            <p:spPr bwMode="auto">
              <a:xfrm>
                <a:off x="4203840" y="1036637"/>
                <a:ext cx="76200" cy="69850"/>
              </a:xfrm>
              <a:prstGeom prst="rect">
                <a:avLst/>
              </a:prstGeom>
              <a:solidFill>
                <a:schemeClr val="tx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81" name="Straight Connector 80"/>
              <p:cNvCxnSpPr/>
              <p:nvPr/>
            </p:nvCxnSpPr>
            <p:spPr bwMode="auto">
              <a:xfrm flipV="1">
                <a:off x="4242525" y="1087437"/>
                <a:ext cx="0" cy="200025"/>
              </a:xfrm>
              <a:prstGeom prst="line">
                <a:avLst/>
              </a:prstGeom>
              <a:solidFill>
                <a:schemeClr val="tx1"/>
              </a:solidFill>
              <a:ln w="31750">
                <a:solidFill>
                  <a:schemeClr val="tx1"/>
                </a:solidFill>
                <a:round/>
                <a:headEnd type="none"/>
                <a:tailEnd type="none" w="med" len="med"/>
              </a:ln>
            </p:spPr>
          </p:cxnSp>
        </p:grpSp>
        <p:cxnSp>
          <p:nvCxnSpPr>
            <p:cNvPr id="75" name="Straight Connector 74"/>
            <p:cNvCxnSpPr/>
            <p:nvPr/>
          </p:nvCxnSpPr>
          <p:spPr bwMode="auto">
            <a:xfrm flipV="1">
              <a:off x="5257800" y="933040"/>
              <a:ext cx="0" cy="48056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triangle" w="lg" len="lg"/>
            </a:ln>
          </p:spPr>
        </p:cxnSp>
        <p:cxnSp>
          <p:nvCxnSpPr>
            <p:cNvPr id="76" name="Straight Connector 75"/>
            <p:cNvCxnSpPr/>
            <p:nvPr/>
          </p:nvCxnSpPr>
          <p:spPr bwMode="auto">
            <a:xfrm flipV="1">
              <a:off x="6019800" y="1013508"/>
              <a:ext cx="0" cy="38892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diamond" w="lg" len="lg"/>
            </a:ln>
          </p:spPr>
        </p:cxnSp>
        <p:cxnSp>
          <p:nvCxnSpPr>
            <p:cNvPr id="77" name="Straight Connector 76"/>
            <p:cNvCxnSpPr/>
            <p:nvPr/>
          </p:nvCxnSpPr>
          <p:spPr bwMode="auto">
            <a:xfrm flipV="1">
              <a:off x="6528222" y="1013508"/>
              <a:ext cx="0" cy="4001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oval" w="lg" len="lg"/>
            </a:ln>
          </p:spPr>
        </p:cxnSp>
        <p:cxnSp>
          <p:nvCxnSpPr>
            <p:cNvPr id="78" name="Straight Connector 77"/>
            <p:cNvCxnSpPr/>
            <p:nvPr/>
          </p:nvCxnSpPr>
          <p:spPr bwMode="auto">
            <a:xfrm flipH="1" flipV="1">
              <a:off x="1460310" y="1282890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  <p:cxnSp>
          <p:nvCxnSpPr>
            <p:cNvPr id="79" name="Straight Connector 78"/>
            <p:cNvCxnSpPr/>
            <p:nvPr/>
          </p:nvCxnSpPr>
          <p:spPr bwMode="auto">
            <a:xfrm flipH="1" flipV="1">
              <a:off x="7190096" y="1273792"/>
              <a:ext cx="4040" cy="14580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/>
              <a:tailEnd type="none" w="lg" len="lg"/>
            </a:ln>
          </p:spPr>
        </p:cxnSp>
      </p:grpSp>
      <p:sp>
        <p:nvSpPr>
          <p:cNvPr id="129" name="Rectangle 128"/>
          <p:cNvSpPr/>
          <p:nvPr/>
        </p:nvSpPr>
        <p:spPr>
          <a:xfrm>
            <a:off x="1007864" y="6106159"/>
            <a:ext cx="41877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alibri" charset="0"/>
              </a:rPr>
              <a:t>Self-correcting processes:</a:t>
            </a:r>
            <a:endParaRPr lang="en-US" sz="3000" dirty="0" smtClean="0"/>
          </a:p>
        </p:txBody>
      </p:sp>
      <p:sp>
        <p:nvSpPr>
          <p:cNvPr id="130" name="Rectangle 129"/>
          <p:cNvSpPr/>
          <p:nvPr/>
        </p:nvSpPr>
        <p:spPr>
          <a:xfrm>
            <a:off x="7704608" y="3923853"/>
            <a:ext cx="2520280" cy="54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chemeClr val="accent2"/>
                </a:solidFill>
                <a:latin typeface="Calibri" charset="0"/>
              </a:rPr>
              <a:t>We used them for information diffusion!</a:t>
            </a:r>
            <a:endParaRPr lang="en-US" b="1" dirty="0">
              <a:solidFill>
                <a:schemeClr val="accent2"/>
              </a:solidFill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36" y="5292005"/>
            <a:ext cx="3847394" cy="855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936" y="4029116"/>
            <a:ext cx="2880320" cy="443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936" y="2884775"/>
            <a:ext cx="1224136" cy="348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944" y="6732165"/>
            <a:ext cx="2808312" cy="5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41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3" grpId="0"/>
      <p:bldP spid="14" grpId="0"/>
      <p:bldP spid="15" grpId="0"/>
      <p:bldP spid="129" grpId="0"/>
      <p:bldP spid="1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32" y="2195661"/>
            <a:ext cx="5348679" cy="1944216"/>
          </a:xfrm>
          <a:prstGeom prst="rect">
            <a:avLst/>
          </a:prstGeom>
        </p:spPr>
      </p:pic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66</a:t>
            </a:fld>
            <a:endParaRPr lang="fi-FI" dirty="0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326052"/>
            <a:ext cx="9070975" cy="615553"/>
          </a:xfrm>
        </p:spPr>
        <p:txBody>
          <a:bodyPr>
            <a:spAutoFit/>
          </a:bodyPr>
          <a:lstStyle/>
          <a:p>
            <a:pPr eaLnBrk="1"/>
            <a:r>
              <a:rPr lang="en-US" sz="4000" dirty="0" smtClean="0">
                <a:latin typeface="Calibri"/>
              </a:rPr>
              <a:t>Impact of diffusion and activity</a:t>
            </a:r>
            <a:endParaRPr lang="en-US" sz="4000" dirty="0"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2985" y="1835621"/>
            <a:ext cx="732764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Calibri" charset="0"/>
              </a:rPr>
              <a:t>We have modeled the</a:t>
            </a:r>
            <a:r>
              <a:rPr lang="en-US" sz="4000" b="1" dirty="0" smtClean="0">
                <a:latin typeface="Calibri" charset="0"/>
              </a:rPr>
              <a:t> temporal </a:t>
            </a:r>
            <a:br>
              <a:rPr lang="en-US" sz="4000" b="1" dirty="0" smtClean="0">
                <a:latin typeface="Calibri" charset="0"/>
              </a:rPr>
            </a:br>
            <a:r>
              <a:rPr lang="en-US" sz="4000" b="1" dirty="0" smtClean="0">
                <a:latin typeface="Calibri" charset="0"/>
              </a:rPr>
              <a:t>dynamics of diffusion and activity </a:t>
            </a:r>
            <a:br>
              <a:rPr lang="en-US" sz="4000" b="1" dirty="0" smtClean="0">
                <a:latin typeface="Calibri" charset="0"/>
              </a:rPr>
            </a:br>
            <a:r>
              <a:rPr lang="en-US" sz="4000" b="1" dirty="0" smtClean="0">
                <a:latin typeface="Calibri" charset="0"/>
              </a:rPr>
              <a:t>events. </a:t>
            </a:r>
            <a:endParaRPr lang="en-US" sz="4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19832" y="4787949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Calibri" charset="0"/>
              </a:rPr>
              <a:t>Next, we can model </a:t>
            </a:r>
            <a:r>
              <a:rPr lang="en-US" sz="4000" b="1" i="1" dirty="0" smtClean="0">
                <a:latin typeface="Calibri" charset="0"/>
              </a:rPr>
              <a:t>their impact</a:t>
            </a:r>
            <a:r>
              <a:rPr lang="en-US" sz="4000" dirty="0">
                <a:latin typeface="Calibri" charset="0"/>
              </a:rPr>
              <a:t>.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696487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67</a:t>
            </a:fld>
            <a:endParaRPr lang="fi-FI" dirty="0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356829"/>
            <a:ext cx="9070975" cy="553998"/>
          </a:xfrm>
        </p:spPr>
        <p:txBody>
          <a:bodyPr>
            <a:spAutoFit/>
          </a:bodyPr>
          <a:lstStyle/>
          <a:p>
            <a:pPr eaLnBrk="1"/>
            <a:r>
              <a:rPr lang="en-US" sz="3600" dirty="0" smtClean="0">
                <a:latin typeface="Calibri"/>
              </a:rPr>
              <a:t>Modeling Co-evolution of Diffusion and Links</a:t>
            </a:r>
            <a:endParaRPr lang="en-US" sz="3600" dirty="0"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3808" y="2771725"/>
            <a:ext cx="928903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 smtClean="0">
                <a:latin typeface="Calibri" charset="0"/>
              </a:rPr>
              <a:t>Information diffusion may trigger new connections</a:t>
            </a:r>
            <a:r>
              <a:rPr lang="en-US" sz="3400" b="1" dirty="0">
                <a:latin typeface="Calibri" charset="0"/>
              </a:rPr>
              <a:t>:</a:t>
            </a:r>
            <a:r>
              <a:rPr lang="en-US" sz="3400" b="1" dirty="0" smtClean="0">
                <a:latin typeface="Calibri" charset="0"/>
              </a:rPr>
              <a:t> </a:t>
            </a:r>
            <a:endParaRPr lang="en-US" sz="3400" dirty="0" smtClean="0"/>
          </a:p>
        </p:txBody>
      </p:sp>
      <p:grpSp>
        <p:nvGrpSpPr>
          <p:cNvPr id="9" name="Group 98"/>
          <p:cNvGrpSpPr/>
          <p:nvPr/>
        </p:nvGrpSpPr>
        <p:grpSpPr>
          <a:xfrm>
            <a:off x="1405467" y="4049829"/>
            <a:ext cx="3490284" cy="2823506"/>
            <a:chOff x="2699837" y="2825284"/>
            <a:chExt cx="3490284" cy="2823506"/>
          </a:xfrm>
        </p:grpSpPr>
        <p:cxnSp>
          <p:nvCxnSpPr>
            <p:cNvPr id="10" name="Straight Arrow Connector 9"/>
            <p:cNvCxnSpPr/>
            <p:nvPr/>
          </p:nvCxnSpPr>
          <p:spPr>
            <a:xfrm rot="10800000" flipH="1" flipV="1">
              <a:off x="3863264" y="4512900"/>
              <a:ext cx="1006813" cy="1253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2699837" y="3194351"/>
              <a:ext cx="1096307" cy="488066"/>
            </a:xfrm>
            <a:prstGeom prst="straightConnector1">
              <a:avLst/>
            </a:prstGeom>
            <a:ln w="47625">
              <a:solidFill>
                <a:schemeClr val="tx1">
                  <a:lumMod val="50000"/>
                  <a:lumOff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6200000" flipH="1">
              <a:off x="4010113" y="3465314"/>
              <a:ext cx="1048721" cy="789163"/>
            </a:xfrm>
            <a:prstGeom prst="straightConnector1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3259177" y="4512901"/>
              <a:ext cx="604088" cy="12539"/>
            </a:xfrm>
            <a:prstGeom prst="straightConnector1">
              <a:avLst/>
            </a:prstGeom>
            <a:ln w="6350">
              <a:solidFill>
                <a:schemeClr val="bg1">
                  <a:lumMod val="9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3003300" y="3532434"/>
              <a:ext cx="1048721" cy="654922"/>
            </a:xfrm>
            <a:prstGeom prst="straightConnector1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6200000" flipH="1">
              <a:off x="3571456" y="3820065"/>
              <a:ext cx="919222" cy="67121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6200000" flipV="1">
              <a:off x="5222722" y="3291822"/>
              <a:ext cx="1375458" cy="55934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5272803" y="4458885"/>
              <a:ext cx="715956" cy="66554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198869" y="2825284"/>
              <a:ext cx="1289526" cy="36906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6200000" flipV="1">
              <a:off x="3648129" y="5129063"/>
              <a:ext cx="877746" cy="4474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4099324" y="4819059"/>
              <a:ext cx="982167" cy="67729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 flipH="1" flipV="1">
              <a:off x="2537488" y="4914690"/>
              <a:ext cx="709914" cy="33074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6200000" flipV="1">
              <a:off x="3092512" y="4774311"/>
              <a:ext cx="982167" cy="766791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stCxn id="42" idx="6"/>
            <a:endCxn id="49" idx="2"/>
          </p:cNvCxnSpPr>
          <p:nvPr/>
        </p:nvCxnSpPr>
        <p:spPr>
          <a:xfrm flipV="1">
            <a:off x="1964644" y="5736730"/>
            <a:ext cx="604088" cy="12539"/>
          </a:xfrm>
          <a:prstGeom prst="straightConnector1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headEnd type="arrow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002579" y="4706582"/>
            <a:ext cx="402725" cy="399327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1561919" y="5549605"/>
            <a:ext cx="402725" cy="399327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2501611" y="4218517"/>
            <a:ext cx="402725" cy="399327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3575545" y="5549605"/>
            <a:ext cx="402725" cy="399327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1231179" y="6658846"/>
            <a:ext cx="402725" cy="399327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13479" y="6814139"/>
            <a:ext cx="402725" cy="399327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134885" y="3708266"/>
            <a:ext cx="402725" cy="399327"/>
          </a:xfrm>
          <a:prstGeom prst="ellipse">
            <a:avLst/>
          </a:prstGeom>
          <a:noFill/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4694226" y="5483051"/>
            <a:ext cx="402725" cy="399327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2568732" y="5537066"/>
            <a:ext cx="402725" cy="399327"/>
          </a:xfrm>
          <a:prstGeom prst="ellipse">
            <a:avLst/>
          </a:prstGeom>
          <a:solidFill>
            <a:schemeClr val="bg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558333" y="5559552"/>
            <a:ext cx="402725" cy="3993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2500165" y="4211885"/>
            <a:ext cx="402725" cy="3993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130901" y="3707829"/>
            <a:ext cx="402725" cy="3993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5" name="Text Placeholder 2"/>
          <p:cNvSpPr txBox="1">
            <a:spLocks/>
          </p:cNvSpPr>
          <p:nvPr/>
        </p:nvSpPr>
        <p:spPr bwMode="auto">
          <a:xfrm>
            <a:off x="359792" y="3860666"/>
            <a:ext cx="1828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 eaLnBrk="1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buFont typeface="Wingdings" charset="2"/>
              <a:buNone/>
            </a:pPr>
            <a:r>
              <a:rPr lang="es-E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charset="0"/>
              </a:rPr>
              <a:t>Cascade 1</a:t>
            </a:r>
          </a:p>
        </p:txBody>
      </p:sp>
      <p:sp>
        <p:nvSpPr>
          <p:cNvPr id="56" name="Oval 55"/>
          <p:cNvSpPr/>
          <p:nvPr/>
        </p:nvSpPr>
        <p:spPr>
          <a:xfrm>
            <a:off x="3570013" y="5550408"/>
            <a:ext cx="402725" cy="39932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2"/>
          <p:cNvSpPr txBox="1">
            <a:spLocks/>
          </p:cNvSpPr>
          <p:nvPr/>
        </p:nvSpPr>
        <p:spPr bwMode="auto">
          <a:xfrm>
            <a:off x="831528" y="5441617"/>
            <a:ext cx="864096" cy="28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000" b="1" dirty="0" smtClean="0">
                <a:solidFill>
                  <a:schemeClr val="tx2"/>
                </a:solidFill>
                <a:latin typeface="Calibri"/>
              </a:rPr>
              <a:t>Source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960661" y="5732245"/>
            <a:ext cx="604088" cy="12539"/>
          </a:xfrm>
          <a:prstGeom prst="straightConnector1">
            <a:avLst/>
          </a:prstGeom>
          <a:ln w="6350">
            <a:solidFill>
              <a:schemeClr val="accent1"/>
            </a:solidFill>
            <a:headEnd type="arrow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3" idx="2"/>
            <a:endCxn id="44" idx="2"/>
          </p:cNvCxnSpPr>
          <p:nvPr/>
        </p:nvCxnSpPr>
        <p:spPr>
          <a:xfrm>
            <a:off x="2573317" y="5740928"/>
            <a:ext cx="1002228" cy="8341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573317" y="5541264"/>
            <a:ext cx="402725" cy="3993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/>
          <p:cNvCxnSpPr>
            <a:stCxn id="43" idx="5"/>
            <a:endCxn id="56" idx="1"/>
          </p:cNvCxnSpPr>
          <p:nvPr/>
        </p:nvCxnSpPr>
        <p:spPr>
          <a:xfrm>
            <a:off x="2845358" y="4559364"/>
            <a:ext cx="783633" cy="1049524"/>
          </a:xfrm>
          <a:prstGeom prst="straightConnector1">
            <a:avLst/>
          </a:prstGeom>
          <a:ln w="34925">
            <a:solidFill>
              <a:schemeClr val="accent1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6"/>
            <a:endCxn id="47" idx="3"/>
          </p:cNvCxnSpPr>
          <p:nvPr/>
        </p:nvCxnSpPr>
        <p:spPr>
          <a:xfrm flipV="1">
            <a:off x="2904336" y="4049113"/>
            <a:ext cx="1289527" cy="369068"/>
          </a:xfrm>
          <a:prstGeom prst="straightConnector1">
            <a:avLst/>
          </a:prstGeom>
          <a:ln w="12700">
            <a:solidFill>
              <a:schemeClr val="accent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52" idx="3"/>
          </p:cNvCxnSpPr>
          <p:nvPr/>
        </p:nvCxnSpPr>
        <p:spPr>
          <a:xfrm flipV="1">
            <a:off x="3822779" y="4048676"/>
            <a:ext cx="367100" cy="1515912"/>
          </a:xfrm>
          <a:prstGeom prst="straightConnector1">
            <a:avLst/>
          </a:prstGeom>
          <a:ln w="38100">
            <a:solidFill>
              <a:schemeClr val="accent2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16" y="1691605"/>
            <a:ext cx="3576397" cy="93610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392" y="1763613"/>
            <a:ext cx="3796928" cy="715992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 bwMode="auto">
          <a:xfrm>
            <a:off x="4464248" y="2123653"/>
            <a:ext cx="93610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Rectangle 74"/>
          <p:cNvSpPr/>
          <p:nvPr/>
        </p:nvSpPr>
        <p:spPr>
          <a:xfrm>
            <a:off x="4104208" y="1547589"/>
            <a:ext cx="1683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Calibri" charset="0"/>
              </a:rPr>
              <a:t>1 hour later</a:t>
            </a:r>
            <a:endParaRPr lang="en-US" sz="2400" b="1" dirty="0" smtClean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408" y="5003973"/>
            <a:ext cx="2880320" cy="443908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5544368" y="4211885"/>
            <a:ext cx="3263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</a:rPr>
              <a:t>New links as terminating </a:t>
            </a:r>
            <a:br>
              <a:rPr lang="en-US" sz="2400" dirty="0" smtClean="0">
                <a:latin typeface="Calibri" charset="0"/>
              </a:rPr>
            </a:br>
            <a:r>
              <a:rPr lang="en-US" sz="2400" dirty="0" smtClean="0">
                <a:latin typeface="Calibri" charset="0"/>
              </a:rPr>
              <a:t>point processes:</a:t>
            </a:r>
            <a:endParaRPr lang="en-US" sz="2400" dirty="0" smtClean="0"/>
          </a:p>
        </p:txBody>
      </p:sp>
      <p:sp>
        <p:nvSpPr>
          <p:cNvPr id="80" name="Left-Right Arrow 79"/>
          <p:cNvSpPr/>
          <p:nvPr/>
        </p:nvSpPr>
        <p:spPr bwMode="auto">
          <a:xfrm>
            <a:off x="4176216" y="4499917"/>
            <a:ext cx="1296144" cy="360040"/>
          </a:xfrm>
          <a:prstGeom prst="left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5" name="Text Placeholder 2"/>
          <p:cNvSpPr txBox="1">
            <a:spLocks/>
          </p:cNvSpPr>
          <p:nvPr/>
        </p:nvSpPr>
        <p:spPr bwMode="auto">
          <a:xfrm>
            <a:off x="6912520" y="6948189"/>
            <a:ext cx="2736056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2200" dirty="0" smtClean="0">
                <a:latin typeface="Calibri"/>
              </a:rPr>
              <a:t>[Farajtabar et al., 2015]</a:t>
            </a:r>
          </a:p>
        </p:txBody>
      </p:sp>
    </p:spTree>
    <p:extLst>
      <p:ext uri="{BB962C8B-B14F-4D97-AF65-F5344CB8AC3E}">
        <p14:creationId xmlns:p14="http://schemas.microsoft.com/office/powerpoint/2010/main" val="710194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5" grpId="0"/>
      <p:bldP spid="56" grpId="0" animBg="1"/>
      <p:bldP spid="58" grpId="0"/>
      <p:bldP spid="53" grpId="0" animBg="1"/>
      <p:bldP spid="75" grpId="0"/>
      <p:bldP spid="83" grpId="0"/>
      <p:bldP spid="8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68</a:t>
            </a:fld>
            <a:endParaRPr lang="fi-FI" dirty="0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95275"/>
            <a:ext cx="9070975" cy="677108"/>
          </a:xfrm>
        </p:spPr>
        <p:txBody>
          <a:bodyPr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Opportunities for Machine Learning</a:t>
            </a:r>
            <a:endParaRPr lang="en-US" dirty="0">
              <a:latin typeface="Calibri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503809" y="1692473"/>
            <a:ext cx="3809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8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600" b="1" cap="small" dirty="0" smtClean="0">
                <a:latin typeface="Calibri" charset="0"/>
              </a:rPr>
              <a:t>Probabilistic Models</a:t>
            </a:r>
            <a:endParaRPr lang="en-US" sz="3600" dirty="0" smtClean="0">
              <a:latin typeface="Calibri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2272432" y="2825729"/>
            <a:ext cx="457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to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503808" y="2124521"/>
            <a:ext cx="3809999" cy="3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8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and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503808" y="2454944"/>
            <a:ext cx="3809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8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600" b="1" cap="small" dirty="0" smtClean="0">
                <a:latin typeface="Calibri" charset="0"/>
              </a:rPr>
              <a:t>Learning Methods</a:t>
            </a:r>
            <a:endParaRPr lang="en-US" sz="3600" dirty="0" smtClean="0">
              <a:latin typeface="Calibri" charset="0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1905496" y="4207038"/>
            <a:ext cx="121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000" b="1" dirty="0" smtClean="0">
                <a:latin typeface="Calibri" charset="0"/>
              </a:rPr>
              <a:t>control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1600696" y="3445038"/>
            <a:ext cx="1828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000" b="1" dirty="0" smtClean="0">
                <a:latin typeface="Calibri" charset="0"/>
              </a:rPr>
              <a:t>understand</a:t>
            </a:r>
            <a:endParaRPr lang="en-US" sz="3000" dirty="0" smtClean="0">
              <a:latin typeface="Calibri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648071" y="5075981"/>
            <a:ext cx="388818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600" b="1" cap="small" dirty="0" smtClean="0">
                <a:latin typeface="Calibri" charset="0"/>
              </a:rPr>
              <a:t>Processes &amp; Activity</a:t>
            </a:r>
            <a:r>
              <a:rPr lang="en-US" sz="3600" dirty="0" smtClean="0">
                <a:latin typeface="Calibri" charset="0"/>
              </a:rPr>
              <a:t/>
            </a:r>
            <a:br>
              <a:rPr lang="en-US" sz="3600" dirty="0" smtClean="0">
                <a:latin typeface="Calibri" charset="0"/>
              </a:rPr>
            </a:br>
            <a:endParaRPr lang="en-US" sz="3600" dirty="0" smtClean="0">
              <a:latin typeface="Calibri" charset="0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264294" y="5558839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over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auto">
          <a:xfrm>
            <a:off x="287784" y="5940945"/>
            <a:ext cx="4608512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8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600" b="1" cap="small" dirty="0" smtClean="0">
                <a:latin typeface="Calibri" charset="0"/>
              </a:rPr>
              <a:t>Social &amp; Information Networks</a:t>
            </a:r>
            <a:endParaRPr lang="en-US" sz="3600" dirty="0" smtClean="0">
              <a:latin typeface="Calibri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1905496" y="3826038"/>
            <a:ext cx="114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000" b="1" dirty="0" smtClean="0">
                <a:latin typeface="Calibri" charset="0"/>
              </a:rPr>
              <a:t>predict</a:t>
            </a:r>
            <a:endParaRPr lang="en-US" sz="3000" dirty="0" smtClean="0">
              <a:latin typeface="Calibri" charset="0"/>
            </a:endParaRPr>
          </a:p>
        </p:txBody>
      </p:sp>
      <p:sp>
        <p:nvSpPr>
          <p:cNvPr id="18" name="Double Brace 17"/>
          <p:cNvSpPr/>
          <p:nvPr/>
        </p:nvSpPr>
        <p:spPr bwMode="auto">
          <a:xfrm>
            <a:off x="1295896" y="3420665"/>
            <a:ext cx="2438400" cy="1371600"/>
          </a:xfrm>
          <a:prstGeom prst="bracePair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Text Placeholder 2"/>
          <p:cNvSpPr txBox="1">
            <a:spLocks/>
          </p:cNvSpPr>
          <p:nvPr/>
        </p:nvSpPr>
        <p:spPr bwMode="auto">
          <a:xfrm>
            <a:off x="5544368" y="1619597"/>
            <a:ext cx="302433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600" b="1" kern="0" cap="small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Part I:</a:t>
            </a:r>
            <a:endParaRPr kumimoji="0" lang="en-US" sz="3600" b="1" i="0" u="none" strike="noStrike" kern="0" cap="small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 bwMode="auto">
          <a:xfrm>
            <a:off x="5544367" y="2267669"/>
            <a:ext cx="4536257" cy="950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400" b="1" kern="0" cap="small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1. Modeling Information Diffusion</a:t>
            </a:r>
            <a:endParaRPr kumimoji="0" lang="en-US" sz="3400" b="1" i="0" u="none" strike="noStrike" kern="0" cap="small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 bwMode="auto">
          <a:xfrm>
            <a:off x="5544368" y="3307022"/>
            <a:ext cx="3960440" cy="85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400" b="1" kern="0" cap="small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2. Modeling social activity</a:t>
            </a:r>
            <a:endParaRPr kumimoji="0" lang="en-US" sz="3400" b="1" i="0" u="none" strike="noStrike" kern="0" cap="small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40312" y="1547589"/>
            <a:ext cx="0" cy="5544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 Placeholder 2"/>
          <p:cNvSpPr txBox="1">
            <a:spLocks/>
          </p:cNvSpPr>
          <p:nvPr/>
        </p:nvSpPr>
        <p:spPr bwMode="auto">
          <a:xfrm>
            <a:off x="5541615" y="4499917"/>
            <a:ext cx="302433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600" b="1" kern="0" cap="small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Part II:</a:t>
            </a:r>
            <a:endParaRPr kumimoji="0" lang="en-US" sz="3600" b="1" i="0" u="none" strike="noStrike" kern="0" cap="small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 bwMode="auto">
          <a:xfrm>
            <a:off x="5541614" y="5147989"/>
            <a:ext cx="4536257" cy="950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400" b="1" kern="0" cap="small" noProof="0" dirty="0" smtClean="0">
                <a:solidFill>
                  <a:srgbClr val="000000"/>
                </a:solidFill>
                <a:latin typeface="Calibri" charset="0"/>
                <a:ea typeface="DejaVu Sans" charset="0"/>
                <a:cs typeface="DejaVu Sans" charset="0"/>
              </a:rPr>
              <a:t>Learning Problems… After the break!</a:t>
            </a:r>
            <a:endParaRPr kumimoji="0" lang="en-US" sz="3400" b="1" i="0" u="none" strike="noStrike" kern="0" cap="small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5277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2" grpId="0"/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7A2A-1D58-9449-BAF4-27B47B8C7901}" type="slidenum">
              <a:rPr lang="fi-FI"/>
              <a:pPr/>
              <a:t>69</a:t>
            </a:fld>
            <a:endParaRPr lang="fi-FI"/>
          </a:p>
        </p:txBody>
      </p:sp>
      <p:sp>
        <p:nvSpPr>
          <p:cNvPr id="25604" name="Title 1"/>
          <p:cNvSpPr txBox="1">
            <a:spLocks noGrp="1"/>
          </p:cNvSpPr>
          <p:nvPr>
            <p:ph type="title" idx="4294967295"/>
          </p:nvPr>
        </p:nvSpPr>
        <p:spPr>
          <a:xfrm>
            <a:off x="315912" y="1426329"/>
            <a:ext cx="2286000" cy="677108"/>
          </a:xfrm>
        </p:spPr>
        <p:txBody>
          <a:bodyPr wrap="square">
            <a:spAutoFit/>
          </a:bodyPr>
          <a:lstStyle/>
          <a:p>
            <a:pPr eaLnBrk="1"/>
            <a:r>
              <a:rPr lang="en-US" dirty="0">
                <a:solidFill>
                  <a:schemeClr val="tx1"/>
                </a:solidFill>
              </a:rPr>
              <a:t>Thanks</a:t>
            </a:r>
            <a:r>
              <a:rPr lang="en-US" dirty="0" smtClean="0">
                <a:solidFill>
                  <a:schemeClr val="tx1"/>
                </a:solidFill>
              </a:rPr>
              <a:t>!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35992" y="5920913"/>
            <a:ext cx="86128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learning.mpi-sws.org</a:t>
            </a:r>
            <a:r>
              <a:rPr lang="en-US" sz="34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34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kdd</a:t>
            </a:r>
            <a:r>
              <a:rPr lang="en-US" sz="34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34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2015-tutorial/</a:t>
            </a:r>
            <a:endParaRPr kumimoji="0" lang="en-US" sz="3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7704608" y="5344849"/>
            <a:ext cx="195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more at</a:t>
            </a:r>
            <a:r>
              <a:rPr kumimoji="0" lang="en-US" sz="3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endParaRPr kumimoji="0" lang="en-US" sz="3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18292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7</a:t>
            </a:fld>
            <a:endParaRPr lang="fi-FI" dirty="0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51445"/>
            <a:ext cx="9070975" cy="677108"/>
          </a:xfrm>
        </p:spPr>
        <p:txBody>
          <a:bodyPr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Opportunities for Machine Learning</a:t>
            </a:r>
            <a:endParaRPr lang="en-US" dirty="0">
              <a:latin typeface="Calibri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431801" y="1907629"/>
            <a:ext cx="3809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8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600" b="1" cap="small" dirty="0" smtClean="0">
                <a:latin typeface="Calibri" charset="0"/>
              </a:rPr>
              <a:t>Probabilistic Models</a:t>
            </a:r>
            <a:endParaRPr lang="en-US" sz="3600" dirty="0" smtClean="0">
              <a:latin typeface="Calibri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2200424" y="3040885"/>
            <a:ext cx="457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to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31800" y="2339677"/>
            <a:ext cx="3809999" cy="3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8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and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431800" y="2670100"/>
            <a:ext cx="3809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8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600" b="1" cap="small" dirty="0" smtClean="0">
                <a:latin typeface="Calibri" charset="0"/>
              </a:rPr>
              <a:t>Learning Methods</a:t>
            </a:r>
            <a:endParaRPr lang="en-US" sz="3600" dirty="0" smtClean="0">
              <a:latin typeface="Calibri" charset="0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1833488" y="4422194"/>
            <a:ext cx="121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000" b="1" dirty="0" smtClean="0">
                <a:latin typeface="Calibri" charset="0"/>
              </a:rPr>
              <a:t>control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1528688" y="3660194"/>
            <a:ext cx="1828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000" b="1" dirty="0" smtClean="0">
                <a:latin typeface="Calibri" charset="0"/>
              </a:rPr>
              <a:t>understand</a:t>
            </a:r>
            <a:endParaRPr lang="en-US" sz="3000" dirty="0" smtClean="0">
              <a:latin typeface="Calibri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576063" y="5147989"/>
            <a:ext cx="388818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600" b="1" cap="small" dirty="0" smtClean="0">
                <a:latin typeface="Calibri" charset="0"/>
              </a:rPr>
              <a:t>Processes &amp; Activity</a:t>
            </a:r>
            <a:r>
              <a:rPr lang="en-US" sz="3600" dirty="0" smtClean="0">
                <a:latin typeface="Calibri" charset="0"/>
              </a:rPr>
              <a:t/>
            </a:r>
            <a:br>
              <a:rPr lang="en-US" sz="3600" dirty="0" smtClean="0">
                <a:latin typeface="Calibri" charset="0"/>
              </a:rPr>
            </a:br>
            <a:endParaRPr lang="en-US" sz="3600" dirty="0" smtClean="0">
              <a:latin typeface="Calibri" charset="0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192286" y="5630847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over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auto">
          <a:xfrm>
            <a:off x="215776" y="6012953"/>
            <a:ext cx="4608512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8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600" b="1" cap="small" dirty="0" smtClean="0">
                <a:latin typeface="Calibri" charset="0"/>
              </a:rPr>
              <a:t>Social &amp; Information Networks</a:t>
            </a:r>
            <a:endParaRPr lang="en-US" sz="3600" dirty="0" smtClean="0">
              <a:latin typeface="Calibri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1833488" y="4041194"/>
            <a:ext cx="114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000" b="1" dirty="0" smtClean="0">
                <a:latin typeface="Calibri" charset="0"/>
              </a:rPr>
              <a:t>predict</a:t>
            </a:r>
            <a:endParaRPr lang="en-US" sz="3000" dirty="0" smtClean="0">
              <a:latin typeface="Calibri" charset="0"/>
            </a:endParaRPr>
          </a:p>
        </p:txBody>
      </p:sp>
      <p:sp>
        <p:nvSpPr>
          <p:cNvPr id="18" name="Double Brace 17"/>
          <p:cNvSpPr/>
          <p:nvPr/>
        </p:nvSpPr>
        <p:spPr bwMode="auto">
          <a:xfrm>
            <a:off x="1223888" y="3635821"/>
            <a:ext cx="2438400" cy="1371600"/>
          </a:xfrm>
          <a:prstGeom prst="bracePair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6192439" y="1547589"/>
            <a:ext cx="3096097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stochastic processes</a:t>
            </a:r>
          </a:p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point processes</a:t>
            </a:r>
            <a:br>
              <a:rPr lang="en-US" sz="2600" dirty="0" smtClean="0">
                <a:latin typeface="Calibri" charset="0"/>
              </a:rPr>
            </a:br>
            <a:r>
              <a:rPr lang="en-US" sz="2600" dirty="0" smtClean="0">
                <a:latin typeface="Calibri" charset="0"/>
              </a:rPr>
              <a:t>event-history analysis</a:t>
            </a:r>
          </a:p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>
                <a:latin typeface="Calibri" charset="0"/>
              </a:rPr>
              <a:t>h</a:t>
            </a:r>
            <a:r>
              <a:rPr lang="en-US" sz="2600" dirty="0" smtClean="0">
                <a:latin typeface="Calibri" charset="0"/>
              </a:rPr>
              <a:t>igh-dimensional stats</a:t>
            </a:r>
          </a:p>
        </p:txBody>
      </p:sp>
      <p:sp>
        <p:nvSpPr>
          <p:cNvPr id="2" name="Left Brace 1"/>
          <p:cNvSpPr/>
          <p:nvPr/>
        </p:nvSpPr>
        <p:spPr bwMode="auto">
          <a:xfrm>
            <a:off x="5760392" y="1475581"/>
            <a:ext cx="432048" cy="1872208"/>
          </a:xfrm>
          <a:prstGeom prst="leftBrac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1" name="Text Placeholder 2"/>
          <p:cNvSpPr txBox="1">
            <a:spLocks/>
          </p:cNvSpPr>
          <p:nvPr/>
        </p:nvSpPr>
        <p:spPr bwMode="auto">
          <a:xfrm>
            <a:off x="6192441" y="4211885"/>
            <a:ext cx="3384128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submodular optimization</a:t>
            </a:r>
          </a:p>
          <a:p>
            <a:pPr lvl="0"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2600" dirty="0" smtClean="0">
                <a:latin typeface="Calibri" charset="0"/>
              </a:rPr>
              <a:t>convex programming</a:t>
            </a:r>
            <a:br>
              <a:rPr lang="en-US" sz="2600" dirty="0" smtClean="0">
                <a:latin typeface="Calibri" charset="0"/>
              </a:rPr>
            </a:br>
            <a:r>
              <a:rPr lang="en-US" sz="2600" dirty="0" smtClean="0">
                <a:latin typeface="Calibri" charset="0"/>
              </a:rPr>
              <a:t>randomized methods</a:t>
            </a:r>
            <a:br>
              <a:rPr lang="en-US" sz="2600" dirty="0" smtClean="0">
                <a:latin typeface="Calibri" charset="0"/>
              </a:rPr>
            </a:br>
            <a:r>
              <a:rPr lang="en-US" sz="2600" dirty="0" smtClean="0">
                <a:latin typeface="Calibri" charset="0"/>
              </a:rPr>
              <a:t>large-scale optimization</a:t>
            </a:r>
          </a:p>
        </p:txBody>
      </p:sp>
      <p:sp>
        <p:nvSpPr>
          <p:cNvPr id="42" name="Left Brace 41"/>
          <p:cNvSpPr/>
          <p:nvPr/>
        </p:nvSpPr>
        <p:spPr bwMode="auto">
          <a:xfrm>
            <a:off x="5760392" y="4139877"/>
            <a:ext cx="432048" cy="1872208"/>
          </a:xfrm>
          <a:prstGeom prst="leftBrac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4608264" y="2411685"/>
            <a:ext cx="100811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4608264" y="2195661"/>
            <a:ext cx="0" cy="2160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H="1">
            <a:off x="4392240" y="2195661"/>
            <a:ext cx="2160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4608264" y="5075981"/>
            <a:ext cx="10801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4176216" y="2915741"/>
            <a:ext cx="43204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flipV="1">
            <a:off x="4608264" y="2915741"/>
            <a:ext cx="0" cy="21602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5760391" y="1331565"/>
            <a:ext cx="4176465" cy="2232248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760391" y="3923853"/>
            <a:ext cx="4176465" cy="230425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928745" y="3071370"/>
            <a:ext cx="10801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cap="small" dirty="0" smtClean="0">
                <a:solidFill>
                  <a:srgbClr val="FF6600"/>
                </a:solidFill>
                <a:latin typeface="Calibri"/>
              </a:rPr>
              <a:t>Part 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928745" y="5735666"/>
            <a:ext cx="10801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cap="small" dirty="0" smtClean="0">
                <a:solidFill>
                  <a:schemeClr val="accent2"/>
                </a:solidFill>
                <a:latin typeface="Calibri"/>
              </a:rPr>
              <a:t>Part II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935856" y="2411685"/>
            <a:ext cx="8280920" cy="288032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000" b="1" dirty="0" smtClean="0">
                <a:latin typeface="Corbel" charset="0"/>
              </a:rPr>
              <a:t>Recent field</a:t>
            </a:r>
            <a:r>
              <a:rPr lang="en-US" sz="4000" dirty="0" smtClean="0">
                <a:latin typeface="Corbel" charset="0"/>
              </a:rPr>
              <a:t>, </a:t>
            </a:r>
            <a:r>
              <a:rPr lang="en-US" sz="4000" b="1" dirty="0" smtClean="0">
                <a:latin typeface="Corbel" charset="0"/>
              </a:rPr>
              <a:t>foundations </a:t>
            </a:r>
            <a:r>
              <a:rPr lang="en-US" sz="4000" dirty="0" smtClean="0">
                <a:latin typeface="Corbel" charset="0"/>
              </a:rPr>
              <a:t>are</a:t>
            </a:r>
            <a:r>
              <a:rPr lang="en-US" sz="4000" b="1" dirty="0" smtClean="0">
                <a:latin typeface="Corbel" charset="0"/>
              </a:rPr>
              <a:t> </a:t>
            </a:r>
            <a:br>
              <a:rPr lang="en-US" sz="4000" b="1" dirty="0" smtClean="0">
                <a:latin typeface="Corbel" charset="0"/>
              </a:rPr>
            </a:br>
            <a:r>
              <a:rPr lang="en-US" sz="4000" b="1" i="1" dirty="0" smtClean="0">
                <a:latin typeface="Corbel" charset="0"/>
              </a:rPr>
              <a:t>in progress</a:t>
            </a:r>
            <a:r>
              <a:rPr lang="en-US" sz="4000" dirty="0" smtClean="0">
                <a:latin typeface="Corbel" charset="0"/>
              </a:rPr>
              <a:t>. We will give you </a:t>
            </a:r>
            <a:r>
              <a:rPr lang="en-US" sz="4000" b="1" dirty="0" smtClean="0">
                <a:latin typeface="Corbel" charset="0"/>
              </a:rPr>
              <a:t>a </a:t>
            </a:r>
            <a:br>
              <a:rPr lang="en-US" sz="4000" b="1" dirty="0" smtClean="0">
                <a:latin typeface="Corbel" charset="0"/>
              </a:rPr>
            </a:br>
            <a:r>
              <a:rPr lang="en-US" sz="4000" b="1" i="1" dirty="0" smtClean="0">
                <a:latin typeface="Corbel" charset="0"/>
              </a:rPr>
              <a:t>biased </a:t>
            </a:r>
            <a:r>
              <a:rPr lang="en-US" sz="4000" b="1" dirty="0" smtClean="0">
                <a:latin typeface="Corbel" charset="0"/>
              </a:rPr>
              <a:t>glimpse of the field, </a:t>
            </a:r>
            <a:br>
              <a:rPr lang="en-US" sz="4000" b="1" dirty="0" smtClean="0">
                <a:latin typeface="Corbel" charset="0"/>
              </a:rPr>
            </a:br>
            <a:r>
              <a:rPr lang="en-US" sz="4000" dirty="0" smtClean="0">
                <a:latin typeface="Corbel" charset="0"/>
              </a:rPr>
              <a:t>but a</a:t>
            </a:r>
            <a:r>
              <a:rPr lang="en-US" sz="4000" b="1" dirty="0" smtClean="0">
                <a:latin typeface="Corbel" charset="0"/>
              </a:rPr>
              <a:t> </a:t>
            </a:r>
            <a:r>
              <a:rPr lang="en-US" sz="4000" b="1" i="1" dirty="0" smtClean="0">
                <a:latin typeface="Corbel" charset="0"/>
              </a:rPr>
              <a:t>principled</a:t>
            </a:r>
            <a:r>
              <a:rPr lang="en-US" sz="4000" b="1" dirty="0" smtClean="0">
                <a:latin typeface="Corbel" charset="0"/>
              </a:rPr>
              <a:t> one</a:t>
            </a:r>
            <a:r>
              <a:rPr lang="en-US" sz="4000" dirty="0" smtClean="0">
                <a:latin typeface="Corbel" charset="0"/>
              </a:rPr>
              <a:t>!</a:t>
            </a:r>
            <a:endParaRPr lang="en-US" sz="4000" b="1" dirty="0">
              <a:latin typeface="Corbe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" grpId="0" animBg="1"/>
      <p:bldP spid="41" grpId="0"/>
      <p:bldP spid="42" grpId="0" animBg="1"/>
      <p:bldP spid="27" grpId="0" animBg="1"/>
      <p:bldP spid="28" grpId="0" animBg="1"/>
      <p:bldP spid="30" grpId="0"/>
      <p:bldP spid="31" grpId="0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8</a:t>
            </a:fld>
            <a:endParaRPr lang="fi-FI" dirty="0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51445"/>
            <a:ext cx="9070975" cy="677108"/>
          </a:xfrm>
        </p:spPr>
        <p:txBody>
          <a:bodyPr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What is all about?</a:t>
            </a:r>
            <a:endParaRPr lang="en-US" dirty="0">
              <a:latin typeface="Calibr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23888" y="1691605"/>
            <a:ext cx="4104456" cy="1430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 smtClean="0">
                <a:latin typeface="Calibri"/>
              </a:rPr>
              <a:t>Stochastic processes </a:t>
            </a:r>
            <a:br>
              <a:rPr lang="en-US" sz="3200" b="1" dirty="0" smtClean="0">
                <a:latin typeface="Calibri"/>
              </a:rPr>
            </a:br>
            <a:r>
              <a:rPr lang="en-US" sz="3200" dirty="0" smtClean="0">
                <a:latin typeface="Calibri"/>
              </a:rPr>
              <a:t>over a </a:t>
            </a:r>
            <a:br>
              <a:rPr lang="en-US" sz="3200" dirty="0" smtClean="0">
                <a:latin typeface="Calibri"/>
              </a:rPr>
            </a:br>
            <a:r>
              <a:rPr lang="en-US" sz="3200" b="1" dirty="0" smtClean="0">
                <a:latin typeface="Calibri"/>
              </a:rPr>
              <a:t>large networks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64" y="1547589"/>
            <a:ext cx="1835349" cy="1700710"/>
          </a:xfrm>
          <a:prstGeom prst="rect">
            <a:avLst/>
          </a:prstGeom>
        </p:spPr>
      </p:pic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575816" y="4067869"/>
            <a:ext cx="3816424" cy="8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lvl="1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200" b="1" dirty="0" smtClean="0">
                <a:latin typeface="Calibri" charset="0"/>
              </a:rPr>
              <a:t>Modeling Information Diffusion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75816" y="5652045"/>
            <a:ext cx="4296544" cy="8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lvl="1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200" b="1" dirty="0" smtClean="0">
                <a:latin typeface="Calibri" charset="0"/>
              </a:rPr>
              <a:t>Modeling Social </a:t>
            </a:r>
            <a:br>
              <a:rPr lang="en-US" sz="3200" b="1" dirty="0" smtClean="0">
                <a:latin typeface="Calibri" charset="0"/>
              </a:rPr>
            </a:br>
            <a:r>
              <a:rPr lang="en-US" sz="3200" b="1" dirty="0" smtClean="0">
                <a:latin typeface="Calibri" charset="0"/>
              </a:rPr>
              <a:t>Activity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3808" y="4931965"/>
            <a:ext cx="36724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alibri"/>
              </a:rPr>
              <a:t>Basic Cascade Model</a:t>
            </a:r>
            <a:br>
              <a:rPr lang="en-US" sz="2000" b="1" dirty="0" smtClean="0">
                <a:solidFill>
                  <a:srgbClr val="595959"/>
                </a:solidFill>
                <a:latin typeface="Calibri"/>
              </a:rPr>
            </a:br>
            <a:r>
              <a:rPr lang="en-US" sz="2000" b="1" dirty="0" smtClean="0">
                <a:solidFill>
                  <a:srgbClr val="595959"/>
                </a:solidFill>
                <a:latin typeface="Calibri"/>
              </a:rPr>
              <a:t>Cascades as Point Processes</a:t>
            </a:r>
            <a:endParaRPr lang="en-US" sz="2000" dirty="0" smtClean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3808" y="6444133"/>
            <a:ext cx="3888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alibri"/>
              </a:rPr>
              <a:t>Beyond Cascades</a:t>
            </a:r>
            <a:br>
              <a:rPr lang="en-US" sz="2000" b="1" dirty="0" smtClean="0">
                <a:solidFill>
                  <a:srgbClr val="595959"/>
                </a:solidFill>
                <a:latin typeface="Calibri"/>
              </a:rPr>
            </a:br>
            <a:r>
              <a:rPr lang="en-US" sz="2000" b="1" dirty="0" smtClean="0">
                <a:solidFill>
                  <a:srgbClr val="595959"/>
                </a:solidFill>
                <a:latin typeface="Calibri"/>
              </a:rPr>
              <a:t>Activity as Hawkes Processes</a:t>
            </a:r>
            <a:endParaRPr lang="en-US" sz="2000" dirty="0" smtClean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3808" y="3491805"/>
            <a:ext cx="21602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cap="small" dirty="0" smtClean="0">
                <a:solidFill>
                  <a:srgbClr val="FF6600"/>
                </a:solidFill>
                <a:latin typeface="Calibri"/>
              </a:rPr>
              <a:t>Part I: Models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44368" y="3491805"/>
            <a:ext cx="39604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cap="small" dirty="0" smtClean="0">
                <a:solidFill>
                  <a:schemeClr val="accent2"/>
                </a:solidFill>
                <a:latin typeface="Calibri"/>
              </a:rPr>
              <a:t>Part II: Learning Methods</a:t>
            </a:r>
          </a:p>
        </p:txBody>
      </p:sp>
      <p:sp>
        <p:nvSpPr>
          <p:cNvPr id="48" name="Text Placeholder 2"/>
          <p:cNvSpPr txBox="1">
            <a:spLocks/>
          </p:cNvSpPr>
          <p:nvPr/>
        </p:nvSpPr>
        <p:spPr bwMode="auto">
          <a:xfrm>
            <a:off x="4464248" y="4067869"/>
            <a:ext cx="4608512" cy="4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lvl="1" algn="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200" b="1" dirty="0" smtClean="0">
                <a:latin typeface="Calibri" charset="0"/>
              </a:rPr>
              <a:t>Influence Maximization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72360" y="4499917"/>
            <a:ext cx="36724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595959"/>
                </a:solidFill>
                <a:latin typeface="Calibri"/>
              </a:rPr>
              <a:t>Exact &amp; Approx. Estimation</a:t>
            </a:r>
            <a:endParaRPr lang="en-US" sz="2000" dirty="0">
              <a:solidFill>
                <a:srgbClr val="595959"/>
              </a:solidFill>
              <a:latin typeface="Calibri"/>
            </a:endParaRPr>
          </a:p>
          <a:p>
            <a:pPr algn="r"/>
            <a:r>
              <a:rPr lang="en-US" sz="2000" b="1" dirty="0">
                <a:solidFill>
                  <a:srgbClr val="595959"/>
                </a:solidFill>
                <a:latin typeface="Calibri"/>
              </a:rPr>
              <a:t>Approx. Maximization</a:t>
            </a:r>
            <a:endParaRPr lang="en-US" sz="20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0" name="Text Placeholder 2"/>
          <p:cNvSpPr txBox="1">
            <a:spLocks/>
          </p:cNvSpPr>
          <p:nvPr/>
        </p:nvSpPr>
        <p:spPr bwMode="auto">
          <a:xfrm>
            <a:off x="4824288" y="5147989"/>
            <a:ext cx="4296544" cy="4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lvl="1" algn="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200" b="1" dirty="0" smtClean="0">
                <a:latin typeface="Calibri" charset="0"/>
              </a:rPr>
              <a:t>Source Localization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616376" y="5580037"/>
            <a:ext cx="3528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>
                <a:solidFill>
                  <a:srgbClr val="595959"/>
                </a:solidFill>
                <a:latin typeface="Calibri"/>
              </a:rPr>
              <a:t>Maximum likelihood</a:t>
            </a:r>
          </a:p>
          <a:p>
            <a:pPr algn="r"/>
            <a:r>
              <a:rPr lang="en-US" sz="2000" b="1" dirty="0" smtClean="0">
                <a:solidFill>
                  <a:srgbClr val="595959"/>
                </a:solidFill>
                <a:latin typeface="Calibri"/>
              </a:rPr>
              <a:t>Estimation</a:t>
            </a:r>
            <a:endParaRPr lang="en-US" sz="2000" dirty="0" smtClean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2" name="Text Placeholder 2"/>
          <p:cNvSpPr txBox="1">
            <a:spLocks/>
          </p:cNvSpPr>
          <p:nvPr/>
        </p:nvSpPr>
        <p:spPr bwMode="auto">
          <a:xfrm>
            <a:off x="6192440" y="6228109"/>
            <a:ext cx="2952328" cy="4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lvl="1" algn="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200" b="1" dirty="0" smtClean="0">
                <a:latin typeface="Calibri" charset="0"/>
              </a:rPr>
              <a:t>Activity Shaping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112320" y="6660157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>
                <a:solidFill>
                  <a:srgbClr val="595959"/>
                </a:solidFill>
                <a:latin typeface="Calibri"/>
              </a:rPr>
              <a:t>Beyond Influence Max</a:t>
            </a:r>
          </a:p>
          <a:p>
            <a:pPr algn="r"/>
            <a:r>
              <a:rPr lang="en-US" sz="2000" b="1" dirty="0" smtClean="0">
                <a:solidFill>
                  <a:srgbClr val="595959"/>
                </a:solidFill>
                <a:latin typeface="Calibri"/>
              </a:rPr>
              <a:t>Convex Opt. Framework</a:t>
            </a:r>
            <a:endParaRPr lang="en-US" sz="2000" dirty="0" smtClean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359792" y="3491805"/>
            <a:ext cx="4320480" cy="396044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896296" y="3491805"/>
            <a:ext cx="4464496" cy="396044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24" grpId="0"/>
      <p:bldP spid="25" grpId="0"/>
      <p:bldP spid="2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AF70C-CF62-3949-A0E8-7B478CE69687}" type="slidenum">
              <a:rPr lang="fi-FI"/>
              <a:pPr/>
              <a:t>9</a:t>
            </a:fld>
            <a:endParaRPr lang="fi-FI" dirty="0"/>
          </a:p>
        </p:txBody>
      </p:sp>
      <p:sp>
        <p:nvSpPr>
          <p:cNvPr id="17411" name="Title 1"/>
          <p:cNvSpPr txBox="1">
            <a:spLocks noGrp="1"/>
          </p:cNvSpPr>
          <p:nvPr>
            <p:ph type="title" idx="4294967295"/>
          </p:nvPr>
        </p:nvSpPr>
        <p:spPr>
          <a:xfrm>
            <a:off x="468313" y="251445"/>
            <a:ext cx="9070975" cy="677108"/>
          </a:xfrm>
        </p:spPr>
        <p:txBody>
          <a:bodyPr>
            <a:spAutoFit/>
          </a:bodyPr>
          <a:lstStyle/>
          <a:p>
            <a:pPr eaLnBrk="1"/>
            <a:r>
              <a:rPr lang="en-US" dirty="0" smtClean="0">
                <a:latin typeface="Calibri"/>
              </a:rPr>
              <a:t>Outline: Part I</a:t>
            </a:r>
            <a:endParaRPr lang="en-US" dirty="0">
              <a:latin typeface="Calibri"/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 bwMode="auto">
          <a:xfrm>
            <a:off x="287784" y="2307487"/>
            <a:ext cx="4824536" cy="106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800" b="1" dirty="0" smtClean="0">
                <a:latin typeface="Calibri" charset="0"/>
              </a:rPr>
              <a:t>Modeling </a:t>
            </a:r>
            <a:br>
              <a:rPr lang="en-US" sz="3800" b="1" dirty="0" smtClean="0">
                <a:latin typeface="Calibri" charset="0"/>
              </a:rPr>
            </a:br>
            <a:r>
              <a:rPr lang="en-US" sz="3800" b="1" dirty="0" smtClean="0">
                <a:latin typeface="Calibri" charset="0"/>
              </a:rPr>
              <a:t>Information Diffusion</a:t>
            </a:r>
          </a:p>
        </p:txBody>
      </p:sp>
      <p:sp>
        <p:nvSpPr>
          <p:cNvPr id="26" name="Text Placeholder 2"/>
          <p:cNvSpPr txBox="1">
            <a:spLocks/>
          </p:cNvSpPr>
          <p:nvPr/>
        </p:nvSpPr>
        <p:spPr bwMode="auto">
          <a:xfrm>
            <a:off x="575816" y="4499917"/>
            <a:ext cx="4296544" cy="106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  <a:defRPr/>
            </a:pPr>
            <a:r>
              <a:rPr lang="en-US" sz="3800" b="1" dirty="0" smtClean="0">
                <a:latin typeface="Calibri" charset="0"/>
              </a:rPr>
              <a:t>Modeling </a:t>
            </a:r>
            <a:br>
              <a:rPr lang="en-US" sz="3800" b="1" dirty="0" smtClean="0">
                <a:latin typeface="Calibri" charset="0"/>
              </a:rPr>
            </a:br>
            <a:r>
              <a:rPr lang="en-US" sz="3800" b="1" dirty="0" smtClean="0">
                <a:latin typeface="Calibri" charset="0"/>
              </a:rPr>
              <a:t>Social Activity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28344" y="4627064"/>
            <a:ext cx="3888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595959"/>
                </a:solidFill>
                <a:latin typeface="Calibri"/>
              </a:rPr>
              <a:t>Beyond Cascades</a:t>
            </a:r>
            <a:br>
              <a:rPr lang="en-US" sz="2400" b="1" dirty="0" smtClean="0">
                <a:solidFill>
                  <a:srgbClr val="595959"/>
                </a:solidFill>
                <a:latin typeface="Calibri"/>
              </a:rPr>
            </a:br>
            <a:r>
              <a:rPr lang="en-US" sz="2400" b="1" dirty="0" smtClean="0">
                <a:solidFill>
                  <a:srgbClr val="595959"/>
                </a:solidFill>
                <a:latin typeface="Calibri"/>
              </a:rPr>
              <a:t>Activity as Hawkes Processes</a:t>
            </a:r>
            <a:endParaRPr lang="en-US" sz="2400" dirty="0" smtClean="0">
              <a:solidFill>
                <a:srgbClr val="595959"/>
              </a:solidFill>
              <a:latin typeface="Calibri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256336" y="2361717"/>
            <a:ext cx="4392488" cy="1272336"/>
            <a:chOff x="5256336" y="1835621"/>
            <a:chExt cx="4392488" cy="1272336"/>
          </a:xfrm>
        </p:grpSpPr>
        <p:sp>
          <p:nvSpPr>
            <p:cNvPr id="40" name="Rectangle 39"/>
            <p:cNvSpPr/>
            <p:nvPr/>
          </p:nvSpPr>
          <p:spPr>
            <a:xfrm>
              <a:off x="5544368" y="1907629"/>
              <a:ext cx="4104456" cy="1200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595959"/>
                  </a:solidFill>
                  <a:latin typeface="Calibri"/>
                </a:rPr>
                <a:t>Basic Cascade Model</a:t>
              </a:r>
              <a:br>
                <a:rPr lang="en-US" sz="2400" b="1" dirty="0" smtClean="0">
                  <a:solidFill>
                    <a:srgbClr val="595959"/>
                  </a:solidFill>
                  <a:latin typeface="Calibri"/>
                </a:rPr>
              </a:br>
              <a:r>
                <a:rPr lang="en-US" sz="2400" b="1" dirty="0" smtClean="0">
                  <a:solidFill>
                    <a:srgbClr val="595959"/>
                  </a:solidFill>
                  <a:latin typeface="Calibri"/>
                </a:rPr>
                <a:t>Cascades as Point Processes</a:t>
              </a:r>
              <a:br>
                <a:rPr lang="en-US" sz="2400" b="1" dirty="0" smtClean="0">
                  <a:solidFill>
                    <a:srgbClr val="595959"/>
                  </a:solidFill>
                  <a:latin typeface="Calibri"/>
                </a:rPr>
              </a:br>
              <a:endParaRPr lang="en-US" sz="2400" dirty="0" smtClean="0">
                <a:solidFill>
                  <a:srgbClr val="595959"/>
                </a:solidFill>
                <a:latin typeface="Calibri"/>
              </a:endParaRPr>
            </a:p>
          </p:txBody>
        </p:sp>
        <p:sp>
          <p:nvSpPr>
            <p:cNvPr id="41" name="Freeform 506"/>
            <p:cNvSpPr>
              <a:spLocks noEditPoints="1"/>
            </p:cNvSpPr>
            <p:nvPr/>
          </p:nvSpPr>
          <p:spPr bwMode="auto">
            <a:xfrm>
              <a:off x="5256336" y="1835621"/>
              <a:ext cx="4248472" cy="1008112"/>
            </a:xfrm>
            <a:custGeom>
              <a:avLst/>
              <a:gdLst>
                <a:gd name="T0" fmla="*/ 56 w 581"/>
                <a:gd name="T1" fmla="*/ 16 h 372"/>
                <a:gd name="T2" fmla="*/ 561 w 581"/>
                <a:gd name="T3" fmla="*/ 179 h 372"/>
                <a:gd name="T4" fmla="*/ 564 w 581"/>
                <a:gd name="T5" fmla="*/ 156 h 372"/>
                <a:gd name="T6" fmla="*/ 576 w 581"/>
                <a:gd name="T7" fmla="*/ 203 h 372"/>
                <a:gd name="T8" fmla="*/ 29 w 581"/>
                <a:gd name="T9" fmla="*/ 35 h 372"/>
                <a:gd name="T10" fmla="*/ 253 w 581"/>
                <a:gd name="T11" fmla="*/ 367 h 372"/>
                <a:gd name="T12" fmla="*/ 452 w 581"/>
                <a:gd name="T13" fmla="*/ 365 h 372"/>
                <a:gd name="T14" fmla="*/ 559 w 581"/>
                <a:gd name="T15" fmla="*/ 350 h 372"/>
                <a:gd name="T16" fmla="*/ 574 w 581"/>
                <a:gd name="T17" fmla="*/ 217 h 372"/>
                <a:gd name="T18" fmla="*/ 571 w 581"/>
                <a:gd name="T19" fmla="*/ 31 h 372"/>
                <a:gd name="T20" fmla="*/ 542 w 581"/>
                <a:gd name="T21" fmla="*/ 7 h 372"/>
                <a:gd name="T22" fmla="*/ 264 w 581"/>
                <a:gd name="T23" fmla="*/ 8 h 372"/>
                <a:gd name="T24" fmla="*/ 82 w 581"/>
                <a:gd name="T25" fmla="*/ 12 h 372"/>
                <a:gd name="T26" fmla="*/ 66 w 581"/>
                <a:gd name="T27" fmla="*/ 16 h 372"/>
                <a:gd name="T28" fmla="*/ 80 w 581"/>
                <a:gd name="T29" fmla="*/ 15 h 372"/>
                <a:gd name="T30" fmla="*/ 149 w 581"/>
                <a:gd name="T31" fmla="*/ 13 h 372"/>
                <a:gd name="T32" fmla="*/ 366 w 581"/>
                <a:gd name="T33" fmla="*/ 15 h 372"/>
                <a:gd name="T34" fmla="*/ 452 w 581"/>
                <a:gd name="T35" fmla="*/ 17 h 372"/>
                <a:gd name="T36" fmla="*/ 562 w 581"/>
                <a:gd name="T37" fmla="*/ 47 h 372"/>
                <a:gd name="T38" fmla="*/ 565 w 581"/>
                <a:gd name="T39" fmla="*/ 111 h 372"/>
                <a:gd name="T40" fmla="*/ 560 w 581"/>
                <a:gd name="T41" fmla="*/ 209 h 372"/>
                <a:gd name="T42" fmla="*/ 553 w 581"/>
                <a:gd name="T43" fmla="*/ 290 h 372"/>
                <a:gd name="T44" fmla="*/ 542 w 581"/>
                <a:gd name="T45" fmla="*/ 338 h 372"/>
                <a:gd name="T46" fmla="*/ 557 w 581"/>
                <a:gd name="T47" fmla="*/ 336 h 372"/>
                <a:gd name="T48" fmla="*/ 555 w 581"/>
                <a:gd name="T49" fmla="*/ 336 h 372"/>
                <a:gd name="T50" fmla="*/ 558 w 581"/>
                <a:gd name="T51" fmla="*/ 336 h 372"/>
                <a:gd name="T52" fmla="*/ 552 w 581"/>
                <a:gd name="T53" fmla="*/ 333 h 372"/>
                <a:gd name="T54" fmla="*/ 554 w 581"/>
                <a:gd name="T55" fmla="*/ 333 h 372"/>
                <a:gd name="T56" fmla="*/ 459 w 581"/>
                <a:gd name="T57" fmla="*/ 344 h 372"/>
                <a:gd name="T58" fmla="*/ 270 w 581"/>
                <a:gd name="T59" fmla="*/ 354 h 372"/>
                <a:gd name="T60" fmla="*/ 149 w 581"/>
                <a:gd name="T61" fmla="*/ 350 h 372"/>
                <a:gd name="T62" fmla="*/ 32 w 581"/>
                <a:gd name="T63" fmla="*/ 335 h 372"/>
                <a:gd name="T64" fmla="*/ 14 w 581"/>
                <a:gd name="T65" fmla="*/ 222 h 372"/>
                <a:gd name="T66" fmla="*/ 30 w 581"/>
                <a:gd name="T67" fmla="*/ 94 h 372"/>
                <a:gd name="T68" fmla="*/ 30 w 581"/>
                <a:gd name="T69" fmla="*/ 36 h 372"/>
                <a:gd name="T70" fmla="*/ 10 w 581"/>
                <a:gd name="T71" fmla="*/ 136 h 372"/>
                <a:gd name="T72" fmla="*/ 1 w 581"/>
                <a:gd name="T73" fmla="*/ 273 h 372"/>
                <a:gd name="T74" fmla="*/ 30 w 581"/>
                <a:gd name="T75" fmla="*/ 354 h 372"/>
                <a:gd name="T76" fmla="*/ 333 w 581"/>
                <a:gd name="T77" fmla="*/ 3 h 372"/>
                <a:gd name="T78" fmla="*/ 220 w 581"/>
                <a:gd name="T79" fmla="*/ 366 h 372"/>
                <a:gd name="T80" fmla="*/ 572 w 581"/>
                <a:gd name="T81" fmla="*/ 248 h 372"/>
                <a:gd name="T82" fmla="*/ 338 w 581"/>
                <a:gd name="T83" fmla="*/ 362 h 372"/>
                <a:gd name="T84" fmla="*/ 577 w 581"/>
                <a:gd name="T85" fmla="*/ 130 h 372"/>
                <a:gd name="T86" fmla="*/ 555 w 581"/>
                <a:gd name="T87" fmla="*/ 11 h 372"/>
                <a:gd name="T88" fmla="*/ 569 w 581"/>
                <a:gd name="T89" fmla="*/ 29 h 372"/>
                <a:gd name="T90" fmla="*/ 318 w 581"/>
                <a:gd name="T91" fmla="*/ 9 h 372"/>
                <a:gd name="T92" fmla="*/ 438 w 581"/>
                <a:gd name="T93" fmla="*/ 7 h 372"/>
                <a:gd name="T94" fmla="*/ 566 w 581"/>
                <a:gd name="T95" fmla="*/ 49 h 372"/>
                <a:gd name="T96" fmla="*/ 564 w 581"/>
                <a:gd name="T97" fmla="*/ 283 h 372"/>
                <a:gd name="T98" fmla="*/ 140 w 581"/>
                <a:gd name="T99" fmla="*/ 353 h 372"/>
                <a:gd name="T100" fmla="*/ 16 w 581"/>
                <a:gd name="T101" fmla="*/ 211 h 372"/>
                <a:gd name="T102" fmla="*/ 21 w 581"/>
                <a:gd name="T103" fmla="*/ 146 h 372"/>
                <a:gd name="T104" fmla="*/ 14 w 581"/>
                <a:gd name="T105" fmla="*/ 189 h 372"/>
                <a:gd name="T106" fmla="*/ 93 w 581"/>
                <a:gd name="T107" fmla="*/ 353 h 372"/>
                <a:gd name="T108" fmla="*/ 251 w 581"/>
                <a:gd name="T109" fmla="*/ 361 h 372"/>
                <a:gd name="T110" fmla="*/ 153 w 581"/>
                <a:gd name="T111" fmla="*/ 361 h 372"/>
                <a:gd name="T112" fmla="*/ 200 w 581"/>
                <a:gd name="T113" fmla="*/ 364 h 372"/>
                <a:gd name="T114" fmla="*/ 18 w 581"/>
                <a:gd name="T115" fmla="*/ 239 h 372"/>
                <a:gd name="T116" fmla="*/ 110 w 581"/>
                <a:gd name="T117" fmla="*/ 15 h 372"/>
                <a:gd name="T118" fmla="*/ 220 w 581"/>
                <a:gd name="T119" fmla="*/ 12 h 372"/>
                <a:gd name="T120" fmla="*/ 518 w 581"/>
                <a:gd name="T121" fmla="*/ 18 h 372"/>
                <a:gd name="T122" fmla="*/ 560 w 581"/>
                <a:gd name="T123" fmla="*/ 53 h 372"/>
                <a:gd name="T124" fmla="*/ 17 w 581"/>
                <a:gd name="T125" fmla="*/ 25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1" h="372">
                  <a:moveTo>
                    <a:pt x="56" y="17"/>
                  </a:moveTo>
                  <a:cubicBezTo>
                    <a:pt x="56" y="17"/>
                    <a:pt x="56" y="17"/>
                    <a:pt x="56" y="17"/>
                  </a:cubicBezTo>
                  <a:cubicBezTo>
                    <a:pt x="57" y="17"/>
                    <a:pt x="56" y="17"/>
                    <a:pt x="56" y="17"/>
                  </a:cubicBezTo>
                  <a:close/>
                  <a:moveTo>
                    <a:pt x="53" y="18"/>
                  </a:moveTo>
                  <a:cubicBezTo>
                    <a:pt x="54" y="18"/>
                    <a:pt x="55" y="18"/>
                    <a:pt x="56" y="17"/>
                  </a:cubicBezTo>
                  <a:cubicBezTo>
                    <a:pt x="55" y="17"/>
                    <a:pt x="53" y="15"/>
                    <a:pt x="53" y="18"/>
                  </a:cubicBezTo>
                  <a:close/>
                  <a:moveTo>
                    <a:pt x="56" y="12"/>
                  </a:moveTo>
                  <a:cubicBezTo>
                    <a:pt x="55" y="13"/>
                    <a:pt x="55" y="13"/>
                    <a:pt x="55" y="13"/>
                  </a:cubicBezTo>
                  <a:cubicBezTo>
                    <a:pt x="56" y="14"/>
                    <a:pt x="56" y="13"/>
                    <a:pt x="56" y="12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7" y="15"/>
                    <a:pt x="57" y="15"/>
                    <a:pt x="57" y="15"/>
                  </a:cubicBezTo>
                  <a:lnTo>
                    <a:pt x="56" y="15"/>
                  </a:lnTo>
                  <a:close/>
                  <a:moveTo>
                    <a:pt x="560" y="208"/>
                  </a:moveTo>
                  <a:cubicBezTo>
                    <a:pt x="559" y="207"/>
                    <a:pt x="559" y="206"/>
                    <a:pt x="558" y="207"/>
                  </a:cubicBezTo>
                  <a:lnTo>
                    <a:pt x="560" y="208"/>
                  </a:lnTo>
                  <a:close/>
                  <a:moveTo>
                    <a:pt x="562" y="241"/>
                  </a:moveTo>
                  <a:cubicBezTo>
                    <a:pt x="562" y="244"/>
                    <a:pt x="562" y="246"/>
                    <a:pt x="562" y="248"/>
                  </a:cubicBezTo>
                  <a:cubicBezTo>
                    <a:pt x="562" y="246"/>
                    <a:pt x="562" y="244"/>
                    <a:pt x="562" y="241"/>
                  </a:cubicBezTo>
                  <a:close/>
                  <a:moveTo>
                    <a:pt x="561" y="179"/>
                  </a:moveTo>
                  <a:cubicBezTo>
                    <a:pt x="561" y="185"/>
                    <a:pt x="561" y="185"/>
                    <a:pt x="561" y="185"/>
                  </a:cubicBezTo>
                  <a:cubicBezTo>
                    <a:pt x="561" y="183"/>
                    <a:pt x="561" y="181"/>
                    <a:pt x="561" y="179"/>
                  </a:cubicBezTo>
                  <a:close/>
                  <a:moveTo>
                    <a:pt x="358" y="13"/>
                  </a:moveTo>
                  <a:cubicBezTo>
                    <a:pt x="344" y="15"/>
                    <a:pt x="344" y="15"/>
                    <a:pt x="344" y="15"/>
                  </a:cubicBezTo>
                  <a:cubicBezTo>
                    <a:pt x="354" y="16"/>
                    <a:pt x="355" y="14"/>
                    <a:pt x="358" y="13"/>
                  </a:cubicBezTo>
                  <a:close/>
                  <a:moveTo>
                    <a:pt x="507" y="359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4" y="358"/>
                    <a:pt x="503" y="359"/>
                    <a:pt x="507" y="359"/>
                  </a:cubicBezTo>
                  <a:close/>
                  <a:moveTo>
                    <a:pt x="574" y="250"/>
                  </a:moveTo>
                  <a:cubicBezTo>
                    <a:pt x="574" y="250"/>
                    <a:pt x="574" y="250"/>
                    <a:pt x="573" y="251"/>
                  </a:cubicBezTo>
                  <a:cubicBezTo>
                    <a:pt x="573" y="252"/>
                    <a:pt x="573" y="252"/>
                    <a:pt x="573" y="252"/>
                  </a:cubicBezTo>
                  <a:lnTo>
                    <a:pt x="574" y="250"/>
                  </a:lnTo>
                  <a:close/>
                  <a:moveTo>
                    <a:pt x="564" y="156"/>
                  </a:moveTo>
                  <a:cubicBezTo>
                    <a:pt x="564" y="156"/>
                    <a:pt x="564" y="156"/>
                    <a:pt x="564" y="156"/>
                  </a:cubicBezTo>
                  <a:cubicBezTo>
                    <a:pt x="564" y="151"/>
                    <a:pt x="564" y="151"/>
                    <a:pt x="564" y="151"/>
                  </a:cubicBezTo>
                  <a:cubicBezTo>
                    <a:pt x="563" y="153"/>
                    <a:pt x="563" y="155"/>
                    <a:pt x="564" y="156"/>
                  </a:cubicBezTo>
                  <a:close/>
                  <a:moveTo>
                    <a:pt x="461" y="363"/>
                  </a:moveTo>
                  <a:cubicBezTo>
                    <a:pt x="459" y="364"/>
                    <a:pt x="457" y="364"/>
                    <a:pt x="455" y="365"/>
                  </a:cubicBezTo>
                  <a:cubicBezTo>
                    <a:pt x="460" y="365"/>
                    <a:pt x="462" y="364"/>
                    <a:pt x="461" y="363"/>
                  </a:cubicBezTo>
                  <a:close/>
                  <a:moveTo>
                    <a:pt x="562" y="249"/>
                  </a:moveTo>
                  <a:cubicBezTo>
                    <a:pt x="562" y="249"/>
                    <a:pt x="562" y="249"/>
                    <a:pt x="562" y="249"/>
                  </a:cubicBezTo>
                  <a:cubicBezTo>
                    <a:pt x="562" y="248"/>
                    <a:pt x="562" y="248"/>
                    <a:pt x="562" y="248"/>
                  </a:cubicBezTo>
                  <a:lnTo>
                    <a:pt x="562" y="249"/>
                  </a:lnTo>
                  <a:close/>
                  <a:moveTo>
                    <a:pt x="576" y="203"/>
                  </a:moveTo>
                  <a:cubicBezTo>
                    <a:pt x="576" y="210"/>
                    <a:pt x="576" y="210"/>
                    <a:pt x="576" y="210"/>
                  </a:cubicBezTo>
                  <a:cubicBezTo>
                    <a:pt x="576" y="207"/>
                    <a:pt x="576" y="204"/>
                    <a:pt x="576" y="203"/>
                  </a:cubicBezTo>
                  <a:close/>
                  <a:moveTo>
                    <a:pt x="358" y="13"/>
                  </a:moveTo>
                  <a:cubicBezTo>
                    <a:pt x="362" y="13"/>
                    <a:pt x="362" y="13"/>
                    <a:pt x="362" y="13"/>
                  </a:cubicBezTo>
                  <a:cubicBezTo>
                    <a:pt x="360" y="13"/>
                    <a:pt x="359" y="13"/>
                    <a:pt x="358" y="13"/>
                  </a:cubicBezTo>
                  <a:close/>
                  <a:moveTo>
                    <a:pt x="70" y="18"/>
                  </a:moveTo>
                  <a:cubicBezTo>
                    <a:pt x="74" y="18"/>
                    <a:pt x="75" y="17"/>
                    <a:pt x="76" y="17"/>
                  </a:cubicBezTo>
                  <a:cubicBezTo>
                    <a:pt x="74" y="17"/>
                    <a:pt x="71" y="17"/>
                    <a:pt x="70" y="18"/>
                  </a:cubicBezTo>
                  <a:close/>
                  <a:moveTo>
                    <a:pt x="29" y="3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29" y="35"/>
                    <a:pt x="29" y="35"/>
                  </a:cubicBezTo>
                  <a:close/>
                  <a:moveTo>
                    <a:pt x="19" y="209"/>
                  </a:moveTo>
                  <a:cubicBezTo>
                    <a:pt x="19" y="210"/>
                    <a:pt x="19" y="211"/>
                    <a:pt x="19" y="211"/>
                  </a:cubicBezTo>
                  <a:cubicBezTo>
                    <a:pt x="20" y="210"/>
                    <a:pt x="19" y="209"/>
                    <a:pt x="19" y="209"/>
                  </a:cubicBezTo>
                  <a:close/>
                  <a:moveTo>
                    <a:pt x="44" y="359"/>
                  </a:moveTo>
                  <a:cubicBezTo>
                    <a:pt x="54" y="361"/>
                    <a:pt x="65" y="361"/>
                    <a:pt x="75" y="362"/>
                  </a:cubicBezTo>
                  <a:cubicBezTo>
                    <a:pt x="76" y="363"/>
                    <a:pt x="89" y="364"/>
                    <a:pt x="79" y="364"/>
                  </a:cubicBezTo>
                  <a:cubicBezTo>
                    <a:pt x="92" y="364"/>
                    <a:pt x="92" y="364"/>
                    <a:pt x="92" y="364"/>
                  </a:cubicBezTo>
                  <a:cubicBezTo>
                    <a:pt x="91" y="365"/>
                    <a:pt x="91" y="365"/>
                    <a:pt x="91" y="365"/>
                  </a:cubicBezTo>
                  <a:cubicBezTo>
                    <a:pt x="138" y="371"/>
                    <a:pt x="179" y="364"/>
                    <a:pt x="226" y="369"/>
                  </a:cubicBezTo>
                  <a:cubicBezTo>
                    <a:pt x="225" y="370"/>
                    <a:pt x="225" y="370"/>
                    <a:pt x="225" y="37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58" y="368"/>
                    <a:pt x="259" y="370"/>
                    <a:pt x="267" y="370"/>
                  </a:cubicBezTo>
                  <a:cubicBezTo>
                    <a:pt x="263" y="368"/>
                    <a:pt x="283" y="370"/>
                    <a:pt x="288" y="368"/>
                  </a:cubicBezTo>
                  <a:cubicBezTo>
                    <a:pt x="295" y="369"/>
                    <a:pt x="288" y="370"/>
                    <a:pt x="286" y="370"/>
                  </a:cubicBezTo>
                  <a:cubicBezTo>
                    <a:pt x="313" y="372"/>
                    <a:pt x="334" y="369"/>
                    <a:pt x="363" y="369"/>
                  </a:cubicBezTo>
                  <a:cubicBezTo>
                    <a:pt x="334" y="367"/>
                    <a:pt x="334" y="368"/>
                    <a:pt x="314" y="367"/>
                  </a:cubicBezTo>
                  <a:cubicBezTo>
                    <a:pt x="337" y="365"/>
                    <a:pt x="341" y="367"/>
                    <a:pt x="366" y="366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68" y="370"/>
                    <a:pt x="393" y="365"/>
                    <a:pt x="397" y="368"/>
                  </a:cubicBezTo>
                  <a:cubicBezTo>
                    <a:pt x="412" y="367"/>
                    <a:pt x="425" y="363"/>
                    <a:pt x="443" y="363"/>
                  </a:cubicBezTo>
                  <a:cubicBezTo>
                    <a:pt x="435" y="366"/>
                    <a:pt x="435" y="366"/>
                    <a:pt x="435" y="366"/>
                  </a:cubicBezTo>
                  <a:cubicBezTo>
                    <a:pt x="452" y="365"/>
                    <a:pt x="452" y="365"/>
                    <a:pt x="452" y="365"/>
                  </a:cubicBezTo>
                  <a:cubicBezTo>
                    <a:pt x="452" y="363"/>
                    <a:pt x="452" y="363"/>
                    <a:pt x="452" y="363"/>
                  </a:cubicBezTo>
                  <a:cubicBezTo>
                    <a:pt x="457" y="363"/>
                    <a:pt x="460" y="363"/>
                    <a:pt x="461" y="363"/>
                  </a:cubicBezTo>
                  <a:cubicBezTo>
                    <a:pt x="472" y="360"/>
                    <a:pt x="488" y="360"/>
                    <a:pt x="504" y="357"/>
                  </a:cubicBezTo>
                  <a:cubicBezTo>
                    <a:pt x="505" y="358"/>
                    <a:pt x="505" y="358"/>
                    <a:pt x="505" y="358"/>
                  </a:cubicBezTo>
                  <a:cubicBezTo>
                    <a:pt x="507" y="358"/>
                    <a:pt x="508" y="357"/>
                    <a:pt x="509" y="357"/>
                  </a:cubicBezTo>
                  <a:cubicBezTo>
                    <a:pt x="512" y="358"/>
                    <a:pt x="524" y="356"/>
                    <a:pt x="525" y="358"/>
                  </a:cubicBezTo>
                  <a:cubicBezTo>
                    <a:pt x="520" y="359"/>
                    <a:pt x="509" y="361"/>
                    <a:pt x="509" y="360"/>
                  </a:cubicBezTo>
                  <a:cubicBezTo>
                    <a:pt x="497" y="363"/>
                    <a:pt x="525" y="359"/>
                    <a:pt x="534" y="358"/>
                  </a:cubicBezTo>
                  <a:cubicBezTo>
                    <a:pt x="524" y="358"/>
                    <a:pt x="536" y="357"/>
                    <a:pt x="541" y="355"/>
                  </a:cubicBezTo>
                  <a:cubicBezTo>
                    <a:pt x="542" y="355"/>
                    <a:pt x="541" y="356"/>
                    <a:pt x="540" y="356"/>
                  </a:cubicBezTo>
                  <a:cubicBezTo>
                    <a:pt x="548" y="355"/>
                    <a:pt x="553" y="353"/>
                    <a:pt x="559" y="350"/>
                  </a:cubicBezTo>
                  <a:cubicBezTo>
                    <a:pt x="561" y="349"/>
                    <a:pt x="562" y="349"/>
                    <a:pt x="564" y="347"/>
                  </a:cubicBezTo>
                  <a:cubicBezTo>
                    <a:pt x="565" y="346"/>
                    <a:pt x="567" y="345"/>
                    <a:pt x="568" y="342"/>
                  </a:cubicBezTo>
                  <a:cubicBezTo>
                    <a:pt x="569" y="341"/>
                    <a:pt x="570" y="339"/>
                    <a:pt x="570" y="337"/>
                  </a:cubicBezTo>
                  <a:cubicBezTo>
                    <a:pt x="570" y="336"/>
                    <a:pt x="570" y="336"/>
                    <a:pt x="570" y="336"/>
                  </a:cubicBezTo>
                  <a:cubicBezTo>
                    <a:pt x="570" y="334"/>
                    <a:pt x="571" y="332"/>
                    <a:pt x="572" y="329"/>
                  </a:cubicBezTo>
                  <a:cubicBezTo>
                    <a:pt x="570" y="326"/>
                    <a:pt x="570" y="326"/>
                    <a:pt x="570" y="326"/>
                  </a:cubicBezTo>
                  <a:cubicBezTo>
                    <a:pt x="572" y="314"/>
                    <a:pt x="572" y="314"/>
                    <a:pt x="572" y="314"/>
                  </a:cubicBezTo>
                  <a:cubicBezTo>
                    <a:pt x="569" y="313"/>
                    <a:pt x="573" y="297"/>
                    <a:pt x="570" y="294"/>
                  </a:cubicBezTo>
                  <a:cubicBezTo>
                    <a:pt x="571" y="280"/>
                    <a:pt x="572" y="296"/>
                    <a:pt x="572" y="291"/>
                  </a:cubicBezTo>
                  <a:cubicBezTo>
                    <a:pt x="573" y="278"/>
                    <a:pt x="571" y="255"/>
                    <a:pt x="573" y="251"/>
                  </a:cubicBezTo>
                  <a:cubicBezTo>
                    <a:pt x="573" y="239"/>
                    <a:pt x="574" y="227"/>
                    <a:pt x="574" y="217"/>
                  </a:cubicBezTo>
                  <a:cubicBezTo>
                    <a:pt x="576" y="217"/>
                    <a:pt x="576" y="217"/>
                    <a:pt x="576" y="217"/>
                  </a:cubicBezTo>
                  <a:cubicBezTo>
                    <a:pt x="576" y="212"/>
                    <a:pt x="575" y="206"/>
                    <a:pt x="576" y="201"/>
                  </a:cubicBezTo>
                  <a:cubicBezTo>
                    <a:pt x="576" y="201"/>
                    <a:pt x="576" y="202"/>
                    <a:pt x="576" y="203"/>
                  </a:cubicBezTo>
                  <a:cubicBezTo>
                    <a:pt x="576" y="184"/>
                    <a:pt x="577" y="169"/>
                    <a:pt x="577" y="153"/>
                  </a:cubicBezTo>
                  <a:cubicBezTo>
                    <a:pt x="578" y="154"/>
                    <a:pt x="579" y="154"/>
                    <a:pt x="579" y="163"/>
                  </a:cubicBezTo>
                  <a:cubicBezTo>
                    <a:pt x="581" y="148"/>
                    <a:pt x="578" y="124"/>
                    <a:pt x="579" y="101"/>
                  </a:cubicBezTo>
                  <a:cubicBezTo>
                    <a:pt x="579" y="103"/>
                    <a:pt x="579" y="103"/>
                    <a:pt x="579" y="103"/>
                  </a:cubicBezTo>
                  <a:cubicBezTo>
                    <a:pt x="578" y="90"/>
                    <a:pt x="578" y="90"/>
                    <a:pt x="578" y="90"/>
                  </a:cubicBezTo>
                  <a:cubicBezTo>
                    <a:pt x="578" y="93"/>
                    <a:pt x="579" y="91"/>
                    <a:pt x="580" y="91"/>
                  </a:cubicBezTo>
                  <a:cubicBezTo>
                    <a:pt x="580" y="80"/>
                    <a:pt x="579" y="68"/>
                    <a:pt x="578" y="57"/>
                  </a:cubicBezTo>
                  <a:cubicBezTo>
                    <a:pt x="577" y="46"/>
                    <a:pt x="575" y="36"/>
                    <a:pt x="571" y="31"/>
                  </a:cubicBezTo>
                  <a:cubicBezTo>
                    <a:pt x="573" y="34"/>
                    <a:pt x="572" y="31"/>
                    <a:pt x="573" y="29"/>
                  </a:cubicBezTo>
                  <a:cubicBezTo>
                    <a:pt x="573" y="27"/>
                    <a:pt x="573" y="26"/>
                    <a:pt x="575" y="33"/>
                  </a:cubicBezTo>
                  <a:cubicBezTo>
                    <a:pt x="574" y="30"/>
                    <a:pt x="573" y="27"/>
                    <a:pt x="572" y="24"/>
                  </a:cubicBezTo>
                  <a:cubicBezTo>
                    <a:pt x="571" y="22"/>
                    <a:pt x="570" y="20"/>
                    <a:pt x="569" y="19"/>
                  </a:cubicBezTo>
                  <a:cubicBezTo>
                    <a:pt x="569" y="18"/>
                    <a:pt x="568" y="17"/>
                    <a:pt x="567" y="16"/>
                  </a:cubicBezTo>
                  <a:cubicBezTo>
                    <a:pt x="566" y="15"/>
                    <a:pt x="566" y="15"/>
                    <a:pt x="565" y="14"/>
                  </a:cubicBezTo>
                  <a:cubicBezTo>
                    <a:pt x="565" y="14"/>
                    <a:pt x="565" y="14"/>
                    <a:pt x="564" y="13"/>
                  </a:cubicBezTo>
                  <a:cubicBezTo>
                    <a:pt x="563" y="13"/>
                    <a:pt x="563" y="13"/>
                    <a:pt x="563" y="13"/>
                  </a:cubicBezTo>
                  <a:cubicBezTo>
                    <a:pt x="561" y="11"/>
                    <a:pt x="559" y="11"/>
                    <a:pt x="557" y="10"/>
                  </a:cubicBezTo>
                  <a:cubicBezTo>
                    <a:pt x="555" y="10"/>
                    <a:pt x="554" y="9"/>
                    <a:pt x="552" y="9"/>
                  </a:cubicBezTo>
                  <a:cubicBezTo>
                    <a:pt x="548" y="8"/>
                    <a:pt x="545" y="8"/>
                    <a:pt x="542" y="7"/>
                  </a:cubicBezTo>
                  <a:cubicBezTo>
                    <a:pt x="529" y="6"/>
                    <a:pt x="516" y="5"/>
                    <a:pt x="504" y="4"/>
                  </a:cubicBezTo>
                  <a:cubicBezTo>
                    <a:pt x="504" y="5"/>
                    <a:pt x="504" y="5"/>
                    <a:pt x="504" y="5"/>
                  </a:cubicBezTo>
                  <a:cubicBezTo>
                    <a:pt x="494" y="5"/>
                    <a:pt x="494" y="5"/>
                    <a:pt x="494" y="5"/>
                  </a:cubicBezTo>
                  <a:cubicBezTo>
                    <a:pt x="493" y="5"/>
                    <a:pt x="493" y="5"/>
                    <a:pt x="493" y="5"/>
                  </a:cubicBezTo>
                  <a:cubicBezTo>
                    <a:pt x="500" y="4"/>
                    <a:pt x="500" y="4"/>
                    <a:pt x="500" y="4"/>
                  </a:cubicBezTo>
                  <a:cubicBezTo>
                    <a:pt x="491" y="4"/>
                    <a:pt x="482" y="4"/>
                    <a:pt x="474" y="5"/>
                  </a:cubicBezTo>
                  <a:cubicBezTo>
                    <a:pt x="472" y="4"/>
                    <a:pt x="470" y="3"/>
                    <a:pt x="464" y="2"/>
                  </a:cubicBezTo>
                  <a:cubicBezTo>
                    <a:pt x="464" y="4"/>
                    <a:pt x="436" y="0"/>
                    <a:pt x="424" y="2"/>
                  </a:cubicBezTo>
                  <a:cubicBezTo>
                    <a:pt x="423" y="1"/>
                    <a:pt x="429" y="2"/>
                    <a:pt x="425" y="1"/>
                  </a:cubicBezTo>
                  <a:cubicBezTo>
                    <a:pt x="395" y="1"/>
                    <a:pt x="351" y="3"/>
                    <a:pt x="316" y="2"/>
                  </a:cubicBezTo>
                  <a:cubicBezTo>
                    <a:pt x="313" y="6"/>
                    <a:pt x="283" y="6"/>
                    <a:pt x="264" y="8"/>
                  </a:cubicBezTo>
                  <a:cubicBezTo>
                    <a:pt x="259" y="6"/>
                    <a:pt x="275" y="7"/>
                    <a:pt x="280" y="5"/>
                  </a:cubicBezTo>
                  <a:cubicBezTo>
                    <a:pt x="269" y="5"/>
                    <a:pt x="277" y="2"/>
                    <a:pt x="258" y="4"/>
                  </a:cubicBezTo>
                  <a:cubicBezTo>
                    <a:pt x="259" y="4"/>
                    <a:pt x="258" y="3"/>
                    <a:pt x="262" y="3"/>
                  </a:cubicBezTo>
                  <a:cubicBezTo>
                    <a:pt x="252" y="3"/>
                    <a:pt x="265" y="6"/>
                    <a:pt x="248" y="6"/>
                  </a:cubicBezTo>
                  <a:cubicBezTo>
                    <a:pt x="248" y="4"/>
                    <a:pt x="248" y="4"/>
                    <a:pt x="248" y="4"/>
                  </a:cubicBezTo>
                  <a:cubicBezTo>
                    <a:pt x="237" y="6"/>
                    <a:pt x="237" y="6"/>
                    <a:pt x="237" y="6"/>
                  </a:cubicBezTo>
                  <a:cubicBezTo>
                    <a:pt x="204" y="6"/>
                    <a:pt x="174" y="8"/>
                    <a:pt x="145" y="7"/>
                  </a:cubicBezTo>
                  <a:cubicBezTo>
                    <a:pt x="143" y="8"/>
                    <a:pt x="144" y="9"/>
                    <a:pt x="148" y="9"/>
                  </a:cubicBezTo>
                  <a:cubicBezTo>
                    <a:pt x="134" y="9"/>
                    <a:pt x="118" y="12"/>
                    <a:pt x="103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95" y="10"/>
                    <a:pt x="89" y="11"/>
                    <a:pt x="82" y="12"/>
                  </a:cubicBezTo>
                  <a:cubicBezTo>
                    <a:pt x="79" y="12"/>
                    <a:pt x="75" y="13"/>
                    <a:pt x="71" y="13"/>
                  </a:cubicBezTo>
                  <a:cubicBezTo>
                    <a:pt x="68" y="14"/>
                    <a:pt x="66" y="14"/>
                    <a:pt x="63" y="1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72" y="14"/>
                    <a:pt x="76" y="14"/>
                    <a:pt x="76" y="15"/>
                  </a:cubicBezTo>
                  <a:cubicBezTo>
                    <a:pt x="75" y="16"/>
                    <a:pt x="71" y="16"/>
                    <a:pt x="66" y="16"/>
                  </a:cubicBezTo>
                  <a:cubicBezTo>
                    <a:pt x="64" y="16"/>
                    <a:pt x="62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7"/>
                  </a:cubicBezTo>
                  <a:cubicBezTo>
                    <a:pt x="59" y="17"/>
                    <a:pt x="59" y="17"/>
                    <a:pt x="60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3" y="17"/>
                    <a:pt x="64" y="17"/>
                    <a:pt x="67" y="16"/>
                  </a:cubicBezTo>
                  <a:cubicBezTo>
                    <a:pt x="71" y="16"/>
                    <a:pt x="76" y="16"/>
                    <a:pt x="80" y="15"/>
                  </a:cubicBezTo>
                  <a:cubicBezTo>
                    <a:pt x="78" y="16"/>
                    <a:pt x="77" y="16"/>
                    <a:pt x="76" y="17"/>
                  </a:cubicBezTo>
                  <a:cubicBezTo>
                    <a:pt x="83" y="16"/>
                    <a:pt x="93" y="15"/>
                    <a:pt x="104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95" y="12"/>
                    <a:pt x="114" y="14"/>
                    <a:pt x="120" y="13"/>
                  </a:cubicBezTo>
                  <a:cubicBezTo>
                    <a:pt x="119" y="15"/>
                    <a:pt x="110" y="15"/>
                    <a:pt x="119" y="16"/>
                  </a:cubicBezTo>
                  <a:cubicBezTo>
                    <a:pt x="144" y="16"/>
                    <a:pt x="134" y="14"/>
                    <a:pt x="157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60" y="10"/>
                    <a:pt x="166" y="8"/>
                    <a:pt x="177" y="9"/>
                  </a:cubicBezTo>
                  <a:cubicBezTo>
                    <a:pt x="177" y="10"/>
                    <a:pt x="169" y="11"/>
                    <a:pt x="164" y="11"/>
                  </a:cubicBezTo>
                  <a:cubicBezTo>
                    <a:pt x="167" y="12"/>
                    <a:pt x="178" y="9"/>
                    <a:pt x="186" y="10"/>
                  </a:cubicBezTo>
                  <a:cubicBezTo>
                    <a:pt x="179" y="12"/>
                    <a:pt x="161" y="13"/>
                    <a:pt x="149" y="13"/>
                  </a:cubicBezTo>
                  <a:cubicBezTo>
                    <a:pt x="150" y="14"/>
                    <a:pt x="150" y="15"/>
                    <a:pt x="148" y="15"/>
                  </a:cubicBezTo>
                  <a:cubicBezTo>
                    <a:pt x="185" y="13"/>
                    <a:pt x="225" y="9"/>
                    <a:pt x="261" y="10"/>
                  </a:cubicBezTo>
                  <a:cubicBezTo>
                    <a:pt x="242" y="13"/>
                    <a:pt x="269" y="10"/>
                    <a:pt x="265" y="13"/>
                  </a:cubicBezTo>
                  <a:cubicBezTo>
                    <a:pt x="268" y="11"/>
                    <a:pt x="279" y="12"/>
                    <a:pt x="289" y="11"/>
                  </a:cubicBezTo>
                  <a:cubicBezTo>
                    <a:pt x="293" y="13"/>
                    <a:pt x="269" y="13"/>
                    <a:pt x="277" y="14"/>
                  </a:cubicBezTo>
                  <a:cubicBezTo>
                    <a:pt x="296" y="14"/>
                    <a:pt x="322" y="9"/>
                    <a:pt x="347" y="10"/>
                  </a:cubicBezTo>
                  <a:cubicBezTo>
                    <a:pt x="346" y="11"/>
                    <a:pt x="340" y="11"/>
                    <a:pt x="339" y="11"/>
                  </a:cubicBezTo>
                  <a:cubicBezTo>
                    <a:pt x="355" y="11"/>
                    <a:pt x="377" y="6"/>
                    <a:pt x="388" y="9"/>
                  </a:cubicBezTo>
                  <a:cubicBezTo>
                    <a:pt x="362" y="13"/>
                    <a:pt x="362" y="13"/>
                    <a:pt x="362" y="13"/>
                  </a:cubicBezTo>
                  <a:cubicBezTo>
                    <a:pt x="365" y="13"/>
                    <a:pt x="367" y="13"/>
                    <a:pt x="372" y="13"/>
                  </a:cubicBezTo>
                  <a:cubicBezTo>
                    <a:pt x="366" y="15"/>
                    <a:pt x="366" y="15"/>
                    <a:pt x="366" y="15"/>
                  </a:cubicBezTo>
                  <a:cubicBezTo>
                    <a:pt x="386" y="15"/>
                    <a:pt x="381" y="12"/>
                    <a:pt x="392" y="10"/>
                  </a:cubicBezTo>
                  <a:cubicBezTo>
                    <a:pt x="404" y="12"/>
                    <a:pt x="404" y="12"/>
                    <a:pt x="404" y="12"/>
                  </a:cubicBezTo>
                  <a:cubicBezTo>
                    <a:pt x="426" y="13"/>
                    <a:pt x="447" y="12"/>
                    <a:pt x="462" y="10"/>
                  </a:cubicBezTo>
                  <a:cubicBezTo>
                    <a:pt x="466" y="10"/>
                    <a:pt x="482" y="10"/>
                    <a:pt x="476" y="12"/>
                  </a:cubicBezTo>
                  <a:cubicBezTo>
                    <a:pt x="464" y="14"/>
                    <a:pt x="459" y="16"/>
                    <a:pt x="437" y="15"/>
                  </a:cubicBezTo>
                  <a:cubicBezTo>
                    <a:pt x="434" y="14"/>
                    <a:pt x="454" y="14"/>
                    <a:pt x="447" y="13"/>
                  </a:cubicBezTo>
                  <a:cubicBezTo>
                    <a:pt x="438" y="14"/>
                    <a:pt x="422" y="12"/>
                    <a:pt x="414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6"/>
                    <a:pt x="428" y="14"/>
                    <a:pt x="424" y="15"/>
                  </a:cubicBezTo>
                  <a:cubicBezTo>
                    <a:pt x="430" y="17"/>
                    <a:pt x="444" y="15"/>
                    <a:pt x="453" y="16"/>
                  </a:cubicBezTo>
                  <a:cubicBezTo>
                    <a:pt x="452" y="17"/>
                    <a:pt x="452" y="17"/>
                    <a:pt x="452" y="17"/>
                  </a:cubicBezTo>
                  <a:cubicBezTo>
                    <a:pt x="471" y="17"/>
                    <a:pt x="468" y="17"/>
                    <a:pt x="487" y="16"/>
                  </a:cubicBezTo>
                  <a:cubicBezTo>
                    <a:pt x="489" y="14"/>
                    <a:pt x="481" y="15"/>
                    <a:pt x="472" y="13"/>
                  </a:cubicBezTo>
                  <a:cubicBezTo>
                    <a:pt x="487" y="14"/>
                    <a:pt x="505" y="13"/>
                    <a:pt x="524" y="14"/>
                  </a:cubicBezTo>
                  <a:cubicBezTo>
                    <a:pt x="533" y="15"/>
                    <a:pt x="542" y="16"/>
                    <a:pt x="550" y="18"/>
                  </a:cubicBezTo>
                  <a:cubicBezTo>
                    <a:pt x="554" y="19"/>
                    <a:pt x="559" y="20"/>
                    <a:pt x="560" y="23"/>
                  </a:cubicBezTo>
                  <a:cubicBezTo>
                    <a:pt x="562" y="27"/>
                    <a:pt x="563" y="31"/>
                    <a:pt x="563" y="35"/>
                  </a:cubicBezTo>
                  <a:cubicBezTo>
                    <a:pt x="561" y="29"/>
                    <a:pt x="558" y="23"/>
                    <a:pt x="555" y="23"/>
                  </a:cubicBezTo>
                  <a:cubicBezTo>
                    <a:pt x="556" y="24"/>
                    <a:pt x="556" y="24"/>
                    <a:pt x="557" y="24"/>
                  </a:cubicBezTo>
                  <a:cubicBezTo>
                    <a:pt x="558" y="25"/>
                    <a:pt x="558" y="26"/>
                    <a:pt x="559" y="28"/>
                  </a:cubicBezTo>
                  <a:cubicBezTo>
                    <a:pt x="560" y="30"/>
                    <a:pt x="561" y="34"/>
                    <a:pt x="562" y="36"/>
                  </a:cubicBezTo>
                  <a:cubicBezTo>
                    <a:pt x="563" y="42"/>
                    <a:pt x="563" y="47"/>
                    <a:pt x="562" y="47"/>
                  </a:cubicBezTo>
                  <a:cubicBezTo>
                    <a:pt x="561" y="40"/>
                    <a:pt x="561" y="39"/>
                    <a:pt x="560" y="38"/>
                  </a:cubicBezTo>
                  <a:cubicBezTo>
                    <a:pt x="560" y="37"/>
                    <a:pt x="559" y="37"/>
                    <a:pt x="558" y="34"/>
                  </a:cubicBezTo>
                  <a:cubicBezTo>
                    <a:pt x="558" y="33"/>
                    <a:pt x="558" y="33"/>
                    <a:pt x="558" y="33"/>
                  </a:cubicBezTo>
                  <a:cubicBezTo>
                    <a:pt x="558" y="32"/>
                    <a:pt x="556" y="28"/>
                    <a:pt x="556" y="31"/>
                  </a:cubicBezTo>
                  <a:cubicBezTo>
                    <a:pt x="558" y="34"/>
                    <a:pt x="560" y="40"/>
                    <a:pt x="561" y="47"/>
                  </a:cubicBezTo>
                  <a:cubicBezTo>
                    <a:pt x="563" y="53"/>
                    <a:pt x="564" y="60"/>
                    <a:pt x="565" y="65"/>
                  </a:cubicBezTo>
                  <a:cubicBezTo>
                    <a:pt x="564" y="60"/>
                    <a:pt x="563" y="70"/>
                    <a:pt x="563" y="72"/>
                  </a:cubicBezTo>
                  <a:cubicBezTo>
                    <a:pt x="564" y="83"/>
                    <a:pt x="564" y="72"/>
                    <a:pt x="565" y="71"/>
                  </a:cubicBezTo>
                  <a:cubicBezTo>
                    <a:pt x="565" y="77"/>
                    <a:pt x="567" y="86"/>
                    <a:pt x="566" y="91"/>
                  </a:cubicBezTo>
                  <a:cubicBezTo>
                    <a:pt x="565" y="99"/>
                    <a:pt x="564" y="81"/>
                    <a:pt x="563" y="78"/>
                  </a:cubicBezTo>
                  <a:cubicBezTo>
                    <a:pt x="564" y="89"/>
                    <a:pt x="565" y="100"/>
                    <a:pt x="565" y="111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66" y="112"/>
                    <a:pt x="566" y="117"/>
                    <a:pt x="565" y="121"/>
                  </a:cubicBezTo>
                  <a:cubicBezTo>
                    <a:pt x="564" y="124"/>
                    <a:pt x="564" y="116"/>
                    <a:pt x="565" y="111"/>
                  </a:cubicBezTo>
                  <a:cubicBezTo>
                    <a:pt x="563" y="128"/>
                    <a:pt x="568" y="141"/>
                    <a:pt x="564" y="156"/>
                  </a:cubicBezTo>
                  <a:cubicBezTo>
                    <a:pt x="565" y="165"/>
                    <a:pt x="565" y="165"/>
                    <a:pt x="565" y="165"/>
                  </a:cubicBezTo>
                  <a:cubicBezTo>
                    <a:pt x="564" y="166"/>
                    <a:pt x="564" y="168"/>
                    <a:pt x="564" y="166"/>
                  </a:cubicBezTo>
                  <a:cubicBezTo>
                    <a:pt x="564" y="175"/>
                    <a:pt x="564" y="175"/>
                    <a:pt x="564" y="175"/>
                  </a:cubicBezTo>
                  <a:cubicBezTo>
                    <a:pt x="565" y="193"/>
                    <a:pt x="562" y="180"/>
                    <a:pt x="561" y="186"/>
                  </a:cubicBezTo>
                  <a:cubicBezTo>
                    <a:pt x="561" y="185"/>
                    <a:pt x="561" y="185"/>
                    <a:pt x="561" y="185"/>
                  </a:cubicBezTo>
                  <a:cubicBezTo>
                    <a:pt x="560" y="190"/>
                    <a:pt x="559" y="194"/>
                    <a:pt x="559" y="190"/>
                  </a:cubicBezTo>
                  <a:cubicBezTo>
                    <a:pt x="560" y="209"/>
                    <a:pt x="560" y="209"/>
                    <a:pt x="560" y="209"/>
                  </a:cubicBezTo>
                  <a:cubicBezTo>
                    <a:pt x="560" y="208"/>
                    <a:pt x="560" y="208"/>
                    <a:pt x="560" y="208"/>
                  </a:cubicBezTo>
                  <a:cubicBezTo>
                    <a:pt x="561" y="216"/>
                    <a:pt x="560" y="243"/>
                    <a:pt x="564" y="242"/>
                  </a:cubicBezTo>
                  <a:cubicBezTo>
                    <a:pt x="563" y="247"/>
                    <a:pt x="562" y="251"/>
                    <a:pt x="562" y="249"/>
                  </a:cubicBezTo>
                  <a:cubicBezTo>
                    <a:pt x="561" y="263"/>
                    <a:pt x="559" y="246"/>
                    <a:pt x="559" y="268"/>
                  </a:cubicBezTo>
                  <a:cubicBezTo>
                    <a:pt x="558" y="267"/>
                    <a:pt x="558" y="265"/>
                    <a:pt x="558" y="262"/>
                  </a:cubicBezTo>
                  <a:cubicBezTo>
                    <a:pt x="558" y="267"/>
                    <a:pt x="558" y="270"/>
                    <a:pt x="558" y="271"/>
                  </a:cubicBezTo>
                  <a:cubicBezTo>
                    <a:pt x="558" y="271"/>
                    <a:pt x="557" y="271"/>
                    <a:pt x="557" y="272"/>
                  </a:cubicBezTo>
                  <a:cubicBezTo>
                    <a:pt x="558" y="272"/>
                    <a:pt x="557" y="282"/>
                    <a:pt x="556" y="286"/>
                  </a:cubicBezTo>
                  <a:cubicBezTo>
                    <a:pt x="555" y="279"/>
                    <a:pt x="555" y="279"/>
                    <a:pt x="555" y="279"/>
                  </a:cubicBezTo>
                  <a:cubicBezTo>
                    <a:pt x="555" y="284"/>
                    <a:pt x="555" y="287"/>
                    <a:pt x="555" y="296"/>
                  </a:cubicBezTo>
                  <a:cubicBezTo>
                    <a:pt x="553" y="290"/>
                    <a:pt x="553" y="290"/>
                    <a:pt x="553" y="290"/>
                  </a:cubicBezTo>
                  <a:cubicBezTo>
                    <a:pt x="553" y="305"/>
                    <a:pt x="557" y="291"/>
                    <a:pt x="554" y="309"/>
                  </a:cubicBezTo>
                  <a:cubicBezTo>
                    <a:pt x="557" y="293"/>
                    <a:pt x="557" y="293"/>
                    <a:pt x="557" y="293"/>
                  </a:cubicBezTo>
                  <a:cubicBezTo>
                    <a:pt x="556" y="312"/>
                    <a:pt x="559" y="306"/>
                    <a:pt x="560" y="315"/>
                  </a:cubicBezTo>
                  <a:cubicBezTo>
                    <a:pt x="560" y="320"/>
                    <a:pt x="560" y="325"/>
                    <a:pt x="559" y="330"/>
                  </a:cubicBezTo>
                  <a:cubicBezTo>
                    <a:pt x="559" y="334"/>
                    <a:pt x="559" y="334"/>
                    <a:pt x="559" y="334"/>
                  </a:cubicBezTo>
                  <a:cubicBezTo>
                    <a:pt x="559" y="336"/>
                    <a:pt x="559" y="336"/>
                    <a:pt x="559" y="336"/>
                  </a:cubicBezTo>
                  <a:cubicBezTo>
                    <a:pt x="559" y="337"/>
                    <a:pt x="558" y="337"/>
                    <a:pt x="558" y="338"/>
                  </a:cubicBezTo>
                  <a:cubicBezTo>
                    <a:pt x="556" y="339"/>
                    <a:pt x="553" y="340"/>
                    <a:pt x="551" y="341"/>
                  </a:cubicBezTo>
                  <a:cubicBezTo>
                    <a:pt x="541" y="343"/>
                    <a:pt x="531" y="345"/>
                    <a:pt x="523" y="348"/>
                  </a:cubicBezTo>
                  <a:cubicBezTo>
                    <a:pt x="521" y="347"/>
                    <a:pt x="523" y="346"/>
                    <a:pt x="517" y="345"/>
                  </a:cubicBezTo>
                  <a:cubicBezTo>
                    <a:pt x="530" y="343"/>
                    <a:pt x="536" y="342"/>
                    <a:pt x="542" y="338"/>
                  </a:cubicBezTo>
                  <a:cubicBezTo>
                    <a:pt x="553" y="335"/>
                    <a:pt x="554" y="335"/>
                    <a:pt x="556" y="336"/>
                  </a:cubicBezTo>
                  <a:cubicBezTo>
                    <a:pt x="556" y="336"/>
                    <a:pt x="556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7" y="336"/>
                    <a:pt x="558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5"/>
                    <a:pt x="557" y="335"/>
                    <a:pt x="557" y="335"/>
                  </a:cubicBezTo>
                  <a:cubicBezTo>
                    <a:pt x="558" y="332"/>
                    <a:pt x="558" y="328"/>
                    <a:pt x="558" y="322"/>
                  </a:cubicBezTo>
                  <a:cubicBezTo>
                    <a:pt x="557" y="322"/>
                    <a:pt x="556" y="325"/>
                    <a:pt x="556" y="328"/>
                  </a:cubicBezTo>
                  <a:cubicBezTo>
                    <a:pt x="555" y="329"/>
                    <a:pt x="555" y="331"/>
                    <a:pt x="555" y="333"/>
                  </a:cubicBezTo>
                  <a:cubicBezTo>
                    <a:pt x="555" y="335"/>
                    <a:pt x="555" y="335"/>
                    <a:pt x="555" y="335"/>
                  </a:cubicBezTo>
                  <a:cubicBezTo>
                    <a:pt x="555" y="335"/>
                    <a:pt x="555" y="335"/>
                    <a:pt x="555" y="335"/>
                  </a:cubicBezTo>
                  <a:cubicBezTo>
                    <a:pt x="555" y="336"/>
                    <a:pt x="555" y="336"/>
                    <a:pt x="555" y="336"/>
                  </a:cubicBezTo>
                  <a:cubicBezTo>
                    <a:pt x="555" y="336"/>
                    <a:pt x="555" y="336"/>
                    <a:pt x="555" y="336"/>
                  </a:cubicBezTo>
                  <a:cubicBezTo>
                    <a:pt x="555" y="336"/>
                    <a:pt x="555" y="336"/>
                    <a:pt x="555" y="336"/>
                  </a:cubicBezTo>
                  <a:cubicBezTo>
                    <a:pt x="556" y="336"/>
                    <a:pt x="553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6" y="336"/>
                    <a:pt x="556" y="335"/>
                  </a:cubicBezTo>
                  <a:cubicBezTo>
                    <a:pt x="556" y="335"/>
                    <a:pt x="556" y="335"/>
                    <a:pt x="555" y="335"/>
                  </a:cubicBezTo>
                  <a:cubicBezTo>
                    <a:pt x="555" y="335"/>
                    <a:pt x="555" y="335"/>
                    <a:pt x="555" y="334"/>
                  </a:cubicBezTo>
                  <a:cubicBezTo>
                    <a:pt x="556" y="335"/>
                    <a:pt x="557" y="336"/>
                    <a:pt x="557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1" y="336"/>
                    <a:pt x="554" y="336"/>
                  </a:cubicBezTo>
                  <a:cubicBezTo>
                    <a:pt x="554" y="336"/>
                    <a:pt x="554" y="336"/>
                    <a:pt x="554" y="336"/>
                  </a:cubicBezTo>
                  <a:cubicBezTo>
                    <a:pt x="554" y="336"/>
                    <a:pt x="554" y="336"/>
                    <a:pt x="554" y="336"/>
                  </a:cubicBezTo>
                  <a:cubicBezTo>
                    <a:pt x="554" y="336"/>
                    <a:pt x="554" y="336"/>
                    <a:pt x="554" y="336"/>
                  </a:cubicBezTo>
                  <a:cubicBezTo>
                    <a:pt x="554" y="336"/>
                    <a:pt x="554" y="336"/>
                    <a:pt x="554" y="336"/>
                  </a:cubicBezTo>
                  <a:cubicBezTo>
                    <a:pt x="554" y="335"/>
                    <a:pt x="554" y="335"/>
                    <a:pt x="554" y="335"/>
                  </a:cubicBezTo>
                  <a:cubicBezTo>
                    <a:pt x="554" y="334"/>
                    <a:pt x="554" y="334"/>
                    <a:pt x="554" y="334"/>
                  </a:cubicBezTo>
                  <a:cubicBezTo>
                    <a:pt x="553" y="331"/>
                    <a:pt x="553" y="327"/>
                    <a:pt x="553" y="324"/>
                  </a:cubicBezTo>
                  <a:cubicBezTo>
                    <a:pt x="553" y="326"/>
                    <a:pt x="553" y="328"/>
                    <a:pt x="553" y="330"/>
                  </a:cubicBezTo>
                  <a:cubicBezTo>
                    <a:pt x="552" y="333"/>
                    <a:pt x="552" y="333"/>
                    <a:pt x="552" y="333"/>
                  </a:cubicBezTo>
                  <a:cubicBezTo>
                    <a:pt x="552" y="335"/>
                    <a:pt x="552" y="335"/>
                    <a:pt x="552" y="335"/>
                  </a:cubicBezTo>
                  <a:cubicBezTo>
                    <a:pt x="552" y="336"/>
                    <a:pt x="552" y="336"/>
                    <a:pt x="552" y="336"/>
                  </a:cubicBezTo>
                  <a:cubicBezTo>
                    <a:pt x="552" y="336"/>
                    <a:pt x="552" y="336"/>
                    <a:pt x="552" y="336"/>
                  </a:cubicBezTo>
                  <a:cubicBezTo>
                    <a:pt x="552" y="336"/>
                    <a:pt x="552" y="336"/>
                    <a:pt x="552" y="336"/>
                  </a:cubicBezTo>
                  <a:cubicBezTo>
                    <a:pt x="555" y="336"/>
                    <a:pt x="547" y="335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8" y="336"/>
                    <a:pt x="558" y="336"/>
                    <a:pt x="558" y="336"/>
                  </a:cubicBezTo>
                  <a:cubicBezTo>
                    <a:pt x="557" y="336"/>
                    <a:pt x="557" y="336"/>
                    <a:pt x="557" y="336"/>
                  </a:cubicBezTo>
                  <a:cubicBezTo>
                    <a:pt x="557" y="336"/>
                    <a:pt x="557" y="336"/>
                    <a:pt x="556" y="335"/>
                  </a:cubicBezTo>
                  <a:cubicBezTo>
                    <a:pt x="556" y="335"/>
                    <a:pt x="555" y="335"/>
                    <a:pt x="555" y="334"/>
                  </a:cubicBezTo>
                  <a:cubicBezTo>
                    <a:pt x="554" y="333"/>
                    <a:pt x="553" y="332"/>
                    <a:pt x="554" y="333"/>
                  </a:cubicBezTo>
                  <a:cubicBezTo>
                    <a:pt x="553" y="333"/>
                    <a:pt x="553" y="333"/>
                    <a:pt x="553" y="333"/>
                  </a:cubicBezTo>
                  <a:cubicBezTo>
                    <a:pt x="552" y="333"/>
                    <a:pt x="552" y="333"/>
                    <a:pt x="551" y="334"/>
                  </a:cubicBezTo>
                  <a:cubicBezTo>
                    <a:pt x="549" y="334"/>
                    <a:pt x="547" y="335"/>
                    <a:pt x="545" y="335"/>
                  </a:cubicBezTo>
                  <a:cubicBezTo>
                    <a:pt x="537" y="336"/>
                    <a:pt x="529" y="337"/>
                    <a:pt x="525" y="338"/>
                  </a:cubicBezTo>
                  <a:cubicBezTo>
                    <a:pt x="520" y="339"/>
                    <a:pt x="508" y="342"/>
                    <a:pt x="503" y="342"/>
                  </a:cubicBezTo>
                  <a:cubicBezTo>
                    <a:pt x="504" y="343"/>
                    <a:pt x="480" y="346"/>
                    <a:pt x="488" y="348"/>
                  </a:cubicBezTo>
                  <a:cubicBezTo>
                    <a:pt x="471" y="350"/>
                    <a:pt x="477" y="345"/>
                    <a:pt x="461" y="349"/>
                  </a:cubicBezTo>
                  <a:cubicBezTo>
                    <a:pt x="467" y="347"/>
                    <a:pt x="451" y="348"/>
                    <a:pt x="457" y="346"/>
                  </a:cubicBezTo>
                  <a:cubicBezTo>
                    <a:pt x="463" y="348"/>
                    <a:pt x="481" y="343"/>
                    <a:pt x="489" y="341"/>
                  </a:cubicBezTo>
                  <a:cubicBezTo>
                    <a:pt x="481" y="342"/>
                    <a:pt x="473" y="342"/>
                    <a:pt x="465" y="342"/>
                  </a:cubicBezTo>
                  <a:cubicBezTo>
                    <a:pt x="471" y="342"/>
                    <a:pt x="462" y="344"/>
                    <a:pt x="459" y="344"/>
                  </a:cubicBezTo>
                  <a:cubicBezTo>
                    <a:pt x="456" y="343"/>
                    <a:pt x="456" y="343"/>
                    <a:pt x="456" y="343"/>
                  </a:cubicBezTo>
                  <a:cubicBezTo>
                    <a:pt x="452" y="347"/>
                    <a:pt x="414" y="342"/>
                    <a:pt x="402" y="347"/>
                  </a:cubicBezTo>
                  <a:cubicBezTo>
                    <a:pt x="410" y="347"/>
                    <a:pt x="416" y="348"/>
                    <a:pt x="420" y="346"/>
                  </a:cubicBezTo>
                  <a:cubicBezTo>
                    <a:pt x="434" y="346"/>
                    <a:pt x="417" y="349"/>
                    <a:pt x="423" y="350"/>
                  </a:cubicBezTo>
                  <a:cubicBezTo>
                    <a:pt x="402" y="353"/>
                    <a:pt x="369" y="351"/>
                    <a:pt x="346" y="355"/>
                  </a:cubicBezTo>
                  <a:cubicBezTo>
                    <a:pt x="350" y="353"/>
                    <a:pt x="361" y="353"/>
                    <a:pt x="362" y="351"/>
                  </a:cubicBezTo>
                  <a:cubicBezTo>
                    <a:pt x="344" y="351"/>
                    <a:pt x="323" y="355"/>
                    <a:pt x="303" y="357"/>
                  </a:cubicBezTo>
                  <a:cubicBezTo>
                    <a:pt x="307" y="355"/>
                    <a:pt x="307" y="355"/>
                    <a:pt x="307" y="355"/>
                  </a:cubicBezTo>
                  <a:cubicBezTo>
                    <a:pt x="290" y="357"/>
                    <a:pt x="300" y="354"/>
                    <a:pt x="282" y="355"/>
                  </a:cubicBezTo>
                  <a:cubicBezTo>
                    <a:pt x="283" y="355"/>
                    <a:pt x="285" y="356"/>
                    <a:pt x="281" y="356"/>
                  </a:cubicBezTo>
                  <a:cubicBezTo>
                    <a:pt x="266" y="356"/>
                    <a:pt x="279" y="354"/>
                    <a:pt x="270" y="354"/>
                  </a:cubicBezTo>
                  <a:cubicBezTo>
                    <a:pt x="251" y="357"/>
                    <a:pt x="261" y="351"/>
                    <a:pt x="237" y="353"/>
                  </a:cubicBezTo>
                  <a:cubicBezTo>
                    <a:pt x="239" y="352"/>
                    <a:pt x="239" y="352"/>
                    <a:pt x="239" y="352"/>
                  </a:cubicBezTo>
                  <a:cubicBezTo>
                    <a:pt x="221" y="353"/>
                    <a:pt x="197" y="350"/>
                    <a:pt x="177" y="349"/>
                  </a:cubicBezTo>
                  <a:cubicBezTo>
                    <a:pt x="179" y="349"/>
                    <a:pt x="194" y="349"/>
                    <a:pt x="192" y="351"/>
                  </a:cubicBezTo>
                  <a:cubicBezTo>
                    <a:pt x="167" y="351"/>
                    <a:pt x="167" y="351"/>
                    <a:pt x="167" y="351"/>
                  </a:cubicBezTo>
                  <a:cubicBezTo>
                    <a:pt x="166" y="351"/>
                    <a:pt x="155" y="350"/>
                    <a:pt x="162" y="349"/>
                  </a:cubicBezTo>
                  <a:cubicBezTo>
                    <a:pt x="165" y="349"/>
                    <a:pt x="168" y="350"/>
                    <a:pt x="171" y="350"/>
                  </a:cubicBezTo>
                  <a:cubicBezTo>
                    <a:pt x="167" y="349"/>
                    <a:pt x="167" y="349"/>
                    <a:pt x="167" y="349"/>
                  </a:cubicBezTo>
                  <a:cubicBezTo>
                    <a:pt x="144" y="349"/>
                    <a:pt x="169" y="352"/>
                    <a:pt x="168" y="354"/>
                  </a:cubicBezTo>
                  <a:cubicBezTo>
                    <a:pt x="156" y="353"/>
                    <a:pt x="152" y="355"/>
                    <a:pt x="143" y="354"/>
                  </a:cubicBezTo>
                  <a:cubicBezTo>
                    <a:pt x="140" y="352"/>
                    <a:pt x="159" y="353"/>
                    <a:pt x="149" y="350"/>
                  </a:cubicBezTo>
                  <a:cubicBezTo>
                    <a:pt x="142" y="349"/>
                    <a:pt x="118" y="349"/>
                    <a:pt x="109" y="350"/>
                  </a:cubicBezTo>
                  <a:cubicBezTo>
                    <a:pt x="103" y="348"/>
                    <a:pt x="91" y="346"/>
                    <a:pt x="81" y="345"/>
                  </a:cubicBezTo>
                  <a:cubicBezTo>
                    <a:pt x="70" y="344"/>
                    <a:pt x="62" y="343"/>
                    <a:pt x="62" y="341"/>
                  </a:cubicBezTo>
                  <a:cubicBezTo>
                    <a:pt x="62" y="342"/>
                    <a:pt x="58" y="342"/>
                    <a:pt x="53" y="341"/>
                  </a:cubicBezTo>
                  <a:cubicBezTo>
                    <a:pt x="56" y="340"/>
                    <a:pt x="56" y="340"/>
                    <a:pt x="56" y="340"/>
                  </a:cubicBezTo>
                  <a:cubicBezTo>
                    <a:pt x="48" y="338"/>
                    <a:pt x="44" y="338"/>
                    <a:pt x="40" y="338"/>
                  </a:cubicBezTo>
                  <a:cubicBezTo>
                    <a:pt x="39" y="338"/>
                    <a:pt x="37" y="338"/>
                    <a:pt x="36" y="338"/>
                  </a:cubicBezTo>
                  <a:cubicBezTo>
                    <a:pt x="34" y="338"/>
                    <a:pt x="32" y="338"/>
                    <a:pt x="31" y="337"/>
                  </a:cubicBezTo>
                  <a:cubicBezTo>
                    <a:pt x="31" y="336"/>
                    <a:pt x="32" y="336"/>
                    <a:pt x="33" y="336"/>
                  </a:cubicBezTo>
                  <a:cubicBezTo>
                    <a:pt x="33" y="337"/>
                    <a:pt x="34" y="337"/>
                    <a:pt x="35" y="336"/>
                  </a:cubicBezTo>
                  <a:cubicBezTo>
                    <a:pt x="34" y="336"/>
                    <a:pt x="33" y="336"/>
                    <a:pt x="32" y="335"/>
                  </a:cubicBezTo>
                  <a:cubicBezTo>
                    <a:pt x="32" y="335"/>
                    <a:pt x="31" y="335"/>
                    <a:pt x="30" y="334"/>
                  </a:cubicBezTo>
                  <a:cubicBezTo>
                    <a:pt x="30" y="334"/>
                    <a:pt x="29" y="333"/>
                    <a:pt x="29" y="332"/>
                  </a:cubicBezTo>
                  <a:cubicBezTo>
                    <a:pt x="28" y="330"/>
                    <a:pt x="28" y="330"/>
                    <a:pt x="28" y="330"/>
                  </a:cubicBezTo>
                  <a:cubicBezTo>
                    <a:pt x="27" y="325"/>
                    <a:pt x="25" y="321"/>
                    <a:pt x="24" y="317"/>
                  </a:cubicBezTo>
                  <a:cubicBezTo>
                    <a:pt x="21" y="309"/>
                    <a:pt x="19" y="300"/>
                    <a:pt x="19" y="288"/>
                  </a:cubicBezTo>
                  <a:cubicBezTo>
                    <a:pt x="19" y="289"/>
                    <a:pt x="20" y="290"/>
                    <a:pt x="20" y="292"/>
                  </a:cubicBezTo>
                  <a:cubicBezTo>
                    <a:pt x="20" y="293"/>
                    <a:pt x="20" y="289"/>
                    <a:pt x="18" y="282"/>
                  </a:cubicBezTo>
                  <a:cubicBezTo>
                    <a:pt x="18" y="290"/>
                    <a:pt x="18" y="290"/>
                    <a:pt x="18" y="290"/>
                  </a:cubicBezTo>
                  <a:cubicBezTo>
                    <a:pt x="12" y="279"/>
                    <a:pt x="17" y="258"/>
                    <a:pt x="15" y="239"/>
                  </a:cubicBezTo>
                  <a:cubicBezTo>
                    <a:pt x="16" y="241"/>
                    <a:pt x="17" y="255"/>
                    <a:pt x="17" y="247"/>
                  </a:cubicBezTo>
                  <a:cubicBezTo>
                    <a:pt x="17" y="235"/>
                    <a:pt x="12" y="236"/>
                    <a:pt x="14" y="222"/>
                  </a:cubicBezTo>
                  <a:cubicBezTo>
                    <a:pt x="15" y="228"/>
                    <a:pt x="17" y="226"/>
                    <a:pt x="18" y="233"/>
                  </a:cubicBezTo>
                  <a:cubicBezTo>
                    <a:pt x="18" y="223"/>
                    <a:pt x="19" y="217"/>
                    <a:pt x="17" y="213"/>
                  </a:cubicBezTo>
                  <a:cubicBezTo>
                    <a:pt x="18" y="210"/>
                    <a:pt x="18" y="209"/>
                    <a:pt x="19" y="209"/>
                  </a:cubicBezTo>
                  <a:cubicBezTo>
                    <a:pt x="18" y="203"/>
                    <a:pt x="19" y="193"/>
                    <a:pt x="19" y="187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16" y="176"/>
                    <a:pt x="20" y="169"/>
                    <a:pt x="21" y="153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49"/>
                    <a:pt x="21" y="139"/>
                    <a:pt x="24" y="128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4" y="125"/>
                    <a:pt x="28" y="108"/>
                    <a:pt x="26" y="100"/>
                  </a:cubicBezTo>
                  <a:cubicBezTo>
                    <a:pt x="27" y="97"/>
                    <a:pt x="28" y="109"/>
                    <a:pt x="30" y="94"/>
                  </a:cubicBezTo>
                  <a:cubicBezTo>
                    <a:pt x="29" y="90"/>
                    <a:pt x="29" y="79"/>
                    <a:pt x="31" y="75"/>
                  </a:cubicBezTo>
                  <a:cubicBezTo>
                    <a:pt x="32" y="75"/>
                    <a:pt x="32" y="77"/>
                    <a:pt x="31" y="81"/>
                  </a:cubicBezTo>
                  <a:cubicBezTo>
                    <a:pt x="31" y="83"/>
                    <a:pt x="31" y="82"/>
                    <a:pt x="31" y="81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4" y="75"/>
                    <a:pt x="31" y="77"/>
                    <a:pt x="33" y="65"/>
                  </a:cubicBezTo>
                  <a:cubicBezTo>
                    <a:pt x="34" y="62"/>
                    <a:pt x="34" y="69"/>
                    <a:pt x="35" y="71"/>
                  </a:cubicBezTo>
                  <a:cubicBezTo>
                    <a:pt x="35" y="55"/>
                    <a:pt x="36" y="40"/>
                    <a:pt x="37" y="25"/>
                  </a:cubicBezTo>
                  <a:cubicBezTo>
                    <a:pt x="37" y="24"/>
                    <a:pt x="35" y="30"/>
                    <a:pt x="34" y="25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8"/>
                    <a:pt x="31" y="32"/>
                    <a:pt x="31" y="2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29" y="36"/>
                    <a:pt x="29" y="35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21"/>
                    <a:pt x="23" y="65"/>
                    <a:pt x="24" y="41"/>
                  </a:cubicBezTo>
                  <a:cubicBezTo>
                    <a:pt x="23" y="47"/>
                    <a:pt x="23" y="54"/>
                    <a:pt x="24" y="57"/>
                  </a:cubicBezTo>
                  <a:cubicBezTo>
                    <a:pt x="23" y="68"/>
                    <a:pt x="22" y="66"/>
                    <a:pt x="21" y="70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9" y="78"/>
                    <a:pt x="20" y="51"/>
                    <a:pt x="17" y="69"/>
                  </a:cubicBezTo>
                  <a:cubicBezTo>
                    <a:pt x="16" y="90"/>
                    <a:pt x="9" y="101"/>
                    <a:pt x="8" y="112"/>
                  </a:cubicBezTo>
                  <a:cubicBezTo>
                    <a:pt x="7" y="133"/>
                    <a:pt x="11" y="104"/>
                    <a:pt x="11" y="117"/>
                  </a:cubicBezTo>
                  <a:cubicBezTo>
                    <a:pt x="10" y="129"/>
                    <a:pt x="9" y="123"/>
                    <a:pt x="8" y="130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10" y="149"/>
                    <a:pt x="8" y="136"/>
                    <a:pt x="8" y="144"/>
                  </a:cubicBezTo>
                  <a:cubicBezTo>
                    <a:pt x="6" y="154"/>
                    <a:pt x="8" y="140"/>
                    <a:pt x="6" y="137"/>
                  </a:cubicBezTo>
                  <a:cubicBezTo>
                    <a:pt x="6" y="140"/>
                    <a:pt x="7" y="152"/>
                    <a:pt x="5" y="157"/>
                  </a:cubicBezTo>
                  <a:cubicBezTo>
                    <a:pt x="5" y="156"/>
                    <a:pt x="5" y="142"/>
                    <a:pt x="5" y="151"/>
                  </a:cubicBezTo>
                  <a:cubicBezTo>
                    <a:pt x="4" y="168"/>
                    <a:pt x="4" y="179"/>
                    <a:pt x="3" y="188"/>
                  </a:cubicBezTo>
                  <a:cubicBezTo>
                    <a:pt x="2" y="198"/>
                    <a:pt x="1" y="208"/>
                    <a:pt x="1" y="2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4"/>
                    <a:pt x="1" y="226"/>
                    <a:pt x="1" y="230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232"/>
                    <a:pt x="2" y="263"/>
                    <a:pt x="4" y="283"/>
                  </a:cubicBezTo>
                  <a:cubicBezTo>
                    <a:pt x="1" y="273"/>
                    <a:pt x="1" y="273"/>
                    <a:pt x="1" y="273"/>
                  </a:cubicBezTo>
                  <a:cubicBezTo>
                    <a:pt x="2" y="279"/>
                    <a:pt x="4" y="284"/>
                    <a:pt x="5" y="290"/>
                  </a:cubicBezTo>
                  <a:cubicBezTo>
                    <a:pt x="2" y="289"/>
                    <a:pt x="2" y="289"/>
                    <a:pt x="2" y="289"/>
                  </a:cubicBezTo>
                  <a:cubicBezTo>
                    <a:pt x="5" y="295"/>
                    <a:pt x="6" y="316"/>
                    <a:pt x="12" y="333"/>
                  </a:cubicBezTo>
                  <a:cubicBezTo>
                    <a:pt x="10" y="333"/>
                    <a:pt x="10" y="333"/>
                    <a:pt x="10" y="333"/>
                  </a:cubicBezTo>
                  <a:cubicBezTo>
                    <a:pt x="11" y="336"/>
                    <a:pt x="11" y="336"/>
                    <a:pt x="11" y="336"/>
                  </a:cubicBezTo>
                  <a:cubicBezTo>
                    <a:pt x="12" y="337"/>
                    <a:pt x="12" y="339"/>
                    <a:pt x="13" y="340"/>
                  </a:cubicBezTo>
                  <a:cubicBezTo>
                    <a:pt x="14" y="343"/>
                    <a:pt x="16" y="345"/>
                    <a:pt x="18" y="347"/>
                  </a:cubicBezTo>
                  <a:cubicBezTo>
                    <a:pt x="16" y="346"/>
                    <a:pt x="15" y="345"/>
                    <a:pt x="13" y="343"/>
                  </a:cubicBezTo>
                  <a:cubicBezTo>
                    <a:pt x="16" y="347"/>
                    <a:pt x="20" y="350"/>
                    <a:pt x="24" y="352"/>
                  </a:cubicBezTo>
                  <a:cubicBezTo>
                    <a:pt x="25" y="352"/>
                    <a:pt x="27" y="353"/>
                    <a:pt x="28" y="353"/>
                  </a:cubicBezTo>
                  <a:cubicBezTo>
                    <a:pt x="29" y="353"/>
                    <a:pt x="29" y="354"/>
                    <a:pt x="30" y="354"/>
                  </a:cubicBezTo>
                  <a:cubicBezTo>
                    <a:pt x="32" y="354"/>
                    <a:pt x="33" y="355"/>
                    <a:pt x="35" y="355"/>
                  </a:cubicBezTo>
                  <a:cubicBezTo>
                    <a:pt x="41" y="356"/>
                    <a:pt x="47" y="357"/>
                    <a:pt x="53" y="358"/>
                  </a:cubicBezTo>
                  <a:cubicBezTo>
                    <a:pt x="45" y="357"/>
                    <a:pt x="43" y="358"/>
                    <a:pt x="44" y="359"/>
                  </a:cubicBezTo>
                  <a:close/>
                  <a:moveTo>
                    <a:pt x="458" y="362"/>
                  </a:moveTo>
                  <a:cubicBezTo>
                    <a:pt x="463" y="362"/>
                    <a:pt x="463" y="362"/>
                    <a:pt x="463" y="362"/>
                  </a:cubicBezTo>
                  <a:cubicBezTo>
                    <a:pt x="461" y="362"/>
                    <a:pt x="460" y="362"/>
                    <a:pt x="458" y="362"/>
                  </a:cubicBezTo>
                  <a:cubicBezTo>
                    <a:pt x="451" y="363"/>
                    <a:pt x="451" y="363"/>
                    <a:pt x="451" y="363"/>
                  </a:cubicBezTo>
                  <a:cubicBezTo>
                    <a:pt x="452" y="361"/>
                    <a:pt x="454" y="362"/>
                    <a:pt x="458" y="362"/>
                  </a:cubicBezTo>
                  <a:close/>
                  <a:moveTo>
                    <a:pt x="329" y="4"/>
                  </a:moveTo>
                  <a:cubicBezTo>
                    <a:pt x="340" y="3"/>
                    <a:pt x="340" y="3"/>
                    <a:pt x="340" y="3"/>
                  </a:cubicBezTo>
                  <a:cubicBezTo>
                    <a:pt x="338" y="3"/>
                    <a:pt x="330" y="4"/>
                    <a:pt x="333" y="3"/>
                  </a:cubicBezTo>
                  <a:cubicBezTo>
                    <a:pt x="331" y="3"/>
                    <a:pt x="327" y="3"/>
                    <a:pt x="329" y="4"/>
                  </a:cubicBezTo>
                  <a:close/>
                  <a:moveTo>
                    <a:pt x="442" y="350"/>
                  </a:moveTo>
                  <a:cubicBezTo>
                    <a:pt x="447" y="349"/>
                    <a:pt x="447" y="349"/>
                    <a:pt x="447" y="349"/>
                  </a:cubicBezTo>
                  <a:cubicBezTo>
                    <a:pt x="451" y="350"/>
                    <a:pt x="451" y="350"/>
                    <a:pt x="451" y="350"/>
                  </a:cubicBezTo>
                  <a:lnTo>
                    <a:pt x="442" y="350"/>
                  </a:lnTo>
                  <a:close/>
                  <a:moveTo>
                    <a:pt x="349" y="353"/>
                  </a:moveTo>
                  <a:cubicBezTo>
                    <a:pt x="359" y="352"/>
                    <a:pt x="359" y="352"/>
                    <a:pt x="359" y="352"/>
                  </a:cubicBezTo>
                  <a:cubicBezTo>
                    <a:pt x="360" y="352"/>
                    <a:pt x="360" y="352"/>
                    <a:pt x="360" y="352"/>
                  </a:cubicBezTo>
                  <a:cubicBezTo>
                    <a:pt x="350" y="353"/>
                    <a:pt x="350" y="353"/>
                    <a:pt x="350" y="353"/>
                  </a:cubicBezTo>
                  <a:lnTo>
                    <a:pt x="349" y="353"/>
                  </a:lnTo>
                  <a:close/>
                  <a:moveTo>
                    <a:pt x="220" y="366"/>
                  </a:moveTo>
                  <a:cubicBezTo>
                    <a:pt x="227" y="364"/>
                    <a:pt x="230" y="366"/>
                    <a:pt x="238" y="365"/>
                  </a:cubicBezTo>
                  <a:cubicBezTo>
                    <a:pt x="238" y="365"/>
                    <a:pt x="239" y="365"/>
                    <a:pt x="239" y="365"/>
                  </a:cubicBezTo>
                  <a:cubicBezTo>
                    <a:pt x="239" y="365"/>
                    <a:pt x="238" y="365"/>
                    <a:pt x="238" y="365"/>
                  </a:cubicBezTo>
                  <a:cubicBezTo>
                    <a:pt x="233" y="366"/>
                    <a:pt x="228" y="368"/>
                    <a:pt x="220" y="366"/>
                  </a:cubicBezTo>
                  <a:close/>
                  <a:moveTo>
                    <a:pt x="435" y="361"/>
                  </a:moveTo>
                  <a:cubicBezTo>
                    <a:pt x="434" y="362"/>
                    <a:pt x="423" y="363"/>
                    <a:pt x="419" y="364"/>
                  </a:cubicBezTo>
                  <a:cubicBezTo>
                    <a:pt x="415" y="364"/>
                    <a:pt x="421" y="363"/>
                    <a:pt x="423" y="362"/>
                  </a:cubicBezTo>
                  <a:cubicBezTo>
                    <a:pt x="420" y="362"/>
                    <a:pt x="419" y="362"/>
                    <a:pt x="415" y="362"/>
                  </a:cubicBezTo>
                  <a:cubicBezTo>
                    <a:pt x="417" y="359"/>
                    <a:pt x="425" y="363"/>
                    <a:pt x="435" y="361"/>
                  </a:cubicBezTo>
                  <a:close/>
                  <a:moveTo>
                    <a:pt x="572" y="239"/>
                  </a:moveTo>
                  <a:cubicBezTo>
                    <a:pt x="572" y="248"/>
                    <a:pt x="572" y="248"/>
                    <a:pt x="572" y="248"/>
                  </a:cubicBezTo>
                  <a:cubicBezTo>
                    <a:pt x="573" y="245"/>
                    <a:pt x="573" y="245"/>
                    <a:pt x="573" y="245"/>
                  </a:cubicBezTo>
                  <a:lnTo>
                    <a:pt x="572" y="239"/>
                  </a:lnTo>
                  <a:close/>
                  <a:moveTo>
                    <a:pt x="575" y="192"/>
                  </a:moveTo>
                  <a:cubicBezTo>
                    <a:pt x="576" y="182"/>
                    <a:pt x="575" y="172"/>
                    <a:pt x="573" y="175"/>
                  </a:cubicBezTo>
                  <a:cubicBezTo>
                    <a:pt x="573" y="184"/>
                    <a:pt x="572" y="197"/>
                    <a:pt x="574" y="202"/>
                  </a:cubicBezTo>
                  <a:cubicBezTo>
                    <a:pt x="573" y="197"/>
                    <a:pt x="576" y="205"/>
                    <a:pt x="575" y="192"/>
                  </a:cubicBezTo>
                  <a:close/>
                  <a:moveTo>
                    <a:pt x="319" y="362"/>
                  </a:moveTo>
                  <a:cubicBezTo>
                    <a:pt x="325" y="362"/>
                    <a:pt x="335" y="358"/>
                    <a:pt x="348" y="360"/>
                  </a:cubicBezTo>
                  <a:cubicBezTo>
                    <a:pt x="338" y="361"/>
                    <a:pt x="338" y="361"/>
                    <a:pt x="338" y="361"/>
                  </a:cubicBezTo>
                  <a:cubicBezTo>
                    <a:pt x="340" y="361"/>
                    <a:pt x="340" y="361"/>
                    <a:pt x="340" y="361"/>
                  </a:cubicBezTo>
                  <a:cubicBezTo>
                    <a:pt x="338" y="362"/>
                    <a:pt x="338" y="362"/>
                    <a:pt x="338" y="362"/>
                  </a:cubicBezTo>
                  <a:cubicBezTo>
                    <a:pt x="340" y="359"/>
                    <a:pt x="324" y="362"/>
                    <a:pt x="319" y="362"/>
                  </a:cubicBezTo>
                  <a:close/>
                  <a:moveTo>
                    <a:pt x="575" y="102"/>
                  </a:moveTo>
                  <a:cubicBezTo>
                    <a:pt x="575" y="98"/>
                    <a:pt x="574" y="85"/>
                    <a:pt x="572" y="86"/>
                  </a:cubicBezTo>
                  <a:cubicBezTo>
                    <a:pt x="573" y="84"/>
                    <a:pt x="575" y="101"/>
                    <a:pt x="576" y="110"/>
                  </a:cubicBezTo>
                  <a:cubicBezTo>
                    <a:pt x="575" y="107"/>
                    <a:pt x="575" y="105"/>
                    <a:pt x="575" y="102"/>
                  </a:cubicBezTo>
                  <a:close/>
                  <a:moveTo>
                    <a:pt x="573" y="107"/>
                  </a:moveTo>
                  <a:cubicBezTo>
                    <a:pt x="573" y="112"/>
                    <a:pt x="571" y="110"/>
                    <a:pt x="572" y="120"/>
                  </a:cubicBezTo>
                  <a:cubicBezTo>
                    <a:pt x="573" y="118"/>
                    <a:pt x="576" y="122"/>
                    <a:pt x="575" y="135"/>
                  </a:cubicBezTo>
                  <a:cubicBezTo>
                    <a:pt x="573" y="125"/>
                    <a:pt x="572" y="124"/>
                    <a:pt x="571" y="110"/>
                  </a:cubicBezTo>
                  <a:lnTo>
                    <a:pt x="573" y="107"/>
                  </a:lnTo>
                  <a:close/>
                  <a:moveTo>
                    <a:pt x="577" y="130"/>
                  </a:moveTo>
                  <a:cubicBezTo>
                    <a:pt x="576" y="147"/>
                    <a:pt x="576" y="147"/>
                    <a:pt x="576" y="147"/>
                  </a:cubicBezTo>
                  <a:cubicBezTo>
                    <a:pt x="573" y="138"/>
                    <a:pt x="576" y="136"/>
                    <a:pt x="577" y="130"/>
                  </a:cubicBezTo>
                  <a:cubicBezTo>
                    <a:pt x="578" y="124"/>
                    <a:pt x="578" y="124"/>
                    <a:pt x="578" y="124"/>
                  </a:cubicBezTo>
                  <a:cubicBezTo>
                    <a:pt x="578" y="127"/>
                    <a:pt x="577" y="128"/>
                    <a:pt x="577" y="130"/>
                  </a:cubicBezTo>
                  <a:close/>
                  <a:moveTo>
                    <a:pt x="558" y="13"/>
                  </a:moveTo>
                  <a:cubicBezTo>
                    <a:pt x="558" y="13"/>
                    <a:pt x="556" y="12"/>
                    <a:pt x="550" y="10"/>
                  </a:cubicBezTo>
                  <a:cubicBezTo>
                    <a:pt x="552" y="10"/>
                    <a:pt x="554" y="10"/>
                    <a:pt x="555" y="11"/>
                  </a:cubicBezTo>
                  <a:cubicBezTo>
                    <a:pt x="555" y="10"/>
                    <a:pt x="555" y="10"/>
                    <a:pt x="556" y="10"/>
                  </a:cubicBezTo>
                  <a:cubicBezTo>
                    <a:pt x="557" y="11"/>
                    <a:pt x="557" y="11"/>
                    <a:pt x="558" y="11"/>
                  </a:cubicBezTo>
                  <a:cubicBezTo>
                    <a:pt x="559" y="11"/>
                    <a:pt x="560" y="12"/>
                    <a:pt x="563" y="13"/>
                  </a:cubicBezTo>
                  <a:cubicBezTo>
                    <a:pt x="560" y="11"/>
                    <a:pt x="558" y="11"/>
                    <a:pt x="555" y="11"/>
                  </a:cubicBezTo>
                  <a:cubicBezTo>
                    <a:pt x="556" y="11"/>
                    <a:pt x="558" y="12"/>
                    <a:pt x="558" y="13"/>
                  </a:cubicBezTo>
                  <a:close/>
                  <a:moveTo>
                    <a:pt x="577" y="113"/>
                  </a:moveTo>
                  <a:cubicBezTo>
                    <a:pt x="577" y="98"/>
                    <a:pt x="577" y="98"/>
                    <a:pt x="577" y="98"/>
                  </a:cubicBezTo>
                  <a:cubicBezTo>
                    <a:pt x="577" y="103"/>
                    <a:pt x="576" y="112"/>
                    <a:pt x="577" y="113"/>
                  </a:cubicBezTo>
                  <a:close/>
                  <a:moveTo>
                    <a:pt x="561" y="15"/>
                  </a:moveTo>
                  <a:cubicBezTo>
                    <a:pt x="562" y="16"/>
                    <a:pt x="562" y="16"/>
                    <a:pt x="562" y="16"/>
                  </a:cubicBezTo>
                  <a:cubicBezTo>
                    <a:pt x="563" y="16"/>
                    <a:pt x="563" y="16"/>
                    <a:pt x="563" y="16"/>
                  </a:cubicBezTo>
                  <a:cubicBezTo>
                    <a:pt x="564" y="17"/>
                    <a:pt x="565" y="18"/>
                    <a:pt x="565" y="18"/>
                  </a:cubicBezTo>
                  <a:cubicBezTo>
                    <a:pt x="567" y="21"/>
                    <a:pt x="568" y="23"/>
                    <a:pt x="569" y="26"/>
                  </a:cubicBezTo>
                  <a:cubicBezTo>
                    <a:pt x="571" y="31"/>
                    <a:pt x="571" y="35"/>
                    <a:pt x="571" y="36"/>
                  </a:cubicBezTo>
                  <a:cubicBezTo>
                    <a:pt x="571" y="38"/>
                    <a:pt x="571" y="34"/>
                    <a:pt x="569" y="29"/>
                  </a:cubicBezTo>
                  <a:cubicBezTo>
                    <a:pt x="568" y="26"/>
                    <a:pt x="568" y="23"/>
                    <a:pt x="566" y="20"/>
                  </a:cubicBezTo>
                  <a:cubicBezTo>
                    <a:pt x="565" y="19"/>
                    <a:pt x="564" y="17"/>
                    <a:pt x="562" y="16"/>
                  </a:cubicBezTo>
                  <a:cubicBezTo>
                    <a:pt x="562" y="16"/>
                    <a:pt x="562" y="16"/>
                    <a:pt x="561" y="15"/>
                  </a:cubicBezTo>
                  <a:cubicBezTo>
                    <a:pt x="561" y="15"/>
                    <a:pt x="561" y="15"/>
                    <a:pt x="560" y="15"/>
                  </a:cubicBezTo>
                  <a:cubicBezTo>
                    <a:pt x="560" y="15"/>
                    <a:pt x="559" y="14"/>
                    <a:pt x="559" y="14"/>
                  </a:cubicBezTo>
                  <a:cubicBezTo>
                    <a:pt x="559" y="14"/>
                    <a:pt x="560" y="15"/>
                    <a:pt x="561" y="15"/>
                  </a:cubicBezTo>
                  <a:close/>
                  <a:moveTo>
                    <a:pt x="214" y="8"/>
                  </a:moveTo>
                  <a:cubicBezTo>
                    <a:pt x="219" y="10"/>
                    <a:pt x="219" y="10"/>
                    <a:pt x="219" y="10"/>
                  </a:cubicBezTo>
                  <a:cubicBezTo>
                    <a:pt x="209" y="10"/>
                    <a:pt x="209" y="10"/>
                    <a:pt x="209" y="10"/>
                  </a:cubicBezTo>
                  <a:lnTo>
                    <a:pt x="214" y="8"/>
                  </a:lnTo>
                  <a:close/>
                  <a:moveTo>
                    <a:pt x="318" y="9"/>
                  </a:moveTo>
                  <a:cubicBezTo>
                    <a:pt x="323" y="8"/>
                    <a:pt x="323" y="8"/>
                    <a:pt x="323" y="8"/>
                  </a:cubicBezTo>
                  <a:cubicBezTo>
                    <a:pt x="326" y="9"/>
                    <a:pt x="326" y="9"/>
                    <a:pt x="326" y="9"/>
                  </a:cubicBezTo>
                  <a:lnTo>
                    <a:pt x="318" y="9"/>
                  </a:lnTo>
                  <a:close/>
                  <a:moveTo>
                    <a:pt x="437" y="10"/>
                  </a:moveTo>
                  <a:cubicBezTo>
                    <a:pt x="435" y="10"/>
                    <a:pt x="434" y="9"/>
                    <a:pt x="433" y="9"/>
                  </a:cubicBezTo>
                  <a:cubicBezTo>
                    <a:pt x="425" y="8"/>
                    <a:pt x="403" y="7"/>
                    <a:pt x="392" y="8"/>
                  </a:cubicBezTo>
                  <a:cubicBezTo>
                    <a:pt x="387" y="7"/>
                    <a:pt x="402" y="5"/>
                    <a:pt x="406" y="5"/>
                  </a:cubicBezTo>
                  <a:cubicBezTo>
                    <a:pt x="399" y="10"/>
                    <a:pt x="422" y="4"/>
                    <a:pt x="431" y="6"/>
                  </a:cubicBezTo>
                  <a:cubicBezTo>
                    <a:pt x="429" y="7"/>
                    <a:pt x="422" y="7"/>
                    <a:pt x="420" y="8"/>
                  </a:cubicBezTo>
                  <a:cubicBezTo>
                    <a:pt x="423" y="8"/>
                    <a:pt x="430" y="8"/>
                    <a:pt x="434" y="8"/>
                  </a:cubicBezTo>
                  <a:cubicBezTo>
                    <a:pt x="435" y="8"/>
                    <a:pt x="436" y="7"/>
                    <a:pt x="438" y="7"/>
                  </a:cubicBezTo>
                  <a:cubicBezTo>
                    <a:pt x="437" y="8"/>
                    <a:pt x="436" y="8"/>
                    <a:pt x="434" y="8"/>
                  </a:cubicBezTo>
                  <a:cubicBezTo>
                    <a:pt x="433" y="8"/>
                    <a:pt x="433" y="9"/>
                    <a:pt x="433" y="9"/>
                  </a:cubicBezTo>
                  <a:cubicBezTo>
                    <a:pt x="435" y="9"/>
                    <a:pt x="436" y="10"/>
                    <a:pt x="437" y="10"/>
                  </a:cubicBezTo>
                  <a:close/>
                  <a:moveTo>
                    <a:pt x="567" y="43"/>
                  </a:moveTo>
                  <a:cubicBezTo>
                    <a:pt x="568" y="45"/>
                    <a:pt x="568" y="40"/>
                    <a:pt x="570" y="48"/>
                  </a:cubicBezTo>
                  <a:cubicBezTo>
                    <a:pt x="569" y="49"/>
                    <a:pt x="568" y="47"/>
                    <a:pt x="567" y="43"/>
                  </a:cubicBezTo>
                  <a:cubicBezTo>
                    <a:pt x="567" y="42"/>
                    <a:pt x="566" y="41"/>
                    <a:pt x="566" y="37"/>
                  </a:cubicBezTo>
                  <a:cubicBezTo>
                    <a:pt x="566" y="39"/>
                    <a:pt x="567" y="41"/>
                    <a:pt x="567" y="43"/>
                  </a:cubicBezTo>
                  <a:close/>
                  <a:moveTo>
                    <a:pt x="563" y="36"/>
                  </a:moveTo>
                  <a:cubicBezTo>
                    <a:pt x="565" y="43"/>
                    <a:pt x="567" y="49"/>
                    <a:pt x="568" y="56"/>
                  </a:cubicBezTo>
                  <a:cubicBezTo>
                    <a:pt x="566" y="49"/>
                    <a:pt x="566" y="49"/>
                    <a:pt x="566" y="49"/>
                  </a:cubicBezTo>
                  <a:cubicBezTo>
                    <a:pt x="567" y="53"/>
                    <a:pt x="568" y="58"/>
                    <a:pt x="568" y="62"/>
                  </a:cubicBezTo>
                  <a:cubicBezTo>
                    <a:pt x="567" y="61"/>
                    <a:pt x="564" y="47"/>
                    <a:pt x="563" y="36"/>
                  </a:cubicBezTo>
                  <a:close/>
                  <a:moveTo>
                    <a:pt x="569" y="89"/>
                  </a:moveTo>
                  <a:cubicBezTo>
                    <a:pt x="568" y="81"/>
                    <a:pt x="568" y="74"/>
                    <a:pt x="567" y="66"/>
                  </a:cubicBezTo>
                  <a:cubicBezTo>
                    <a:pt x="567" y="67"/>
                    <a:pt x="567" y="67"/>
                    <a:pt x="567" y="67"/>
                  </a:cubicBezTo>
                  <a:cubicBezTo>
                    <a:pt x="567" y="65"/>
                    <a:pt x="567" y="65"/>
                    <a:pt x="567" y="65"/>
                  </a:cubicBezTo>
                  <a:cubicBezTo>
                    <a:pt x="569" y="70"/>
                    <a:pt x="569" y="70"/>
                    <a:pt x="569" y="70"/>
                  </a:cubicBezTo>
                  <a:cubicBezTo>
                    <a:pt x="567" y="67"/>
                    <a:pt x="567" y="67"/>
                    <a:pt x="567" y="67"/>
                  </a:cubicBezTo>
                  <a:cubicBezTo>
                    <a:pt x="568" y="74"/>
                    <a:pt x="568" y="81"/>
                    <a:pt x="569" y="89"/>
                  </a:cubicBezTo>
                  <a:close/>
                  <a:moveTo>
                    <a:pt x="565" y="272"/>
                  </a:moveTo>
                  <a:cubicBezTo>
                    <a:pt x="564" y="283"/>
                    <a:pt x="564" y="283"/>
                    <a:pt x="564" y="283"/>
                  </a:cubicBezTo>
                  <a:cubicBezTo>
                    <a:pt x="564" y="281"/>
                    <a:pt x="563" y="270"/>
                    <a:pt x="564" y="261"/>
                  </a:cubicBezTo>
                  <a:cubicBezTo>
                    <a:pt x="560" y="272"/>
                    <a:pt x="565" y="265"/>
                    <a:pt x="562" y="284"/>
                  </a:cubicBezTo>
                  <a:cubicBezTo>
                    <a:pt x="563" y="262"/>
                    <a:pt x="560" y="270"/>
                    <a:pt x="559" y="271"/>
                  </a:cubicBezTo>
                  <a:cubicBezTo>
                    <a:pt x="561" y="276"/>
                    <a:pt x="558" y="304"/>
                    <a:pt x="563" y="296"/>
                  </a:cubicBezTo>
                  <a:cubicBezTo>
                    <a:pt x="562" y="288"/>
                    <a:pt x="567" y="278"/>
                    <a:pt x="565" y="272"/>
                  </a:cubicBezTo>
                  <a:close/>
                  <a:moveTo>
                    <a:pt x="486" y="350"/>
                  </a:moveTo>
                  <a:cubicBezTo>
                    <a:pt x="473" y="351"/>
                    <a:pt x="473" y="351"/>
                    <a:pt x="473" y="351"/>
                  </a:cubicBezTo>
                  <a:cubicBezTo>
                    <a:pt x="487" y="350"/>
                    <a:pt x="487" y="350"/>
                    <a:pt x="487" y="350"/>
                  </a:cubicBezTo>
                  <a:lnTo>
                    <a:pt x="486" y="350"/>
                  </a:lnTo>
                  <a:close/>
                  <a:moveTo>
                    <a:pt x="119" y="351"/>
                  </a:moveTo>
                  <a:cubicBezTo>
                    <a:pt x="123" y="349"/>
                    <a:pt x="141" y="352"/>
                    <a:pt x="140" y="353"/>
                  </a:cubicBezTo>
                  <a:cubicBezTo>
                    <a:pt x="138" y="352"/>
                    <a:pt x="128" y="352"/>
                    <a:pt x="119" y="351"/>
                  </a:cubicBezTo>
                  <a:close/>
                  <a:moveTo>
                    <a:pt x="19" y="301"/>
                  </a:moveTo>
                  <a:cubicBezTo>
                    <a:pt x="20" y="308"/>
                    <a:pt x="24" y="318"/>
                    <a:pt x="23" y="322"/>
                  </a:cubicBezTo>
                  <a:cubicBezTo>
                    <a:pt x="21" y="317"/>
                    <a:pt x="20" y="312"/>
                    <a:pt x="19" y="307"/>
                  </a:cubicBezTo>
                  <a:cubicBezTo>
                    <a:pt x="19" y="304"/>
                    <a:pt x="17" y="298"/>
                    <a:pt x="19" y="301"/>
                  </a:cubicBezTo>
                  <a:close/>
                  <a:moveTo>
                    <a:pt x="15" y="204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13" y="204"/>
                    <a:pt x="13" y="204"/>
                    <a:pt x="13" y="204"/>
                  </a:cubicBezTo>
                  <a:lnTo>
                    <a:pt x="15" y="204"/>
                  </a:lnTo>
                  <a:close/>
                  <a:moveTo>
                    <a:pt x="17" y="221"/>
                  </a:moveTo>
                  <a:cubicBezTo>
                    <a:pt x="18" y="219"/>
                    <a:pt x="17" y="208"/>
                    <a:pt x="16" y="211"/>
                  </a:cubicBezTo>
                  <a:lnTo>
                    <a:pt x="17" y="221"/>
                  </a:lnTo>
                  <a:close/>
                  <a:moveTo>
                    <a:pt x="20" y="120"/>
                  </a:moveTo>
                  <a:cubicBezTo>
                    <a:pt x="22" y="126"/>
                    <a:pt x="22" y="126"/>
                    <a:pt x="22" y="126"/>
                  </a:cubicBezTo>
                  <a:cubicBezTo>
                    <a:pt x="22" y="119"/>
                    <a:pt x="22" y="119"/>
                    <a:pt x="22" y="119"/>
                  </a:cubicBezTo>
                  <a:lnTo>
                    <a:pt x="20" y="120"/>
                  </a:lnTo>
                  <a:close/>
                  <a:moveTo>
                    <a:pt x="18" y="126"/>
                  </a:moveTo>
                  <a:cubicBezTo>
                    <a:pt x="18" y="128"/>
                    <a:pt x="18" y="129"/>
                    <a:pt x="19" y="129"/>
                  </a:cubicBezTo>
                  <a:cubicBezTo>
                    <a:pt x="19" y="133"/>
                    <a:pt x="19" y="139"/>
                    <a:pt x="18" y="144"/>
                  </a:cubicBezTo>
                  <a:cubicBezTo>
                    <a:pt x="17" y="143"/>
                    <a:pt x="18" y="139"/>
                    <a:pt x="18" y="136"/>
                  </a:cubicBezTo>
                  <a:cubicBezTo>
                    <a:pt x="18" y="138"/>
                    <a:pt x="17" y="142"/>
                    <a:pt x="17" y="147"/>
                  </a:cubicBezTo>
                  <a:cubicBezTo>
                    <a:pt x="19" y="142"/>
                    <a:pt x="19" y="146"/>
                    <a:pt x="21" y="146"/>
                  </a:cubicBezTo>
                  <a:cubicBezTo>
                    <a:pt x="23" y="131"/>
                    <a:pt x="20" y="131"/>
                    <a:pt x="19" y="129"/>
                  </a:cubicBezTo>
                  <a:cubicBezTo>
                    <a:pt x="19" y="127"/>
                    <a:pt x="18" y="126"/>
                    <a:pt x="18" y="126"/>
                  </a:cubicBezTo>
                  <a:close/>
                  <a:moveTo>
                    <a:pt x="14" y="180"/>
                  </a:moveTo>
                  <a:cubicBezTo>
                    <a:pt x="15" y="178"/>
                    <a:pt x="15" y="177"/>
                    <a:pt x="15" y="177"/>
                  </a:cubicBezTo>
                  <a:cubicBezTo>
                    <a:pt x="16" y="167"/>
                    <a:pt x="17" y="157"/>
                    <a:pt x="19" y="168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8" y="173"/>
                    <a:pt x="18" y="173"/>
                    <a:pt x="18" y="172"/>
                  </a:cubicBezTo>
                  <a:cubicBezTo>
                    <a:pt x="16" y="179"/>
                    <a:pt x="18" y="183"/>
                    <a:pt x="18" y="188"/>
                  </a:cubicBezTo>
                  <a:cubicBezTo>
                    <a:pt x="17" y="185"/>
                    <a:pt x="17" y="175"/>
                    <a:pt x="15" y="177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15" y="186"/>
                    <a:pt x="15" y="187"/>
                    <a:pt x="14" y="189"/>
                  </a:cubicBezTo>
                  <a:cubicBezTo>
                    <a:pt x="14" y="189"/>
                    <a:pt x="14" y="189"/>
                    <a:pt x="14" y="189"/>
                  </a:cubicBezTo>
                  <a:cubicBezTo>
                    <a:pt x="14" y="188"/>
                    <a:pt x="14" y="186"/>
                    <a:pt x="14" y="184"/>
                  </a:cubicBezTo>
                  <a:cubicBezTo>
                    <a:pt x="14" y="183"/>
                    <a:pt x="14" y="181"/>
                    <a:pt x="14" y="180"/>
                  </a:cubicBezTo>
                  <a:close/>
                  <a:moveTo>
                    <a:pt x="17" y="118"/>
                  </a:moveTo>
                  <a:cubicBezTo>
                    <a:pt x="17" y="117"/>
                    <a:pt x="16" y="119"/>
                    <a:pt x="16" y="116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7" y="105"/>
                    <a:pt x="17" y="112"/>
                    <a:pt x="17" y="118"/>
                  </a:cubicBezTo>
                  <a:close/>
                  <a:moveTo>
                    <a:pt x="84" y="350"/>
                  </a:moveTo>
                  <a:cubicBezTo>
                    <a:pt x="86" y="350"/>
                    <a:pt x="100" y="351"/>
                    <a:pt x="101" y="350"/>
                  </a:cubicBezTo>
                  <a:cubicBezTo>
                    <a:pt x="105" y="352"/>
                    <a:pt x="105" y="352"/>
                    <a:pt x="105" y="352"/>
                  </a:cubicBezTo>
                  <a:cubicBezTo>
                    <a:pt x="97" y="351"/>
                    <a:pt x="89" y="352"/>
                    <a:pt x="93" y="353"/>
                  </a:cubicBezTo>
                  <a:cubicBezTo>
                    <a:pt x="87" y="351"/>
                    <a:pt x="81" y="351"/>
                    <a:pt x="84" y="350"/>
                  </a:cubicBezTo>
                  <a:close/>
                  <a:moveTo>
                    <a:pt x="464" y="351"/>
                  </a:moveTo>
                  <a:cubicBezTo>
                    <a:pt x="460" y="352"/>
                    <a:pt x="441" y="352"/>
                    <a:pt x="438" y="354"/>
                  </a:cubicBezTo>
                  <a:cubicBezTo>
                    <a:pt x="432" y="352"/>
                    <a:pt x="454" y="351"/>
                    <a:pt x="464" y="351"/>
                  </a:cubicBezTo>
                  <a:close/>
                  <a:moveTo>
                    <a:pt x="466" y="354"/>
                  </a:moveTo>
                  <a:cubicBezTo>
                    <a:pt x="471" y="353"/>
                    <a:pt x="471" y="353"/>
                    <a:pt x="471" y="353"/>
                  </a:cubicBezTo>
                  <a:cubicBezTo>
                    <a:pt x="477" y="353"/>
                    <a:pt x="476" y="351"/>
                    <a:pt x="486" y="351"/>
                  </a:cubicBezTo>
                  <a:cubicBezTo>
                    <a:pt x="484" y="352"/>
                    <a:pt x="480" y="351"/>
                    <a:pt x="477" y="352"/>
                  </a:cubicBezTo>
                  <a:cubicBezTo>
                    <a:pt x="478" y="353"/>
                    <a:pt x="476" y="353"/>
                    <a:pt x="471" y="353"/>
                  </a:cubicBezTo>
                  <a:cubicBezTo>
                    <a:pt x="470" y="354"/>
                    <a:pt x="468" y="354"/>
                    <a:pt x="466" y="354"/>
                  </a:cubicBezTo>
                  <a:close/>
                  <a:moveTo>
                    <a:pt x="251" y="361"/>
                  </a:moveTo>
                  <a:cubicBezTo>
                    <a:pt x="262" y="362"/>
                    <a:pt x="262" y="362"/>
                    <a:pt x="262" y="362"/>
                  </a:cubicBezTo>
                  <a:cubicBezTo>
                    <a:pt x="269" y="360"/>
                    <a:pt x="269" y="360"/>
                    <a:pt x="269" y="360"/>
                  </a:cubicBezTo>
                  <a:lnTo>
                    <a:pt x="251" y="361"/>
                  </a:lnTo>
                  <a:close/>
                  <a:moveTo>
                    <a:pt x="148" y="361"/>
                  </a:moveTo>
                  <a:cubicBezTo>
                    <a:pt x="157" y="361"/>
                    <a:pt x="157" y="361"/>
                    <a:pt x="157" y="361"/>
                  </a:cubicBezTo>
                  <a:cubicBezTo>
                    <a:pt x="154" y="361"/>
                    <a:pt x="154" y="361"/>
                    <a:pt x="154" y="361"/>
                  </a:cubicBezTo>
                  <a:cubicBezTo>
                    <a:pt x="154" y="360"/>
                    <a:pt x="153" y="359"/>
                    <a:pt x="155" y="359"/>
                  </a:cubicBezTo>
                  <a:cubicBezTo>
                    <a:pt x="157" y="359"/>
                    <a:pt x="158" y="359"/>
                    <a:pt x="159" y="359"/>
                  </a:cubicBezTo>
                  <a:cubicBezTo>
                    <a:pt x="157" y="359"/>
                    <a:pt x="156" y="359"/>
                    <a:pt x="155" y="359"/>
                  </a:cubicBezTo>
                  <a:cubicBezTo>
                    <a:pt x="148" y="359"/>
                    <a:pt x="140" y="358"/>
                    <a:pt x="139" y="360"/>
                  </a:cubicBezTo>
                  <a:cubicBezTo>
                    <a:pt x="142" y="359"/>
                    <a:pt x="154" y="360"/>
                    <a:pt x="153" y="361"/>
                  </a:cubicBezTo>
                  <a:lnTo>
                    <a:pt x="148" y="361"/>
                  </a:lnTo>
                  <a:close/>
                  <a:moveTo>
                    <a:pt x="5" y="254"/>
                  </a:moveTo>
                  <a:cubicBezTo>
                    <a:pt x="6" y="258"/>
                    <a:pt x="6" y="259"/>
                    <a:pt x="6" y="267"/>
                  </a:cubicBezTo>
                  <a:cubicBezTo>
                    <a:pt x="5" y="262"/>
                    <a:pt x="5" y="255"/>
                    <a:pt x="5" y="254"/>
                  </a:cubicBezTo>
                  <a:close/>
                  <a:moveTo>
                    <a:pt x="200" y="364"/>
                  </a:moveTo>
                  <a:cubicBezTo>
                    <a:pt x="201" y="363"/>
                    <a:pt x="213" y="364"/>
                    <a:pt x="209" y="363"/>
                  </a:cubicBezTo>
                  <a:cubicBezTo>
                    <a:pt x="204" y="362"/>
                    <a:pt x="204" y="362"/>
                    <a:pt x="204" y="362"/>
                  </a:cubicBezTo>
                  <a:cubicBezTo>
                    <a:pt x="211" y="363"/>
                    <a:pt x="208" y="360"/>
                    <a:pt x="219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21" y="362"/>
                    <a:pt x="202" y="363"/>
                    <a:pt x="215" y="364"/>
                  </a:cubicBezTo>
                  <a:cubicBezTo>
                    <a:pt x="220" y="364"/>
                    <a:pt x="206" y="365"/>
                    <a:pt x="200" y="364"/>
                  </a:cubicBezTo>
                  <a:close/>
                  <a:moveTo>
                    <a:pt x="2" y="237"/>
                  </a:moveTo>
                  <a:cubicBezTo>
                    <a:pt x="2" y="245"/>
                    <a:pt x="5" y="243"/>
                    <a:pt x="4" y="255"/>
                  </a:cubicBezTo>
                  <a:cubicBezTo>
                    <a:pt x="3" y="246"/>
                    <a:pt x="1" y="247"/>
                    <a:pt x="2" y="237"/>
                  </a:cubicBezTo>
                  <a:close/>
                  <a:moveTo>
                    <a:pt x="126" y="366"/>
                  </a:moveTo>
                  <a:cubicBezTo>
                    <a:pt x="127" y="366"/>
                    <a:pt x="127" y="366"/>
                    <a:pt x="127" y="366"/>
                  </a:cubicBezTo>
                  <a:cubicBezTo>
                    <a:pt x="137" y="366"/>
                    <a:pt x="137" y="366"/>
                    <a:pt x="137" y="366"/>
                  </a:cubicBezTo>
                  <a:cubicBezTo>
                    <a:pt x="136" y="366"/>
                    <a:pt x="136" y="366"/>
                    <a:pt x="136" y="366"/>
                  </a:cubicBezTo>
                  <a:lnTo>
                    <a:pt x="126" y="366"/>
                  </a:lnTo>
                  <a:close/>
                  <a:moveTo>
                    <a:pt x="18" y="239"/>
                  </a:moveTo>
                  <a:cubicBezTo>
                    <a:pt x="18" y="236"/>
                    <a:pt x="18" y="234"/>
                    <a:pt x="18" y="233"/>
                  </a:cubicBezTo>
                  <a:cubicBezTo>
                    <a:pt x="18" y="235"/>
                    <a:pt x="18" y="237"/>
                    <a:pt x="18" y="239"/>
                  </a:cubicBezTo>
                  <a:close/>
                  <a:moveTo>
                    <a:pt x="500" y="341"/>
                  </a:moveTo>
                  <a:cubicBezTo>
                    <a:pt x="501" y="342"/>
                    <a:pt x="502" y="342"/>
                    <a:pt x="503" y="342"/>
                  </a:cubicBezTo>
                  <a:cubicBezTo>
                    <a:pt x="503" y="342"/>
                    <a:pt x="502" y="341"/>
                    <a:pt x="500" y="341"/>
                  </a:cubicBezTo>
                  <a:close/>
                  <a:moveTo>
                    <a:pt x="524" y="338"/>
                  </a:moveTo>
                  <a:cubicBezTo>
                    <a:pt x="525" y="338"/>
                    <a:pt x="525" y="338"/>
                    <a:pt x="525" y="338"/>
                  </a:cubicBezTo>
                  <a:cubicBezTo>
                    <a:pt x="525" y="338"/>
                    <a:pt x="525" y="338"/>
                    <a:pt x="525" y="338"/>
                  </a:cubicBezTo>
                  <a:lnTo>
                    <a:pt x="524" y="338"/>
                  </a:lnTo>
                  <a:close/>
                  <a:moveTo>
                    <a:pt x="77" y="19"/>
                  </a:moveTo>
                  <a:cubicBezTo>
                    <a:pt x="72" y="21"/>
                    <a:pt x="82" y="19"/>
                    <a:pt x="86" y="19"/>
                  </a:cubicBezTo>
                  <a:cubicBezTo>
                    <a:pt x="82" y="19"/>
                    <a:pt x="80" y="18"/>
                    <a:pt x="77" y="19"/>
                  </a:cubicBezTo>
                  <a:close/>
                  <a:moveTo>
                    <a:pt x="110" y="15"/>
                  </a:moveTo>
                  <a:cubicBezTo>
                    <a:pt x="107" y="16"/>
                    <a:pt x="104" y="16"/>
                    <a:pt x="99" y="17"/>
                  </a:cubicBezTo>
                  <a:cubicBezTo>
                    <a:pt x="102" y="17"/>
                    <a:pt x="105" y="16"/>
                    <a:pt x="110" y="15"/>
                  </a:cubicBezTo>
                  <a:close/>
                  <a:moveTo>
                    <a:pt x="83" y="17"/>
                  </a:moveTo>
                  <a:cubicBezTo>
                    <a:pt x="89" y="17"/>
                    <a:pt x="95" y="17"/>
                    <a:pt x="99" y="17"/>
                  </a:cubicBezTo>
                  <a:cubicBezTo>
                    <a:pt x="95" y="17"/>
                    <a:pt x="92" y="16"/>
                    <a:pt x="83" y="17"/>
                  </a:cubicBezTo>
                  <a:close/>
                  <a:moveTo>
                    <a:pt x="197" y="13"/>
                  </a:moveTo>
                  <a:cubicBezTo>
                    <a:pt x="192" y="15"/>
                    <a:pt x="182" y="14"/>
                    <a:pt x="182" y="14"/>
                  </a:cubicBezTo>
                  <a:cubicBezTo>
                    <a:pt x="204" y="15"/>
                    <a:pt x="178" y="16"/>
                    <a:pt x="176" y="17"/>
                  </a:cubicBezTo>
                  <a:cubicBezTo>
                    <a:pt x="190" y="16"/>
                    <a:pt x="190" y="15"/>
                    <a:pt x="197" y="13"/>
                  </a:cubicBezTo>
                  <a:close/>
                  <a:moveTo>
                    <a:pt x="226" y="12"/>
                  </a:moveTo>
                  <a:cubicBezTo>
                    <a:pt x="223" y="12"/>
                    <a:pt x="221" y="12"/>
                    <a:pt x="220" y="12"/>
                  </a:cubicBezTo>
                  <a:cubicBezTo>
                    <a:pt x="222" y="12"/>
                    <a:pt x="224" y="12"/>
                    <a:pt x="226" y="12"/>
                  </a:cubicBezTo>
                  <a:close/>
                  <a:moveTo>
                    <a:pt x="234" y="13"/>
                  </a:moveTo>
                  <a:cubicBezTo>
                    <a:pt x="241" y="13"/>
                    <a:pt x="244" y="11"/>
                    <a:pt x="247" y="10"/>
                  </a:cubicBezTo>
                  <a:cubicBezTo>
                    <a:pt x="238" y="10"/>
                    <a:pt x="232" y="12"/>
                    <a:pt x="226" y="12"/>
                  </a:cubicBezTo>
                  <a:cubicBezTo>
                    <a:pt x="231" y="12"/>
                    <a:pt x="236" y="12"/>
                    <a:pt x="234" y="13"/>
                  </a:cubicBezTo>
                  <a:close/>
                  <a:moveTo>
                    <a:pt x="462" y="18"/>
                  </a:moveTo>
                  <a:cubicBezTo>
                    <a:pt x="461" y="18"/>
                    <a:pt x="457" y="18"/>
                    <a:pt x="457" y="18"/>
                  </a:cubicBezTo>
                  <a:cubicBezTo>
                    <a:pt x="469" y="19"/>
                    <a:pt x="469" y="19"/>
                    <a:pt x="469" y="19"/>
                  </a:cubicBezTo>
                  <a:cubicBezTo>
                    <a:pt x="474" y="18"/>
                    <a:pt x="465" y="18"/>
                    <a:pt x="462" y="18"/>
                  </a:cubicBezTo>
                  <a:close/>
                  <a:moveTo>
                    <a:pt x="508" y="16"/>
                  </a:moveTo>
                  <a:cubicBezTo>
                    <a:pt x="518" y="17"/>
                    <a:pt x="513" y="18"/>
                    <a:pt x="518" y="18"/>
                  </a:cubicBezTo>
                  <a:cubicBezTo>
                    <a:pt x="517" y="16"/>
                    <a:pt x="517" y="16"/>
                    <a:pt x="517" y="16"/>
                  </a:cubicBezTo>
                  <a:lnTo>
                    <a:pt x="508" y="16"/>
                  </a:lnTo>
                  <a:close/>
                  <a:moveTo>
                    <a:pt x="503" y="4"/>
                  </a:moveTo>
                  <a:cubicBezTo>
                    <a:pt x="500" y="4"/>
                    <a:pt x="500" y="4"/>
                    <a:pt x="500" y="4"/>
                  </a:cubicBezTo>
                  <a:cubicBezTo>
                    <a:pt x="504" y="4"/>
                    <a:pt x="504" y="4"/>
                    <a:pt x="504" y="4"/>
                  </a:cubicBezTo>
                  <a:lnTo>
                    <a:pt x="503" y="4"/>
                  </a:lnTo>
                  <a:close/>
                  <a:moveTo>
                    <a:pt x="554" y="24"/>
                  </a:moveTo>
                  <a:cubicBezTo>
                    <a:pt x="552" y="25"/>
                    <a:pt x="549" y="25"/>
                    <a:pt x="547" y="25"/>
                  </a:cubicBezTo>
                  <a:cubicBezTo>
                    <a:pt x="551" y="26"/>
                    <a:pt x="553" y="26"/>
                    <a:pt x="553" y="25"/>
                  </a:cubicBezTo>
                  <a:cubicBezTo>
                    <a:pt x="554" y="25"/>
                    <a:pt x="554" y="25"/>
                    <a:pt x="554" y="24"/>
                  </a:cubicBezTo>
                  <a:close/>
                  <a:moveTo>
                    <a:pt x="560" y="53"/>
                  </a:moveTo>
                  <a:cubicBezTo>
                    <a:pt x="559" y="48"/>
                    <a:pt x="559" y="48"/>
                    <a:pt x="559" y="48"/>
                  </a:cubicBezTo>
                  <a:cubicBezTo>
                    <a:pt x="560" y="53"/>
                    <a:pt x="561" y="59"/>
                    <a:pt x="561" y="65"/>
                  </a:cubicBezTo>
                  <a:cubicBezTo>
                    <a:pt x="561" y="61"/>
                    <a:pt x="561" y="57"/>
                    <a:pt x="560" y="53"/>
                  </a:cubicBezTo>
                  <a:close/>
                  <a:moveTo>
                    <a:pt x="563" y="98"/>
                  </a:moveTo>
                  <a:cubicBezTo>
                    <a:pt x="563" y="100"/>
                    <a:pt x="563" y="100"/>
                    <a:pt x="563" y="100"/>
                  </a:cubicBezTo>
                  <a:cubicBezTo>
                    <a:pt x="564" y="112"/>
                    <a:pt x="564" y="112"/>
                    <a:pt x="564" y="112"/>
                  </a:cubicBezTo>
                  <a:lnTo>
                    <a:pt x="563" y="98"/>
                  </a:lnTo>
                  <a:close/>
                  <a:moveTo>
                    <a:pt x="303" y="352"/>
                  </a:moveTo>
                  <a:cubicBezTo>
                    <a:pt x="301" y="354"/>
                    <a:pt x="321" y="353"/>
                    <a:pt x="327" y="354"/>
                  </a:cubicBezTo>
                  <a:cubicBezTo>
                    <a:pt x="323" y="351"/>
                    <a:pt x="311" y="355"/>
                    <a:pt x="303" y="352"/>
                  </a:cubicBezTo>
                  <a:close/>
                  <a:moveTo>
                    <a:pt x="17" y="257"/>
                  </a:moveTo>
                  <a:cubicBezTo>
                    <a:pt x="18" y="263"/>
                    <a:pt x="19" y="269"/>
                    <a:pt x="19" y="275"/>
                  </a:cubicBezTo>
                  <a:cubicBezTo>
                    <a:pt x="19" y="261"/>
                    <a:pt x="19" y="271"/>
                    <a:pt x="17" y="2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Freeform 506"/>
          <p:cNvSpPr>
            <a:spLocks noEditPoints="1"/>
          </p:cNvSpPr>
          <p:nvPr/>
        </p:nvSpPr>
        <p:spPr bwMode="auto">
          <a:xfrm>
            <a:off x="5112320" y="4449949"/>
            <a:ext cx="4392488" cy="1202096"/>
          </a:xfrm>
          <a:custGeom>
            <a:avLst/>
            <a:gdLst>
              <a:gd name="T0" fmla="*/ 56 w 581"/>
              <a:gd name="T1" fmla="*/ 16 h 372"/>
              <a:gd name="T2" fmla="*/ 561 w 581"/>
              <a:gd name="T3" fmla="*/ 179 h 372"/>
              <a:gd name="T4" fmla="*/ 564 w 581"/>
              <a:gd name="T5" fmla="*/ 156 h 372"/>
              <a:gd name="T6" fmla="*/ 576 w 581"/>
              <a:gd name="T7" fmla="*/ 203 h 372"/>
              <a:gd name="T8" fmla="*/ 29 w 581"/>
              <a:gd name="T9" fmla="*/ 35 h 372"/>
              <a:gd name="T10" fmla="*/ 253 w 581"/>
              <a:gd name="T11" fmla="*/ 367 h 372"/>
              <a:gd name="T12" fmla="*/ 452 w 581"/>
              <a:gd name="T13" fmla="*/ 365 h 372"/>
              <a:gd name="T14" fmla="*/ 559 w 581"/>
              <a:gd name="T15" fmla="*/ 350 h 372"/>
              <a:gd name="T16" fmla="*/ 574 w 581"/>
              <a:gd name="T17" fmla="*/ 217 h 372"/>
              <a:gd name="T18" fmla="*/ 571 w 581"/>
              <a:gd name="T19" fmla="*/ 31 h 372"/>
              <a:gd name="T20" fmla="*/ 542 w 581"/>
              <a:gd name="T21" fmla="*/ 7 h 372"/>
              <a:gd name="T22" fmla="*/ 264 w 581"/>
              <a:gd name="T23" fmla="*/ 8 h 372"/>
              <a:gd name="T24" fmla="*/ 82 w 581"/>
              <a:gd name="T25" fmla="*/ 12 h 372"/>
              <a:gd name="T26" fmla="*/ 66 w 581"/>
              <a:gd name="T27" fmla="*/ 16 h 372"/>
              <a:gd name="T28" fmla="*/ 80 w 581"/>
              <a:gd name="T29" fmla="*/ 15 h 372"/>
              <a:gd name="T30" fmla="*/ 149 w 581"/>
              <a:gd name="T31" fmla="*/ 13 h 372"/>
              <a:gd name="T32" fmla="*/ 366 w 581"/>
              <a:gd name="T33" fmla="*/ 15 h 372"/>
              <a:gd name="T34" fmla="*/ 452 w 581"/>
              <a:gd name="T35" fmla="*/ 17 h 372"/>
              <a:gd name="T36" fmla="*/ 562 w 581"/>
              <a:gd name="T37" fmla="*/ 47 h 372"/>
              <a:gd name="T38" fmla="*/ 565 w 581"/>
              <a:gd name="T39" fmla="*/ 111 h 372"/>
              <a:gd name="T40" fmla="*/ 560 w 581"/>
              <a:gd name="T41" fmla="*/ 209 h 372"/>
              <a:gd name="T42" fmla="*/ 553 w 581"/>
              <a:gd name="T43" fmla="*/ 290 h 372"/>
              <a:gd name="T44" fmla="*/ 542 w 581"/>
              <a:gd name="T45" fmla="*/ 338 h 372"/>
              <a:gd name="T46" fmla="*/ 557 w 581"/>
              <a:gd name="T47" fmla="*/ 336 h 372"/>
              <a:gd name="T48" fmla="*/ 555 w 581"/>
              <a:gd name="T49" fmla="*/ 336 h 372"/>
              <a:gd name="T50" fmla="*/ 558 w 581"/>
              <a:gd name="T51" fmla="*/ 336 h 372"/>
              <a:gd name="T52" fmla="*/ 552 w 581"/>
              <a:gd name="T53" fmla="*/ 333 h 372"/>
              <a:gd name="T54" fmla="*/ 554 w 581"/>
              <a:gd name="T55" fmla="*/ 333 h 372"/>
              <a:gd name="T56" fmla="*/ 459 w 581"/>
              <a:gd name="T57" fmla="*/ 344 h 372"/>
              <a:gd name="T58" fmla="*/ 270 w 581"/>
              <a:gd name="T59" fmla="*/ 354 h 372"/>
              <a:gd name="T60" fmla="*/ 149 w 581"/>
              <a:gd name="T61" fmla="*/ 350 h 372"/>
              <a:gd name="T62" fmla="*/ 32 w 581"/>
              <a:gd name="T63" fmla="*/ 335 h 372"/>
              <a:gd name="T64" fmla="*/ 14 w 581"/>
              <a:gd name="T65" fmla="*/ 222 h 372"/>
              <a:gd name="T66" fmla="*/ 30 w 581"/>
              <a:gd name="T67" fmla="*/ 94 h 372"/>
              <a:gd name="T68" fmla="*/ 30 w 581"/>
              <a:gd name="T69" fmla="*/ 36 h 372"/>
              <a:gd name="T70" fmla="*/ 10 w 581"/>
              <a:gd name="T71" fmla="*/ 136 h 372"/>
              <a:gd name="T72" fmla="*/ 1 w 581"/>
              <a:gd name="T73" fmla="*/ 273 h 372"/>
              <a:gd name="T74" fmla="*/ 30 w 581"/>
              <a:gd name="T75" fmla="*/ 354 h 372"/>
              <a:gd name="T76" fmla="*/ 333 w 581"/>
              <a:gd name="T77" fmla="*/ 3 h 372"/>
              <a:gd name="T78" fmla="*/ 220 w 581"/>
              <a:gd name="T79" fmla="*/ 366 h 372"/>
              <a:gd name="T80" fmla="*/ 572 w 581"/>
              <a:gd name="T81" fmla="*/ 248 h 372"/>
              <a:gd name="T82" fmla="*/ 338 w 581"/>
              <a:gd name="T83" fmla="*/ 362 h 372"/>
              <a:gd name="T84" fmla="*/ 577 w 581"/>
              <a:gd name="T85" fmla="*/ 130 h 372"/>
              <a:gd name="T86" fmla="*/ 555 w 581"/>
              <a:gd name="T87" fmla="*/ 11 h 372"/>
              <a:gd name="T88" fmla="*/ 569 w 581"/>
              <a:gd name="T89" fmla="*/ 29 h 372"/>
              <a:gd name="T90" fmla="*/ 318 w 581"/>
              <a:gd name="T91" fmla="*/ 9 h 372"/>
              <a:gd name="T92" fmla="*/ 438 w 581"/>
              <a:gd name="T93" fmla="*/ 7 h 372"/>
              <a:gd name="T94" fmla="*/ 566 w 581"/>
              <a:gd name="T95" fmla="*/ 49 h 372"/>
              <a:gd name="T96" fmla="*/ 564 w 581"/>
              <a:gd name="T97" fmla="*/ 283 h 372"/>
              <a:gd name="T98" fmla="*/ 140 w 581"/>
              <a:gd name="T99" fmla="*/ 353 h 372"/>
              <a:gd name="T100" fmla="*/ 16 w 581"/>
              <a:gd name="T101" fmla="*/ 211 h 372"/>
              <a:gd name="T102" fmla="*/ 21 w 581"/>
              <a:gd name="T103" fmla="*/ 146 h 372"/>
              <a:gd name="T104" fmla="*/ 14 w 581"/>
              <a:gd name="T105" fmla="*/ 189 h 372"/>
              <a:gd name="T106" fmla="*/ 93 w 581"/>
              <a:gd name="T107" fmla="*/ 353 h 372"/>
              <a:gd name="T108" fmla="*/ 251 w 581"/>
              <a:gd name="T109" fmla="*/ 361 h 372"/>
              <a:gd name="T110" fmla="*/ 153 w 581"/>
              <a:gd name="T111" fmla="*/ 361 h 372"/>
              <a:gd name="T112" fmla="*/ 200 w 581"/>
              <a:gd name="T113" fmla="*/ 364 h 372"/>
              <a:gd name="T114" fmla="*/ 18 w 581"/>
              <a:gd name="T115" fmla="*/ 239 h 372"/>
              <a:gd name="T116" fmla="*/ 110 w 581"/>
              <a:gd name="T117" fmla="*/ 15 h 372"/>
              <a:gd name="T118" fmla="*/ 220 w 581"/>
              <a:gd name="T119" fmla="*/ 12 h 372"/>
              <a:gd name="T120" fmla="*/ 518 w 581"/>
              <a:gd name="T121" fmla="*/ 18 h 372"/>
              <a:gd name="T122" fmla="*/ 560 w 581"/>
              <a:gd name="T123" fmla="*/ 53 h 372"/>
              <a:gd name="T124" fmla="*/ 17 w 581"/>
              <a:gd name="T125" fmla="*/ 25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1" h="372">
                <a:moveTo>
                  <a:pt x="56" y="17"/>
                </a:moveTo>
                <a:cubicBezTo>
                  <a:pt x="56" y="17"/>
                  <a:pt x="56" y="17"/>
                  <a:pt x="56" y="17"/>
                </a:cubicBezTo>
                <a:cubicBezTo>
                  <a:pt x="57" y="17"/>
                  <a:pt x="56" y="17"/>
                  <a:pt x="56" y="17"/>
                </a:cubicBezTo>
                <a:close/>
                <a:moveTo>
                  <a:pt x="53" y="18"/>
                </a:moveTo>
                <a:cubicBezTo>
                  <a:pt x="54" y="18"/>
                  <a:pt x="55" y="18"/>
                  <a:pt x="56" y="17"/>
                </a:cubicBezTo>
                <a:cubicBezTo>
                  <a:pt x="55" y="17"/>
                  <a:pt x="53" y="15"/>
                  <a:pt x="53" y="18"/>
                </a:cubicBezTo>
                <a:close/>
                <a:moveTo>
                  <a:pt x="56" y="12"/>
                </a:moveTo>
                <a:cubicBezTo>
                  <a:pt x="55" y="13"/>
                  <a:pt x="55" y="13"/>
                  <a:pt x="55" y="13"/>
                </a:cubicBezTo>
                <a:cubicBezTo>
                  <a:pt x="56" y="14"/>
                  <a:pt x="56" y="13"/>
                  <a:pt x="56" y="12"/>
                </a:cubicBezTo>
                <a:close/>
                <a:moveTo>
                  <a:pt x="56" y="15"/>
                </a:moveTo>
                <a:cubicBezTo>
                  <a:pt x="56" y="16"/>
                  <a:pt x="56" y="16"/>
                  <a:pt x="56" y="16"/>
                </a:cubicBezTo>
                <a:cubicBezTo>
                  <a:pt x="57" y="15"/>
                  <a:pt x="57" y="15"/>
                  <a:pt x="57" y="15"/>
                </a:cubicBezTo>
                <a:lnTo>
                  <a:pt x="56" y="15"/>
                </a:lnTo>
                <a:close/>
                <a:moveTo>
                  <a:pt x="560" y="208"/>
                </a:moveTo>
                <a:cubicBezTo>
                  <a:pt x="559" y="207"/>
                  <a:pt x="559" y="206"/>
                  <a:pt x="558" y="207"/>
                </a:cubicBezTo>
                <a:lnTo>
                  <a:pt x="560" y="208"/>
                </a:lnTo>
                <a:close/>
                <a:moveTo>
                  <a:pt x="562" y="241"/>
                </a:moveTo>
                <a:cubicBezTo>
                  <a:pt x="562" y="244"/>
                  <a:pt x="562" y="246"/>
                  <a:pt x="562" y="248"/>
                </a:cubicBezTo>
                <a:cubicBezTo>
                  <a:pt x="562" y="246"/>
                  <a:pt x="562" y="244"/>
                  <a:pt x="562" y="241"/>
                </a:cubicBezTo>
                <a:close/>
                <a:moveTo>
                  <a:pt x="561" y="179"/>
                </a:moveTo>
                <a:cubicBezTo>
                  <a:pt x="561" y="185"/>
                  <a:pt x="561" y="185"/>
                  <a:pt x="561" y="185"/>
                </a:cubicBezTo>
                <a:cubicBezTo>
                  <a:pt x="561" y="183"/>
                  <a:pt x="561" y="181"/>
                  <a:pt x="561" y="179"/>
                </a:cubicBezTo>
                <a:close/>
                <a:moveTo>
                  <a:pt x="358" y="13"/>
                </a:moveTo>
                <a:cubicBezTo>
                  <a:pt x="344" y="15"/>
                  <a:pt x="344" y="15"/>
                  <a:pt x="344" y="15"/>
                </a:cubicBezTo>
                <a:cubicBezTo>
                  <a:pt x="354" y="16"/>
                  <a:pt x="355" y="14"/>
                  <a:pt x="358" y="13"/>
                </a:cubicBezTo>
                <a:close/>
                <a:moveTo>
                  <a:pt x="507" y="359"/>
                </a:moveTo>
                <a:cubicBezTo>
                  <a:pt x="505" y="358"/>
                  <a:pt x="505" y="358"/>
                  <a:pt x="505" y="358"/>
                </a:cubicBezTo>
                <a:cubicBezTo>
                  <a:pt x="504" y="358"/>
                  <a:pt x="503" y="359"/>
                  <a:pt x="507" y="359"/>
                </a:cubicBezTo>
                <a:close/>
                <a:moveTo>
                  <a:pt x="574" y="250"/>
                </a:moveTo>
                <a:cubicBezTo>
                  <a:pt x="574" y="250"/>
                  <a:pt x="574" y="250"/>
                  <a:pt x="573" y="251"/>
                </a:cubicBezTo>
                <a:cubicBezTo>
                  <a:pt x="573" y="252"/>
                  <a:pt x="573" y="252"/>
                  <a:pt x="573" y="252"/>
                </a:cubicBezTo>
                <a:lnTo>
                  <a:pt x="574" y="250"/>
                </a:lnTo>
                <a:close/>
                <a:moveTo>
                  <a:pt x="564" y="156"/>
                </a:moveTo>
                <a:cubicBezTo>
                  <a:pt x="564" y="156"/>
                  <a:pt x="564" y="156"/>
                  <a:pt x="564" y="156"/>
                </a:cubicBezTo>
                <a:cubicBezTo>
                  <a:pt x="564" y="151"/>
                  <a:pt x="564" y="151"/>
                  <a:pt x="564" y="151"/>
                </a:cubicBezTo>
                <a:cubicBezTo>
                  <a:pt x="563" y="153"/>
                  <a:pt x="563" y="155"/>
                  <a:pt x="564" y="156"/>
                </a:cubicBezTo>
                <a:close/>
                <a:moveTo>
                  <a:pt x="461" y="363"/>
                </a:moveTo>
                <a:cubicBezTo>
                  <a:pt x="459" y="364"/>
                  <a:pt x="457" y="364"/>
                  <a:pt x="455" y="365"/>
                </a:cubicBezTo>
                <a:cubicBezTo>
                  <a:pt x="460" y="365"/>
                  <a:pt x="462" y="364"/>
                  <a:pt x="461" y="363"/>
                </a:cubicBezTo>
                <a:close/>
                <a:moveTo>
                  <a:pt x="562" y="249"/>
                </a:moveTo>
                <a:cubicBezTo>
                  <a:pt x="562" y="249"/>
                  <a:pt x="562" y="249"/>
                  <a:pt x="562" y="249"/>
                </a:cubicBezTo>
                <a:cubicBezTo>
                  <a:pt x="562" y="248"/>
                  <a:pt x="562" y="248"/>
                  <a:pt x="562" y="248"/>
                </a:cubicBezTo>
                <a:lnTo>
                  <a:pt x="562" y="249"/>
                </a:lnTo>
                <a:close/>
                <a:moveTo>
                  <a:pt x="576" y="203"/>
                </a:moveTo>
                <a:cubicBezTo>
                  <a:pt x="576" y="210"/>
                  <a:pt x="576" y="210"/>
                  <a:pt x="576" y="210"/>
                </a:cubicBezTo>
                <a:cubicBezTo>
                  <a:pt x="576" y="207"/>
                  <a:pt x="576" y="204"/>
                  <a:pt x="576" y="203"/>
                </a:cubicBezTo>
                <a:close/>
                <a:moveTo>
                  <a:pt x="358" y="13"/>
                </a:moveTo>
                <a:cubicBezTo>
                  <a:pt x="362" y="13"/>
                  <a:pt x="362" y="13"/>
                  <a:pt x="362" y="13"/>
                </a:cubicBezTo>
                <a:cubicBezTo>
                  <a:pt x="360" y="13"/>
                  <a:pt x="359" y="13"/>
                  <a:pt x="358" y="13"/>
                </a:cubicBezTo>
                <a:close/>
                <a:moveTo>
                  <a:pt x="70" y="18"/>
                </a:moveTo>
                <a:cubicBezTo>
                  <a:pt x="74" y="18"/>
                  <a:pt x="75" y="17"/>
                  <a:pt x="76" y="17"/>
                </a:cubicBezTo>
                <a:cubicBezTo>
                  <a:pt x="74" y="17"/>
                  <a:pt x="71" y="17"/>
                  <a:pt x="70" y="18"/>
                </a:cubicBezTo>
                <a:close/>
                <a:moveTo>
                  <a:pt x="29" y="35"/>
                </a:moveTo>
                <a:cubicBezTo>
                  <a:pt x="30" y="33"/>
                  <a:pt x="30" y="33"/>
                  <a:pt x="30" y="33"/>
                </a:cubicBezTo>
                <a:cubicBezTo>
                  <a:pt x="30" y="34"/>
                  <a:pt x="29" y="35"/>
                  <a:pt x="29" y="35"/>
                </a:cubicBezTo>
                <a:close/>
                <a:moveTo>
                  <a:pt x="19" y="209"/>
                </a:moveTo>
                <a:cubicBezTo>
                  <a:pt x="19" y="210"/>
                  <a:pt x="19" y="211"/>
                  <a:pt x="19" y="211"/>
                </a:cubicBezTo>
                <a:cubicBezTo>
                  <a:pt x="20" y="210"/>
                  <a:pt x="19" y="209"/>
                  <a:pt x="19" y="209"/>
                </a:cubicBezTo>
                <a:close/>
                <a:moveTo>
                  <a:pt x="44" y="359"/>
                </a:moveTo>
                <a:cubicBezTo>
                  <a:pt x="54" y="361"/>
                  <a:pt x="65" y="361"/>
                  <a:pt x="75" y="362"/>
                </a:cubicBezTo>
                <a:cubicBezTo>
                  <a:pt x="76" y="363"/>
                  <a:pt x="89" y="364"/>
                  <a:pt x="79" y="364"/>
                </a:cubicBezTo>
                <a:cubicBezTo>
                  <a:pt x="92" y="364"/>
                  <a:pt x="92" y="364"/>
                  <a:pt x="92" y="364"/>
                </a:cubicBezTo>
                <a:cubicBezTo>
                  <a:pt x="91" y="365"/>
                  <a:pt x="91" y="365"/>
                  <a:pt x="91" y="365"/>
                </a:cubicBezTo>
                <a:cubicBezTo>
                  <a:pt x="138" y="371"/>
                  <a:pt x="179" y="364"/>
                  <a:pt x="226" y="369"/>
                </a:cubicBezTo>
                <a:cubicBezTo>
                  <a:pt x="225" y="370"/>
                  <a:pt x="225" y="370"/>
                  <a:pt x="225" y="37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58" y="368"/>
                  <a:pt x="259" y="370"/>
                  <a:pt x="267" y="370"/>
                </a:cubicBezTo>
                <a:cubicBezTo>
                  <a:pt x="263" y="368"/>
                  <a:pt x="283" y="370"/>
                  <a:pt x="288" y="368"/>
                </a:cubicBezTo>
                <a:cubicBezTo>
                  <a:pt x="295" y="369"/>
                  <a:pt x="288" y="370"/>
                  <a:pt x="286" y="370"/>
                </a:cubicBezTo>
                <a:cubicBezTo>
                  <a:pt x="313" y="372"/>
                  <a:pt x="334" y="369"/>
                  <a:pt x="363" y="369"/>
                </a:cubicBezTo>
                <a:cubicBezTo>
                  <a:pt x="334" y="367"/>
                  <a:pt x="334" y="368"/>
                  <a:pt x="314" y="367"/>
                </a:cubicBezTo>
                <a:cubicBezTo>
                  <a:pt x="337" y="365"/>
                  <a:pt x="341" y="367"/>
                  <a:pt x="366" y="366"/>
                </a:cubicBezTo>
                <a:cubicBezTo>
                  <a:pt x="355" y="367"/>
                  <a:pt x="355" y="367"/>
                  <a:pt x="355" y="367"/>
                </a:cubicBezTo>
                <a:cubicBezTo>
                  <a:pt x="368" y="370"/>
                  <a:pt x="393" y="365"/>
                  <a:pt x="397" y="368"/>
                </a:cubicBezTo>
                <a:cubicBezTo>
                  <a:pt x="412" y="367"/>
                  <a:pt x="425" y="363"/>
                  <a:pt x="443" y="363"/>
                </a:cubicBezTo>
                <a:cubicBezTo>
                  <a:pt x="435" y="366"/>
                  <a:pt x="435" y="366"/>
                  <a:pt x="435" y="366"/>
                </a:cubicBezTo>
                <a:cubicBezTo>
                  <a:pt x="452" y="365"/>
                  <a:pt x="452" y="365"/>
                  <a:pt x="452" y="365"/>
                </a:cubicBezTo>
                <a:cubicBezTo>
                  <a:pt x="452" y="363"/>
                  <a:pt x="452" y="363"/>
                  <a:pt x="452" y="363"/>
                </a:cubicBezTo>
                <a:cubicBezTo>
                  <a:pt x="457" y="363"/>
                  <a:pt x="460" y="363"/>
                  <a:pt x="461" y="363"/>
                </a:cubicBezTo>
                <a:cubicBezTo>
                  <a:pt x="472" y="360"/>
                  <a:pt x="488" y="360"/>
                  <a:pt x="504" y="357"/>
                </a:cubicBezTo>
                <a:cubicBezTo>
                  <a:pt x="505" y="358"/>
                  <a:pt x="505" y="358"/>
                  <a:pt x="505" y="358"/>
                </a:cubicBezTo>
                <a:cubicBezTo>
                  <a:pt x="507" y="358"/>
                  <a:pt x="508" y="357"/>
                  <a:pt x="509" y="357"/>
                </a:cubicBezTo>
                <a:cubicBezTo>
                  <a:pt x="512" y="358"/>
                  <a:pt x="524" y="356"/>
                  <a:pt x="525" y="358"/>
                </a:cubicBezTo>
                <a:cubicBezTo>
                  <a:pt x="520" y="359"/>
                  <a:pt x="509" y="361"/>
                  <a:pt x="509" y="360"/>
                </a:cubicBezTo>
                <a:cubicBezTo>
                  <a:pt x="497" y="363"/>
                  <a:pt x="525" y="359"/>
                  <a:pt x="534" y="358"/>
                </a:cubicBezTo>
                <a:cubicBezTo>
                  <a:pt x="524" y="358"/>
                  <a:pt x="536" y="357"/>
                  <a:pt x="541" y="355"/>
                </a:cubicBezTo>
                <a:cubicBezTo>
                  <a:pt x="542" y="355"/>
                  <a:pt x="541" y="356"/>
                  <a:pt x="540" y="356"/>
                </a:cubicBezTo>
                <a:cubicBezTo>
                  <a:pt x="548" y="355"/>
                  <a:pt x="553" y="353"/>
                  <a:pt x="559" y="350"/>
                </a:cubicBezTo>
                <a:cubicBezTo>
                  <a:pt x="561" y="349"/>
                  <a:pt x="562" y="349"/>
                  <a:pt x="564" y="347"/>
                </a:cubicBezTo>
                <a:cubicBezTo>
                  <a:pt x="565" y="346"/>
                  <a:pt x="567" y="345"/>
                  <a:pt x="568" y="342"/>
                </a:cubicBezTo>
                <a:cubicBezTo>
                  <a:pt x="569" y="341"/>
                  <a:pt x="570" y="339"/>
                  <a:pt x="570" y="337"/>
                </a:cubicBezTo>
                <a:cubicBezTo>
                  <a:pt x="570" y="336"/>
                  <a:pt x="570" y="336"/>
                  <a:pt x="570" y="336"/>
                </a:cubicBezTo>
                <a:cubicBezTo>
                  <a:pt x="570" y="334"/>
                  <a:pt x="571" y="332"/>
                  <a:pt x="572" y="329"/>
                </a:cubicBezTo>
                <a:cubicBezTo>
                  <a:pt x="570" y="326"/>
                  <a:pt x="570" y="326"/>
                  <a:pt x="570" y="326"/>
                </a:cubicBezTo>
                <a:cubicBezTo>
                  <a:pt x="572" y="314"/>
                  <a:pt x="572" y="314"/>
                  <a:pt x="572" y="314"/>
                </a:cubicBezTo>
                <a:cubicBezTo>
                  <a:pt x="569" y="313"/>
                  <a:pt x="573" y="297"/>
                  <a:pt x="570" y="294"/>
                </a:cubicBezTo>
                <a:cubicBezTo>
                  <a:pt x="571" y="280"/>
                  <a:pt x="572" y="296"/>
                  <a:pt x="572" y="291"/>
                </a:cubicBezTo>
                <a:cubicBezTo>
                  <a:pt x="573" y="278"/>
                  <a:pt x="571" y="255"/>
                  <a:pt x="573" y="251"/>
                </a:cubicBezTo>
                <a:cubicBezTo>
                  <a:pt x="573" y="239"/>
                  <a:pt x="574" y="227"/>
                  <a:pt x="574" y="217"/>
                </a:cubicBezTo>
                <a:cubicBezTo>
                  <a:pt x="576" y="217"/>
                  <a:pt x="576" y="217"/>
                  <a:pt x="576" y="217"/>
                </a:cubicBezTo>
                <a:cubicBezTo>
                  <a:pt x="576" y="212"/>
                  <a:pt x="575" y="206"/>
                  <a:pt x="576" y="201"/>
                </a:cubicBezTo>
                <a:cubicBezTo>
                  <a:pt x="576" y="201"/>
                  <a:pt x="576" y="202"/>
                  <a:pt x="576" y="203"/>
                </a:cubicBezTo>
                <a:cubicBezTo>
                  <a:pt x="576" y="184"/>
                  <a:pt x="577" y="169"/>
                  <a:pt x="577" y="153"/>
                </a:cubicBezTo>
                <a:cubicBezTo>
                  <a:pt x="578" y="154"/>
                  <a:pt x="579" y="154"/>
                  <a:pt x="579" y="163"/>
                </a:cubicBezTo>
                <a:cubicBezTo>
                  <a:pt x="581" y="148"/>
                  <a:pt x="578" y="124"/>
                  <a:pt x="579" y="101"/>
                </a:cubicBezTo>
                <a:cubicBezTo>
                  <a:pt x="579" y="103"/>
                  <a:pt x="579" y="103"/>
                  <a:pt x="579" y="103"/>
                </a:cubicBezTo>
                <a:cubicBezTo>
                  <a:pt x="578" y="90"/>
                  <a:pt x="578" y="90"/>
                  <a:pt x="578" y="90"/>
                </a:cubicBezTo>
                <a:cubicBezTo>
                  <a:pt x="578" y="93"/>
                  <a:pt x="579" y="91"/>
                  <a:pt x="580" y="91"/>
                </a:cubicBezTo>
                <a:cubicBezTo>
                  <a:pt x="580" y="80"/>
                  <a:pt x="579" y="68"/>
                  <a:pt x="578" y="57"/>
                </a:cubicBezTo>
                <a:cubicBezTo>
                  <a:pt x="577" y="46"/>
                  <a:pt x="575" y="36"/>
                  <a:pt x="571" y="31"/>
                </a:cubicBezTo>
                <a:cubicBezTo>
                  <a:pt x="573" y="34"/>
                  <a:pt x="572" y="31"/>
                  <a:pt x="573" y="29"/>
                </a:cubicBezTo>
                <a:cubicBezTo>
                  <a:pt x="573" y="27"/>
                  <a:pt x="573" y="26"/>
                  <a:pt x="575" y="33"/>
                </a:cubicBezTo>
                <a:cubicBezTo>
                  <a:pt x="574" y="30"/>
                  <a:pt x="573" y="27"/>
                  <a:pt x="572" y="24"/>
                </a:cubicBezTo>
                <a:cubicBezTo>
                  <a:pt x="571" y="22"/>
                  <a:pt x="570" y="20"/>
                  <a:pt x="569" y="19"/>
                </a:cubicBezTo>
                <a:cubicBezTo>
                  <a:pt x="569" y="18"/>
                  <a:pt x="568" y="17"/>
                  <a:pt x="567" y="16"/>
                </a:cubicBezTo>
                <a:cubicBezTo>
                  <a:pt x="566" y="15"/>
                  <a:pt x="566" y="15"/>
                  <a:pt x="565" y="14"/>
                </a:cubicBezTo>
                <a:cubicBezTo>
                  <a:pt x="565" y="14"/>
                  <a:pt x="565" y="14"/>
                  <a:pt x="564" y="13"/>
                </a:cubicBezTo>
                <a:cubicBezTo>
                  <a:pt x="563" y="13"/>
                  <a:pt x="563" y="13"/>
                  <a:pt x="563" y="13"/>
                </a:cubicBezTo>
                <a:cubicBezTo>
                  <a:pt x="561" y="11"/>
                  <a:pt x="559" y="11"/>
                  <a:pt x="557" y="10"/>
                </a:cubicBezTo>
                <a:cubicBezTo>
                  <a:pt x="555" y="10"/>
                  <a:pt x="554" y="9"/>
                  <a:pt x="552" y="9"/>
                </a:cubicBezTo>
                <a:cubicBezTo>
                  <a:pt x="548" y="8"/>
                  <a:pt x="545" y="8"/>
                  <a:pt x="542" y="7"/>
                </a:cubicBezTo>
                <a:cubicBezTo>
                  <a:pt x="529" y="6"/>
                  <a:pt x="516" y="5"/>
                  <a:pt x="504" y="4"/>
                </a:cubicBezTo>
                <a:cubicBezTo>
                  <a:pt x="504" y="5"/>
                  <a:pt x="504" y="5"/>
                  <a:pt x="504" y="5"/>
                </a:cubicBezTo>
                <a:cubicBezTo>
                  <a:pt x="494" y="5"/>
                  <a:pt x="494" y="5"/>
                  <a:pt x="494" y="5"/>
                </a:cubicBezTo>
                <a:cubicBezTo>
                  <a:pt x="493" y="5"/>
                  <a:pt x="493" y="5"/>
                  <a:pt x="493" y="5"/>
                </a:cubicBezTo>
                <a:cubicBezTo>
                  <a:pt x="500" y="4"/>
                  <a:pt x="500" y="4"/>
                  <a:pt x="500" y="4"/>
                </a:cubicBezTo>
                <a:cubicBezTo>
                  <a:pt x="491" y="4"/>
                  <a:pt x="482" y="4"/>
                  <a:pt x="474" y="5"/>
                </a:cubicBezTo>
                <a:cubicBezTo>
                  <a:pt x="472" y="4"/>
                  <a:pt x="470" y="3"/>
                  <a:pt x="464" y="2"/>
                </a:cubicBezTo>
                <a:cubicBezTo>
                  <a:pt x="464" y="4"/>
                  <a:pt x="436" y="0"/>
                  <a:pt x="424" y="2"/>
                </a:cubicBezTo>
                <a:cubicBezTo>
                  <a:pt x="423" y="1"/>
                  <a:pt x="429" y="2"/>
                  <a:pt x="425" y="1"/>
                </a:cubicBezTo>
                <a:cubicBezTo>
                  <a:pt x="395" y="1"/>
                  <a:pt x="351" y="3"/>
                  <a:pt x="316" y="2"/>
                </a:cubicBezTo>
                <a:cubicBezTo>
                  <a:pt x="313" y="6"/>
                  <a:pt x="283" y="6"/>
                  <a:pt x="264" y="8"/>
                </a:cubicBezTo>
                <a:cubicBezTo>
                  <a:pt x="259" y="6"/>
                  <a:pt x="275" y="7"/>
                  <a:pt x="280" y="5"/>
                </a:cubicBezTo>
                <a:cubicBezTo>
                  <a:pt x="269" y="5"/>
                  <a:pt x="277" y="2"/>
                  <a:pt x="258" y="4"/>
                </a:cubicBezTo>
                <a:cubicBezTo>
                  <a:pt x="259" y="4"/>
                  <a:pt x="258" y="3"/>
                  <a:pt x="262" y="3"/>
                </a:cubicBezTo>
                <a:cubicBezTo>
                  <a:pt x="252" y="3"/>
                  <a:pt x="265" y="6"/>
                  <a:pt x="248" y="6"/>
                </a:cubicBezTo>
                <a:cubicBezTo>
                  <a:pt x="248" y="4"/>
                  <a:pt x="248" y="4"/>
                  <a:pt x="248" y="4"/>
                </a:cubicBezTo>
                <a:cubicBezTo>
                  <a:pt x="237" y="6"/>
                  <a:pt x="237" y="6"/>
                  <a:pt x="237" y="6"/>
                </a:cubicBezTo>
                <a:cubicBezTo>
                  <a:pt x="204" y="6"/>
                  <a:pt x="174" y="8"/>
                  <a:pt x="145" y="7"/>
                </a:cubicBezTo>
                <a:cubicBezTo>
                  <a:pt x="143" y="8"/>
                  <a:pt x="144" y="9"/>
                  <a:pt x="148" y="9"/>
                </a:cubicBezTo>
                <a:cubicBezTo>
                  <a:pt x="134" y="9"/>
                  <a:pt x="118" y="12"/>
                  <a:pt x="103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95" y="10"/>
                  <a:pt x="89" y="11"/>
                  <a:pt x="82" y="12"/>
                </a:cubicBezTo>
                <a:cubicBezTo>
                  <a:pt x="79" y="12"/>
                  <a:pt x="75" y="13"/>
                  <a:pt x="71" y="13"/>
                </a:cubicBezTo>
                <a:cubicBezTo>
                  <a:pt x="68" y="14"/>
                  <a:pt x="66" y="14"/>
                  <a:pt x="63" y="14"/>
                </a:cubicBezTo>
                <a:cubicBezTo>
                  <a:pt x="59" y="15"/>
                  <a:pt x="59" y="15"/>
                  <a:pt x="59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67" y="14"/>
                  <a:pt x="67" y="14"/>
                  <a:pt x="67" y="14"/>
                </a:cubicBezTo>
                <a:cubicBezTo>
                  <a:pt x="72" y="14"/>
                  <a:pt x="76" y="14"/>
                  <a:pt x="76" y="15"/>
                </a:cubicBezTo>
                <a:cubicBezTo>
                  <a:pt x="75" y="16"/>
                  <a:pt x="71" y="16"/>
                  <a:pt x="66" y="16"/>
                </a:cubicBezTo>
                <a:cubicBezTo>
                  <a:pt x="64" y="16"/>
                  <a:pt x="62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8" y="16"/>
                  <a:pt x="58" y="16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59" y="17"/>
                </a:cubicBezTo>
                <a:cubicBezTo>
                  <a:pt x="59" y="17"/>
                  <a:pt x="59" y="17"/>
                  <a:pt x="60" y="17"/>
                </a:cubicBezTo>
                <a:cubicBezTo>
                  <a:pt x="61" y="17"/>
                  <a:pt x="61" y="17"/>
                  <a:pt x="61" y="17"/>
                </a:cubicBezTo>
                <a:cubicBezTo>
                  <a:pt x="63" y="17"/>
                  <a:pt x="64" y="17"/>
                  <a:pt x="67" y="16"/>
                </a:cubicBezTo>
                <a:cubicBezTo>
                  <a:pt x="71" y="16"/>
                  <a:pt x="76" y="16"/>
                  <a:pt x="80" y="15"/>
                </a:cubicBezTo>
                <a:cubicBezTo>
                  <a:pt x="78" y="16"/>
                  <a:pt x="77" y="16"/>
                  <a:pt x="76" y="17"/>
                </a:cubicBezTo>
                <a:cubicBezTo>
                  <a:pt x="83" y="16"/>
                  <a:pt x="93" y="15"/>
                  <a:pt x="104" y="14"/>
                </a:cubicBezTo>
                <a:cubicBezTo>
                  <a:pt x="89" y="15"/>
                  <a:pt x="89" y="15"/>
                  <a:pt x="89" y="15"/>
                </a:cubicBezTo>
                <a:cubicBezTo>
                  <a:pt x="95" y="12"/>
                  <a:pt x="114" y="14"/>
                  <a:pt x="120" y="13"/>
                </a:cubicBezTo>
                <a:cubicBezTo>
                  <a:pt x="119" y="15"/>
                  <a:pt x="110" y="15"/>
                  <a:pt x="119" y="16"/>
                </a:cubicBezTo>
                <a:cubicBezTo>
                  <a:pt x="144" y="16"/>
                  <a:pt x="134" y="14"/>
                  <a:pt x="157" y="11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60" y="10"/>
                  <a:pt x="166" y="8"/>
                  <a:pt x="177" y="9"/>
                </a:cubicBezTo>
                <a:cubicBezTo>
                  <a:pt x="177" y="10"/>
                  <a:pt x="169" y="11"/>
                  <a:pt x="164" y="11"/>
                </a:cubicBezTo>
                <a:cubicBezTo>
                  <a:pt x="167" y="12"/>
                  <a:pt x="178" y="9"/>
                  <a:pt x="186" y="10"/>
                </a:cubicBezTo>
                <a:cubicBezTo>
                  <a:pt x="179" y="12"/>
                  <a:pt x="161" y="13"/>
                  <a:pt x="149" y="13"/>
                </a:cubicBezTo>
                <a:cubicBezTo>
                  <a:pt x="150" y="14"/>
                  <a:pt x="150" y="15"/>
                  <a:pt x="148" y="15"/>
                </a:cubicBezTo>
                <a:cubicBezTo>
                  <a:pt x="185" y="13"/>
                  <a:pt x="225" y="9"/>
                  <a:pt x="261" y="10"/>
                </a:cubicBezTo>
                <a:cubicBezTo>
                  <a:pt x="242" y="13"/>
                  <a:pt x="269" y="10"/>
                  <a:pt x="265" y="13"/>
                </a:cubicBezTo>
                <a:cubicBezTo>
                  <a:pt x="268" y="11"/>
                  <a:pt x="279" y="12"/>
                  <a:pt x="289" y="11"/>
                </a:cubicBezTo>
                <a:cubicBezTo>
                  <a:pt x="293" y="13"/>
                  <a:pt x="269" y="13"/>
                  <a:pt x="277" y="14"/>
                </a:cubicBezTo>
                <a:cubicBezTo>
                  <a:pt x="296" y="14"/>
                  <a:pt x="322" y="9"/>
                  <a:pt x="347" y="10"/>
                </a:cubicBezTo>
                <a:cubicBezTo>
                  <a:pt x="346" y="11"/>
                  <a:pt x="340" y="11"/>
                  <a:pt x="339" y="11"/>
                </a:cubicBezTo>
                <a:cubicBezTo>
                  <a:pt x="355" y="11"/>
                  <a:pt x="377" y="6"/>
                  <a:pt x="388" y="9"/>
                </a:cubicBezTo>
                <a:cubicBezTo>
                  <a:pt x="362" y="13"/>
                  <a:pt x="362" y="13"/>
                  <a:pt x="362" y="13"/>
                </a:cubicBezTo>
                <a:cubicBezTo>
                  <a:pt x="365" y="13"/>
                  <a:pt x="367" y="13"/>
                  <a:pt x="372" y="13"/>
                </a:cubicBezTo>
                <a:cubicBezTo>
                  <a:pt x="366" y="15"/>
                  <a:pt x="366" y="15"/>
                  <a:pt x="366" y="15"/>
                </a:cubicBezTo>
                <a:cubicBezTo>
                  <a:pt x="386" y="15"/>
                  <a:pt x="381" y="12"/>
                  <a:pt x="392" y="10"/>
                </a:cubicBezTo>
                <a:cubicBezTo>
                  <a:pt x="404" y="12"/>
                  <a:pt x="404" y="12"/>
                  <a:pt x="404" y="12"/>
                </a:cubicBezTo>
                <a:cubicBezTo>
                  <a:pt x="426" y="13"/>
                  <a:pt x="447" y="12"/>
                  <a:pt x="462" y="10"/>
                </a:cubicBezTo>
                <a:cubicBezTo>
                  <a:pt x="466" y="10"/>
                  <a:pt x="482" y="10"/>
                  <a:pt x="476" y="12"/>
                </a:cubicBezTo>
                <a:cubicBezTo>
                  <a:pt x="464" y="14"/>
                  <a:pt x="459" y="16"/>
                  <a:pt x="437" y="15"/>
                </a:cubicBezTo>
                <a:cubicBezTo>
                  <a:pt x="434" y="14"/>
                  <a:pt x="454" y="14"/>
                  <a:pt x="447" y="13"/>
                </a:cubicBezTo>
                <a:cubicBezTo>
                  <a:pt x="438" y="14"/>
                  <a:pt x="422" y="12"/>
                  <a:pt x="414" y="14"/>
                </a:cubicBezTo>
                <a:cubicBezTo>
                  <a:pt x="438" y="14"/>
                  <a:pt x="438" y="14"/>
                  <a:pt x="438" y="14"/>
                </a:cubicBezTo>
                <a:cubicBezTo>
                  <a:pt x="438" y="16"/>
                  <a:pt x="428" y="14"/>
                  <a:pt x="424" y="15"/>
                </a:cubicBezTo>
                <a:cubicBezTo>
                  <a:pt x="430" y="17"/>
                  <a:pt x="444" y="15"/>
                  <a:pt x="453" y="16"/>
                </a:cubicBezTo>
                <a:cubicBezTo>
                  <a:pt x="452" y="17"/>
                  <a:pt x="452" y="17"/>
                  <a:pt x="452" y="17"/>
                </a:cubicBezTo>
                <a:cubicBezTo>
                  <a:pt x="471" y="17"/>
                  <a:pt x="468" y="17"/>
                  <a:pt x="487" y="16"/>
                </a:cubicBezTo>
                <a:cubicBezTo>
                  <a:pt x="489" y="14"/>
                  <a:pt x="481" y="15"/>
                  <a:pt x="472" y="13"/>
                </a:cubicBezTo>
                <a:cubicBezTo>
                  <a:pt x="487" y="14"/>
                  <a:pt x="505" y="13"/>
                  <a:pt x="524" y="14"/>
                </a:cubicBezTo>
                <a:cubicBezTo>
                  <a:pt x="533" y="15"/>
                  <a:pt x="542" y="16"/>
                  <a:pt x="550" y="18"/>
                </a:cubicBezTo>
                <a:cubicBezTo>
                  <a:pt x="554" y="19"/>
                  <a:pt x="559" y="20"/>
                  <a:pt x="560" y="23"/>
                </a:cubicBezTo>
                <a:cubicBezTo>
                  <a:pt x="562" y="27"/>
                  <a:pt x="563" y="31"/>
                  <a:pt x="563" y="35"/>
                </a:cubicBezTo>
                <a:cubicBezTo>
                  <a:pt x="561" y="29"/>
                  <a:pt x="558" y="23"/>
                  <a:pt x="555" y="23"/>
                </a:cubicBezTo>
                <a:cubicBezTo>
                  <a:pt x="556" y="24"/>
                  <a:pt x="556" y="24"/>
                  <a:pt x="557" y="24"/>
                </a:cubicBezTo>
                <a:cubicBezTo>
                  <a:pt x="558" y="25"/>
                  <a:pt x="558" y="26"/>
                  <a:pt x="559" y="28"/>
                </a:cubicBezTo>
                <a:cubicBezTo>
                  <a:pt x="560" y="30"/>
                  <a:pt x="561" y="34"/>
                  <a:pt x="562" y="36"/>
                </a:cubicBezTo>
                <a:cubicBezTo>
                  <a:pt x="563" y="42"/>
                  <a:pt x="563" y="47"/>
                  <a:pt x="562" y="47"/>
                </a:cubicBezTo>
                <a:cubicBezTo>
                  <a:pt x="561" y="40"/>
                  <a:pt x="561" y="39"/>
                  <a:pt x="560" y="38"/>
                </a:cubicBezTo>
                <a:cubicBezTo>
                  <a:pt x="560" y="37"/>
                  <a:pt x="559" y="37"/>
                  <a:pt x="558" y="34"/>
                </a:cubicBezTo>
                <a:cubicBezTo>
                  <a:pt x="558" y="33"/>
                  <a:pt x="558" y="33"/>
                  <a:pt x="558" y="33"/>
                </a:cubicBezTo>
                <a:cubicBezTo>
                  <a:pt x="558" y="32"/>
                  <a:pt x="556" y="28"/>
                  <a:pt x="556" y="31"/>
                </a:cubicBezTo>
                <a:cubicBezTo>
                  <a:pt x="558" y="34"/>
                  <a:pt x="560" y="40"/>
                  <a:pt x="561" y="47"/>
                </a:cubicBezTo>
                <a:cubicBezTo>
                  <a:pt x="563" y="53"/>
                  <a:pt x="564" y="60"/>
                  <a:pt x="565" y="65"/>
                </a:cubicBezTo>
                <a:cubicBezTo>
                  <a:pt x="564" y="60"/>
                  <a:pt x="563" y="70"/>
                  <a:pt x="563" y="72"/>
                </a:cubicBezTo>
                <a:cubicBezTo>
                  <a:pt x="564" y="83"/>
                  <a:pt x="564" y="72"/>
                  <a:pt x="565" y="71"/>
                </a:cubicBezTo>
                <a:cubicBezTo>
                  <a:pt x="565" y="77"/>
                  <a:pt x="567" y="86"/>
                  <a:pt x="566" y="91"/>
                </a:cubicBezTo>
                <a:cubicBezTo>
                  <a:pt x="565" y="99"/>
                  <a:pt x="564" y="81"/>
                  <a:pt x="563" y="78"/>
                </a:cubicBezTo>
                <a:cubicBezTo>
                  <a:pt x="564" y="89"/>
                  <a:pt x="565" y="100"/>
                  <a:pt x="565" y="111"/>
                </a:cubicBezTo>
                <a:cubicBezTo>
                  <a:pt x="565" y="110"/>
                  <a:pt x="565" y="110"/>
                  <a:pt x="565" y="110"/>
                </a:cubicBezTo>
                <a:cubicBezTo>
                  <a:pt x="566" y="112"/>
                  <a:pt x="566" y="117"/>
                  <a:pt x="565" y="121"/>
                </a:cubicBezTo>
                <a:cubicBezTo>
                  <a:pt x="564" y="124"/>
                  <a:pt x="564" y="116"/>
                  <a:pt x="565" y="111"/>
                </a:cubicBezTo>
                <a:cubicBezTo>
                  <a:pt x="563" y="128"/>
                  <a:pt x="568" y="141"/>
                  <a:pt x="564" y="156"/>
                </a:cubicBezTo>
                <a:cubicBezTo>
                  <a:pt x="565" y="165"/>
                  <a:pt x="565" y="165"/>
                  <a:pt x="565" y="165"/>
                </a:cubicBezTo>
                <a:cubicBezTo>
                  <a:pt x="564" y="166"/>
                  <a:pt x="564" y="168"/>
                  <a:pt x="564" y="166"/>
                </a:cubicBezTo>
                <a:cubicBezTo>
                  <a:pt x="564" y="175"/>
                  <a:pt x="564" y="175"/>
                  <a:pt x="564" y="175"/>
                </a:cubicBezTo>
                <a:cubicBezTo>
                  <a:pt x="565" y="193"/>
                  <a:pt x="562" y="180"/>
                  <a:pt x="561" y="186"/>
                </a:cubicBezTo>
                <a:cubicBezTo>
                  <a:pt x="561" y="185"/>
                  <a:pt x="561" y="185"/>
                  <a:pt x="561" y="185"/>
                </a:cubicBezTo>
                <a:cubicBezTo>
                  <a:pt x="560" y="190"/>
                  <a:pt x="559" y="194"/>
                  <a:pt x="559" y="190"/>
                </a:cubicBezTo>
                <a:cubicBezTo>
                  <a:pt x="560" y="209"/>
                  <a:pt x="560" y="209"/>
                  <a:pt x="560" y="209"/>
                </a:cubicBezTo>
                <a:cubicBezTo>
                  <a:pt x="560" y="208"/>
                  <a:pt x="560" y="208"/>
                  <a:pt x="560" y="208"/>
                </a:cubicBezTo>
                <a:cubicBezTo>
                  <a:pt x="561" y="216"/>
                  <a:pt x="560" y="243"/>
                  <a:pt x="564" y="242"/>
                </a:cubicBezTo>
                <a:cubicBezTo>
                  <a:pt x="563" y="247"/>
                  <a:pt x="562" y="251"/>
                  <a:pt x="562" y="249"/>
                </a:cubicBezTo>
                <a:cubicBezTo>
                  <a:pt x="561" y="263"/>
                  <a:pt x="559" y="246"/>
                  <a:pt x="559" y="268"/>
                </a:cubicBezTo>
                <a:cubicBezTo>
                  <a:pt x="558" y="267"/>
                  <a:pt x="558" y="265"/>
                  <a:pt x="558" y="262"/>
                </a:cubicBezTo>
                <a:cubicBezTo>
                  <a:pt x="558" y="267"/>
                  <a:pt x="558" y="270"/>
                  <a:pt x="558" y="271"/>
                </a:cubicBezTo>
                <a:cubicBezTo>
                  <a:pt x="558" y="271"/>
                  <a:pt x="557" y="271"/>
                  <a:pt x="557" y="272"/>
                </a:cubicBezTo>
                <a:cubicBezTo>
                  <a:pt x="558" y="272"/>
                  <a:pt x="557" y="282"/>
                  <a:pt x="556" y="286"/>
                </a:cubicBezTo>
                <a:cubicBezTo>
                  <a:pt x="555" y="279"/>
                  <a:pt x="555" y="279"/>
                  <a:pt x="555" y="279"/>
                </a:cubicBezTo>
                <a:cubicBezTo>
                  <a:pt x="555" y="284"/>
                  <a:pt x="555" y="287"/>
                  <a:pt x="555" y="296"/>
                </a:cubicBezTo>
                <a:cubicBezTo>
                  <a:pt x="553" y="290"/>
                  <a:pt x="553" y="290"/>
                  <a:pt x="553" y="290"/>
                </a:cubicBezTo>
                <a:cubicBezTo>
                  <a:pt x="553" y="305"/>
                  <a:pt x="557" y="291"/>
                  <a:pt x="554" y="309"/>
                </a:cubicBezTo>
                <a:cubicBezTo>
                  <a:pt x="557" y="293"/>
                  <a:pt x="557" y="293"/>
                  <a:pt x="557" y="293"/>
                </a:cubicBezTo>
                <a:cubicBezTo>
                  <a:pt x="556" y="312"/>
                  <a:pt x="559" y="306"/>
                  <a:pt x="560" y="315"/>
                </a:cubicBezTo>
                <a:cubicBezTo>
                  <a:pt x="560" y="320"/>
                  <a:pt x="560" y="325"/>
                  <a:pt x="559" y="330"/>
                </a:cubicBezTo>
                <a:cubicBezTo>
                  <a:pt x="559" y="334"/>
                  <a:pt x="559" y="334"/>
                  <a:pt x="559" y="334"/>
                </a:cubicBezTo>
                <a:cubicBezTo>
                  <a:pt x="559" y="336"/>
                  <a:pt x="559" y="336"/>
                  <a:pt x="559" y="336"/>
                </a:cubicBezTo>
                <a:cubicBezTo>
                  <a:pt x="559" y="337"/>
                  <a:pt x="558" y="337"/>
                  <a:pt x="558" y="338"/>
                </a:cubicBezTo>
                <a:cubicBezTo>
                  <a:pt x="556" y="339"/>
                  <a:pt x="553" y="340"/>
                  <a:pt x="551" y="341"/>
                </a:cubicBezTo>
                <a:cubicBezTo>
                  <a:pt x="541" y="343"/>
                  <a:pt x="531" y="345"/>
                  <a:pt x="523" y="348"/>
                </a:cubicBezTo>
                <a:cubicBezTo>
                  <a:pt x="521" y="347"/>
                  <a:pt x="523" y="346"/>
                  <a:pt x="517" y="345"/>
                </a:cubicBezTo>
                <a:cubicBezTo>
                  <a:pt x="530" y="343"/>
                  <a:pt x="536" y="342"/>
                  <a:pt x="542" y="338"/>
                </a:cubicBezTo>
                <a:cubicBezTo>
                  <a:pt x="553" y="335"/>
                  <a:pt x="554" y="335"/>
                  <a:pt x="556" y="336"/>
                </a:cubicBezTo>
                <a:cubicBezTo>
                  <a:pt x="556" y="336"/>
                  <a:pt x="556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7" y="336"/>
                  <a:pt x="558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5"/>
                  <a:pt x="557" y="335"/>
                  <a:pt x="557" y="335"/>
                </a:cubicBezTo>
                <a:cubicBezTo>
                  <a:pt x="558" y="332"/>
                  <a:pt x="558" y="328"/>
                  <a:pt x="558" y="322"/>
                </a:cubicBezTo>
                <a:cubicBezTo>
                  <a:pt x="557" y="322"/>
                  <a:pt x="556" y="325"/>
                  <a:pt x="556" y="328"/>
                </a:cubicBezTo>
                <a:cubicBezTo>
                  <a:pt x="555" y="329"/>
                  <a:pt x="555" y="331"/>
                  <a:pt x="555" y="333"/>
                </a:cubicBezTo>
                <a:cubicBezTo>
                  <a:pt x="555" y="335"/>
                  <a:pt x="555" y="335"/>
                  <a:pt x="555" y="335"/>
                </a:cubicBezTo>
                <a:cubicBezTo>
                  <a:pt x="555" y="335"/>
                  <a:pt x="555" y="335"/>
                  <a:pt x="555" y="335"/>
                </a:cubicBezTo>
                <a:cubicBezTo>
                  <a:pt x="555" y="336"/>
                  <a:pt x="555" y="336"/>
                  <a:pt x="555" y="336"/>
                </a:cubicBezTo>
                <a:cubicBezTo>
                  <a:pt x="555" y="336"/>
                  <a:pt x="555" y="336"/>
                  <a:pt x="555" y="336"/>
                </a:cubicBezTo>
                <a:cubicBezTo>
                  <a:pt x="555" y="336"/>
                  <a:pt x="555" y="336"/>
                  <a:pt x="555" y="336"/>
                </a:cubicBezTo>
                <a:cubicBezTo>
                  <a:pt x="556" y="336"/>
                  <a:pt x="553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6" y="336"/>
                  <a:pt x="556" y="335"/>
                </a:cubicBezTo>
                <a:cubicBezTo>
                  <a:pt x="556" y="335"/>
                  <a:pt x="556" y="335"/>
                  <a:pt x="555" y="335"/>
                </a:cubicBezTo>
                <a:cubicBezTo>
                  <a:pt x="555" y="335"/>
                  <a:pt x="555" y="335"/>
                  <a:pt x="555" y="334"/>
                </a:cubicBezTo>
                <a:cubicBezTo>
                  <a:pt x="556" y="335"/>
                  <a:pt x="557" y="336"/>
                  <a:pt x="557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1" y="336"/>
                  <a:pt x="554" y="336"/>
                </a:cubicBezTo>
                <a:cubicBezTo>
                  <a:pt x="554" y="336"/>
                  <a:pt x="554" y="336"/>
                  <a:pt x="554" y="336"/>
                </a:cubicBezTo>
                <a:cubicBezTo>
                  <a:pt x="554" y="336"/>
                  <a:pt x="554" y="336"/>
                  <a:pt x="554" y="336"/>
                </a:cubicBezTo>
                <a:cubicBezTo>
                  <a:pt x="554" y="336"/>
                  <a:pt x="554" y="336"/>
                  <a:pt x="554" y="336"/>
                </a:cubicBezTo>
                <a:cubicBezTo>
                  <a:pt x="554" y="336"/>
                  <a:pt x="554" y="336"/>
                  <a:pt x="554" y="336"/>
                </a:cubicBezTo>
                <a:cubicBezTo>
                  <a:pt x="554" y="335"/>
                  <a:pt x="554" y="335"/>
                  <a:pt x="554" y="335"/>
                </a:cubicBezTo>
                <a:cubicBezTo>
                  <a:pt x="554" y="334"/>
                  <a:pt x="554" y="334"/>
                  <a:pt x="554" y="334"/>
                </a:cubicBezTo>
                <a:cubicBezTo>
                  <a:pt x="553" y="331"/>
                  <a:pt x="553" y="327"/>
                  <a:pt x="553" y="324"/>
                </a:cubicBezTo>
                <a:cubicBezTo>
                  <a:pt x="553" y="326"/>
                  <a:pt x="553" y="328"/>
                  <a:pt x="553" y="330"/>
                </a:cubicBezTo>
                <a:cubicBezTo>
                  <a:pt x="552" y="333"/>
                  <a:pt x="552" y="333"/>
                  <a:pt x="552" y="333"/>
                </a:cubicBezTo>
                <a:cubicBezTo>
                  <a:pt x="552" y="335"/>
                  <a:pt x="552" y="335"/>
                  <a:pt x="552" y="335"/>
                </a:cubicBezTo>
                <a:cubicBezTo>
                  <a:pt x="552" y="336"/>
                  <a:pt x="552" y="336"/>
                  <a:pt x="552" y="336"/>
                </a:cubicBezTo>
                <a:cubicBezTo>
                  <a:pt x="552" y="336"/>
                  <a:pt x="552" y="336"/>
                  <a:pt x="552" y="336"/>
                </a:cubicBezTo>
                <a:cubicBezTo>
                  <a:pt x="552" y="336"/>
                  <a:pt x="552" y="336"/>
                  <a:pt x="552" y="336"/>
                </a:cubicBezTo>
                <a:cubicBezTo>
                  <a:pt x="555" y="336"/>
                  <a:pt x="547" y="335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8" y="336"/>
                  <a:pt x="558" y="336"/>
                  <a:pt x="558" y="336"/>
                </a:cubicBezTo>
                <a:cubicBezTo>
                  <a:pt x="557" y="336"/>
                  <a:pt x="557" y="336"/>
                  <a:pt x="557" y="336"/>
                </a:cubicBezTo>
                <a:cubicBezTo>
                  <a:pt x="557" y="336"/>
                  <a:pt x="557" y="336"/>
                  <a:pt x="556" y="335"/>
                </a:cubicBezTo>
                <a:cubicBezTo>
                  <a:pt x="556" y="335"/>
                  <a:pt x="555" y="335"/>
                  <a:pt x="555" y="334"/>
                </a:cubicBezTo>
                <a:cubicBezTo>
                  <a:pt x="554" y="333"/>
                  <a:pt x="553" y="332"/>
                  <a:pt x="554" y="333"/>
                </a:cubicBezTo>
                <a:cubicBezTo>
                  <a:pt x="553" y="333"/>
                  <a:pt x="553" y="333"/>
                  <a:pt x="553" y="333"/>
                </a:cubicBezTo>
                <a:cubicBezTo>
                  <a:pt x="552" y="333"/>
                  <a:pt x="552" y="333"/>
                  <a:pt x="551" y="334"/>
                </a:cubicBezTo>
                <a:cubicBezTo>
                  <a:pt x="549" y="334"/>
                  <a:pt x="547" y="335"/>
                  <a:pt x="545" y="335"/>
                </a:cubicBezTo>
                <a:cubicBezTo>
                  <a:pt x="537" y="336"/>
                  <a:pt x="529" y="337"/>
                  <a:pt x="525" y="338"/>
                </a:cubicBezTo>
                <a:cubicBezTo>
                  <a:pt x="520" y="339"/>
                  <a:pt x="508" y="342"/>
                  <a:pt x="503" y="342"/>
                </a:cubicBezTo>
                <a:cubicBezTo>
                  <a:pt x="504" y="343"/>
                  <a:pt x="480" y="346"/>
                  <a:pt x="488" y="348"/>
                </a:cubicBezTo>
                <a:cubicBezTo>
                  <a:pt x="471" y="350"/>
                  <a:pt x="477" y="345"/>
                  <a:pt x="461" y="349"/>
                </a:cubicBezTo>
                <a:cubicBezTo>
                  <a:pt x="467" y="347"/>
                  <a:pt x="451" y="348"/>
                  <a:pt x="457" y="346"/>
                </a:cubicBezTo>
                <a:cubicBezTo>
                  <a:pt x="463" y="348"/>
                  <a:pt x="481" y="343"/>
                  <a:pt x="489" y="341"/>
                </a:cubicBezTo>
                <a:cubicBezTo>
                  <a:pt x="481" y="342"/>
                  <a:pt x="473" y="342"/>
                  <a:pt x="465" y="342"/>
                </a:cubicBezTo>
                <a:cubicBezTo>
                  <a:pt x="471" y="342"/>
                  <a:pt x="462" y="344"/>
                  <a:pt x="459" y="344"/>
                </a:cubicBezTo>
                <a:cubicBezTo>
                  <a:pt x="456" y="343"/>
                  <a:pt x="456" y="343"/>
                  <a:pt x="456" y="343"/>
                </a:cubicBezTo>
                <a:cubicBezTo>
                  <a:pt x="452" y="347"/>
                  <a:pt x="414" y="342"/>
                  <a:pt x="402" y="347"/>
                </a:cubicBezTo>
                <a:cubicBezTo>
                  <a:pt x="410" y="347"/>
                  <a:pt x="416" y="348"/>
                  <a:pt x="420" y="346"/>
                </a:cubicBezTo>
                <a:cubicBezTo>
                  <a:pt x="434" y="346"/>
                  <a:pt x="417" y="349"/>
                  <a:pt x="423" y="350"/>
                </a:cubicBezTo>
                <a:cubicBezTo>
                  <a:pt x="402" y="353"/>
                  <a:pt x="369" y="351"/>
                  <a:pt x="346" y="355"/>
                </a:cubicBezTo>
                <a:cubicBezTo>
                  <a:pt x="350" y="353"/>
                  <a:pt x="361" y="353"/>
                  <a:pt x="362" y="351"/>
                </a:cubicBezTo>
                <a:cubicBezTo>
                  <a:pt x="344" y="351"/>
                  <a:pt x="323" y="355"/>
                  <a:pt x="303" y="357"/>
                </a:cubicBezTo>
                <a:cubicBezTo>
                  <a:pt x="307" y="355"/>
                  <a:pt x="307" y="355"/>
                  <a:pt x="307" y="355"/>
                </a:cubicBezTo>
                <a:cubicBezTo>
                  <a:pt x="290" y="357"/>
                  <a:pt x="300" y="354"/>
                  <a:pt x="282" y="355"/>
                </a:cubicBezTo>
                <a:cubicBezTo>
                  <a:pt x="283" y="355"/>
                  <a:pt x="285" y="356"/>
                  <a:pt x="281" y="356"/>
                </a:cubicBezTo>
                <a:cubicBezTo>
                  <a:pt x="266" y="356"/>
                  <a:pt x="279" y="354"/>
                  <a:pt x="270" y="354"/>
                </a:cubicBezTo>
                <a:cubicBezTo>
                  <a:pt x="251" y="357"/>
                  <a:pt x="261" y="351"/>
                  <a:pt x="237" y="353"/>
                </a:cubicBezTo>
                <a:cubicBezTo>
                  <a:pt x="239" y="352"/>
                  <a:pt x="239" y="352"/>
                  <a:pt x="239" y="352"/>
                </a:cubicBezTo>
                <a:cubicBezTo>
                  <a:pt x="221" y="353"/>
                  <a:pt x="197" y="350"/>
                  <a:pt x="177" y="349"/>
                </a:cubicBezTo>
                <a:cubicBezTo>
                  <a:pt x="179" y="349"/>
                  <a:pt x="194" y="349"/>
                  <a:pt x="192" y="351"/>
                </a:cubicBezTo>
                <a:cubicBezTo>
                  <a:pt x="167" y="351"/>
                  <a:pt x="167" y="351"/>
                  <a:pt x="167" y="351"/>
                </a:cubicBezTo>
                <a:cubicBezTo>
                  <a:pt x="166" y="351"/>
                  <a:pt x="155" y="350"/>
                  <a:pt x="162" y="349"/>
                </a:cubicBezTo>
                <a:cubicBezTo>
                  <a:pt x="165" y="349"/>
                  <a:pt x="168" y="350"/>
                  <a:pt x="171" y="350"/>
                </a:cubicBezTo>
                <a:cubicBezTo>
                  <a:pt x="167" y="349"/>
                  <a:pt x="167" y="349"/>
                  <a:pt x="167" y="349"/>
                </a:cubicBezTo>
                <a:cubicBezTo>
                  <a:pt x="144" y="349"/>
                  <a:pt x="169" y="352"/>
                  <a:pt x="168" y="354"/>
                </a:cubicBezTo>
                <a:cubicBezTo>
                  <a:pt x="156" y="353"/>
                  <a:pt x="152" y="355"/>
                  <a:pt x="143" y="354"/>
                </a:cubicBezTo>
                <a:cubicBezTo>
                  <a:pt x="140" y="352"/>
                  <a:pt x="159" y="353"/>
                  <a:pt x="149" y="350"/>
                </a:cubicBezTo>
                <a:cubicBezTo>
                  <a:pt x="142" y="349"/>
                  <a:pt x="118" y="349"/>
                  <a:pt x="109" y="350"/>
                </a:cubicBezTo>
                <a:cubicBezTo>
                  <a:pt x="103" y="348"/>
                  <a:pt x="91" y="346"/>
                  <a:pt x="81" y="345"/>
                </a:cubicBezTo>
                <a:cubicBezTo>
                  <a:pt x="70" y="344"/>
                  <a:pt x="62" y="343"/>
                  <a:pt x="62" y="341"/>
                </a:cubicBezTo>
                <a:cubicBezTo>
                  <a:pt x="62" y="342"/>
                  <a:pt x="58" y="342"/>
                  <a:pt x="53" y="341"/>
                </a:cubicBezTo>
                <a:cubicBezTo>
                  <a:pt x="56" y="340"/>
                  <a:pt x="56" y="340"/>
                  <a:pt x="56" y="340"/>
                </a:cubicBezTo>
                <a:cubicBezTo>
                  <a:pt x="48" y="338"/>
                  <a:pt x="44" y="338"/>
                  <a:pt x="40" y="338"/>
                </a:cubicBezTo>
                <a:cubicBezTo>
                  <a:pt x="39" y="338"/>
                  <a:pt x="37" y="338"/>
                  <a:pt x="36" y="338"/>
                </a:cubicBezTo>
                <a:cubicBezTo>
                  <a:pt x="34" y="338"/>
                  <a:pt x="32" y="338"/>
                  <a:pt x="31" y="337"/>
                </a:cubicBezTo>
                <a:cubicBezTo>
                  <a:pt x="31" y="336"/>
                  <a:pt x="32" y="336"/>
                  <a:pt x="33" y="336"/>
                </a:cubicBezTo>
                <a:cubicBezTo>
                  <a:pt x="33" y="337"/>
                  <a:pt x="34" y="337"/>
                  <a:pt x="35" y="336"/>
                </a:cubicBezTo>
                <a:cubicBezTo>
                  <a:pt x="34" y="336"/>
                  <a:pt x="33" y="336"/>
                  <a:pt x="32" y="335"/>
                </a:cubicBezTo>
                <a:cubicBezTo>
                  <a:pt x="32" y="335"/>
                  <a:pt x="31" y="335"/>
                  <a:pt x="30" y="334"/>
                </a:cubicBezTo>
                <a:cubicBezTo>
                  <a:pt x="30" y="334"/>
                  <a:pt x="29" y="333"/>
                  <a:pt x="29" y="332"/>
                </a:cubicBezTo>
                <a:cubicBezTo>
                  <a:pt x="28" y="330"/>
                  <a:pt x="28" y="330"/>
                  <a:pt x="28" y="330"/>
                </a:cubicBezTo>
                <a:cubicBezTo>
                  <a:pt x="27" y="325"/>
                  <a:pt x="25" y="321"/>
                  <a:pt x="24" y="317"/>
                </a:cubicBezTo>
                <a:cubicBezTo>
                  <a:pt x="21" y="309"/>
                  <a:pt x="19" y="300"/>
                  <a:pt x="19" y="288"/>
                </a:cubicBezTo>
                <a:cubicBezTo>
                  <a:pt x="19" y="289"/>
                  <a:pt x="20" y="290"/>
                  <a:pt x="20" y="292"/>
                </a:cubicBezTo>
                <a:cubicBezTo>
                  <a:pt x="20" y="293"/>
                  <a:pt x="20" y="289"/>
                  <a:pt x="18" y="282"/>
                </a:cubicBezTo>
                <a:cubicBezTo>
                  <a:pt x="18" y="290"/>
                  <a:pt x="18" y="290"/>
                  <a:pt x="18" y="290"/>
                </a:cubicBezTo>
                <a:cubicBezTo>
                  <a:pt x="12" y="279"/>
                  <a:pt x="17" y="258"/>
                  <a:pt x="15" y="239"/>
                </a:cubicBezTo>
                <a:cubicBezTo>
                  <a:pt x="16" y="241"/>
                  <a:pt x="17" y="255"/>
                  <a:pt x="17" y="247"/>
                </a:cubicBezTo>
                <a:cubicBezTo>
                  <a:pt x="17" y="235"/>
                  <a:pt x="12" y="236"/>
                  <a:pt x="14" y="222"/>
                </a:cubicBezTo>
                <a:cubicBezTo>
                  <a:pt x="15" y="228"/>
                  <a:pt x="17" y="226"/>
                  <a:pt x="18" y="233"/>
                </a:cubicBezTo>
                <a:cubicBezTo>
                  <a:pt x="18" y="223"/>
                  <a:pt x="19" y="217"/>
                  <a:pt x="17" y="213"/>
                </a:cubicBezTo>
                <a:cubicBezTo>
                  <a:pt x="18" y="210"/>
                  <a:pt x="18" y="209"/>
                  <a:pt x="19" y="209"/>
                </a:cubicBezTo>
                <a:cubicBezTo>
                  <a:pt x="18" y="203"/>
                  <a:pt x="19" y="193"/>
                  <a:pt x="19" y="187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16" y="176"/>
                  <a:pt x="20" y="169"/>
                  <a:pt x="21" y="153"/>
                </a:cubicBezTo>
                <a:cubicBezTo>
                  <a:pt x="22" y="156"/>
                  <a:pt x="22" y="156"/>
                  <a:pt x="22" y="156"/>
                </a:cubicBezTo>
                <a:cubicBezTo>
                  <a:pt x="22" y="149"/>
                  <a:pt x="21" y="139"/>
                  <a:pt x="24" y="128"/>
                </a:cubicBezTo>
                <a:cubicBezTo>
                  <a:pt x="25" y="134"/>
                  <a:pt x="25" y="134"/>
                  <a:pt x="25" y="134"/>
                </a:cubicBezTo>
                <a:cubicBezTo>
                  <a:pt x="24" y="125"/>
                  <a:pt x="28" y="108"/>
                  <a:pt x="26" y="100"/>
                </a:cubicBezTo>
                <a:cubicBezTo>
                  <a:pt x="27" y="97"/>
                  <a:pt x="28" y="109"/>
                  <a:pt x="30" y="94"/>
                </a:cubicBezTo>
                <a:cubicBezTo>
                  <a:pt x="29" y="90"/>
                  <a:pt x="29" y="79"/>
                  <a:pt x="31" y="75"/>
                </a:cubicBezTo>
                <a:cubicBezTo>
                  <a:pt x="32" y="75"/>
                  <a:pt x="32" y="77"/>
                  <a:pt x="31" y="81"/>
                </a:cubicBezTo>
                <a:cubicBezTo>
                  <a:pt x="31" y="83"/>
                  <a:pt x="31" y="82"/>
                  <a:pt x="31" y="81"/>
                </a:cubicBezTo>
                <a:cubicBezTo>
                  <a:pt x="31" y="86"/>
                  <a:pt x="31" y="86"/>
                  <a:pt x="31" y="86"/>
                </a:cubicBezTo>
                <a:cubicBezTo>
                  <a:pt x="34" y="75"/>
                  <a:pt x="31" y="77"/>
                  <a:pt x="33" y="65"/>
                </a:cubicBezTo>
                <a:cubicBezTo>
                  <a:pt x="34" y="62"/>
                  <a:pt x="34" y="69"/>
                  <a:pt x="35" y="71"/>
                </a:cubicBezTo>
                <a:cubicBezTo>
                  <a:pt x="35" y="55"/>
                  <a:pt x="36" y="40"/>
                  <a:pt x="37" y="25"/>
                </a:cubicBezTo>
                <a:cubicBezTo>
                  <a:pt x="37" y="24"/>
                  <a:pt x="35" y="30"/>
                  <a:pt x="34" y="25"/>
                </a:cubicBezTo>
                <a:cubicBezTo>
                  <a:pt x="32" y="41"/>
                  <a:pt x="32" y="41"/>
                  <a:pt x="32" y="41"/>
                </a:cubicBezTo>
                <a:cubicBezTo>
                  <a:pt x="29" y="48"/>
                  <a:pt x="31" y="32"/>
                  <a:pt x="31" y="25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7"/>
                  <a:pt x="29" y="36"/>
                  <a:pt x="29" y="35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21"/>
                  <a:pt x="23" y="65"/>
                  <a:pt x="24" y="41"/>
                </a:cubicBezTo>
                <a:cubicBezTo>
                  <a:pt x="23" y="47"/>
                  <a:pt x="23" y="54"/>
                  <a:pt x="24" y="57"/>
                </a:cubicBezTo>
                <a:cubicBezTo>
                  <a:pt x="23" y="68"/>
                  <a:pt x="22" y="66"/>
                  <a:pt x="21" y="70"/>
                </a:cubicBezTo>
                <a:cubicBezTo>
                  <a:pt x="21" y="54"/>
                  <a:pt x="21" y="54"/>
                  <a:pt x="21" y="54"/>
                </a:cubicBezTo>
                <a:cubicBezTo>
                  <a:pt x="19" y="78"/>
                  <a:pt x="20" y="51"/>
                  <a:pt x="17" y="69"/>
                </a:cubicBezTo>
                <a:cubicBezTo>
                  <a:pt x="16" y="90"/>
                  <a:pt x="9" y="101"/>
                  <a:pt x="8" y="112"/>
                </a:cubicBezTo>
                <a:cubicBezTo>
                  <a:pt x="7" y="133"/>
                  <a:pt x="11" y="104"/>
                  <a:pt x="11" y="117"/>
                </a:cubicBezTo>
                <a:cubicBezTo>
                  <a:pt x="10" y="129"/>
                  <a:pt x="9" y="123"/>
                  <a:pt x="8" y="130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10" y="149"/>
                  <a:pt x="8" y="136"/>
                  <a:pt x="8" y="144"/>
                </a:cubicBezTo>
                <a:cubicBezTo>
                  <a:pt x="6" y="154"/>
                  <a:pt x="8" y="140"/>
                  <a:pt x="6" y="137"/>
                </a:cubicBezTo>
                <a:cubicBezTo>
                  <a:pt x="6" y="140"/>
                  <a:pt x="7" y="152"/>
                  <a:pt x="5" y="157"/>
                </a:cubicBezTo>
                <a:cubicBezTo>
                  <a:pt x="5" y="156"/>
                  <a:pt x="5" y="142"/>
                  <a:pt x="5" y="151"/>
                </a:cubicBezTo>
                <a:cubicBezTo>
                  <a:pt x="4" y="168"/>
                  <a:pt x="4" y="179"/>
                  <a:pt x="3" y="188"/>
                </a:cubicBezTo>
                <a:cubicBezTo>
                  <a:pt x="2" y="198"/>
                  <a:pt x="1" y="208"/>
                  <a:pt x="1" y="223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4"/>
                  <a:pt x="1" y="226"/>
                  <a:pt x="1" y="230"/>
                </a:cubicBezTo>
                <a:cubicBezTo>
                  <a:pt x="0" y="228"/>
                  <a:pt x="0" y="228"/>
                  <a:pt x="0" y="228"/>
                </a:cubicBezTo>
                <a:cubicBezTo>
                  <a:pt x="0" y="232"/>
                  <a:pt x="2" y="263"/>
                  <a:pt x="4" y="283"/>
                </a:cubicBezTo>
                <a:cubicBezTo>
                  <a:pt x="1" y="273"/>
                  <a:pt x="1" y="273"/>
                  <a:pt x="1" y="273"/>
                </a:cubicBezTo>
                <a:cubicBezTo>
                  <a:pt x="2" y="279"/>
                  <a:pt x="4" y="284"/>
                  <a:pt x="5" y="290"/>
                </a:cubicBezTo>
                <a:cubicBezTo>
                  <a:pt x="2" y="289"/>
                  <a:pt x="2" y="289"/>
                  <a:pt x="2" y="289"/>
                </a:cubicBezTo>
                <a:cubicBezTo>
                  <a:pt x="5" y="295"/>
                  <a:pt x="6" y="316"/>
                  <a:pt x="12" y="333"/>
                </a:cubicBezTo>
                <a:cubicBezTo>
                  <a:pt x="10" y="333"/>
                  <a:pt x="10" y="333"/>
                  <a:pt x="10" y="333"/>
                </a:cubicBezTo>
                <a:cubicBezTo>
                  <a:pt x="11" y="336"/>
                  <a:pt x="11" y="336"/>
                  <a:pt x="11" y="336"/>
                </a:cubicBezTo>
                <a:cubicBezTo>
                  <a:pt x="12" y="337"/>
                  <a:pt x="12" y="339"/>
                  <a:pt x="13" y="340"/>
                </a:cubicBezTo>
                <a:cubicBezTo>
                  <a:pt x="14" y="343"/>
                  <a:pt x="16" y="345"/>
                  <a:pt x="18" y="347"/>
                </a:cubicBezTo>
                <a:cubicBezTo>
                  <a:pt x="16" y="346"/>
                  <a:pt x="15" y="345"/>
                  <a:pt x="13" y="343"/>
                </a:cubicBezTo>
                <a:cubicBezTo>
                  <a:pt x="16" y="347"/>
                  <a:pt x="20" y="350"/>
                  <a:pt x="24" y="352"/>
                </a:cubicBezTo>
                <a:cubicBezTo>
                  <a:pt x="25" y="352"/>
                  <a:pt x="27" y="353"/>
                  <a:pt x="28" y="353"/>
                </a:cubicBezTo>
                <a:cubicBezTo>
                  <a:pt x="29" y="353"/>
                  <a:pt x="29" y="354"/>
                  <a:pt x="30" y="354"/>
                </a:cubicBezTo>
                <a:cubicBezTo>
                  <a:pt x="32" y="354"/>
                  <a:pt x="33" y="355"/>
                  <a:pt x="35" y="355"/>
                </a:cubicBezTo>
                <a:cubicBezTo>
                  <a:pt x="41" y="356"/>
                  <a:pt x="47" y="357"/>
                  <a:pt x="53" y="358"/>
                </a:cubicBezTo>
                <a:cubicBezTo>
                  <a:pt x="45" y="357"/>
                  <a:pt x="43" y="358"/>
                  <a:pt x="44" y="359"/>
                </a:cubicBezTo>
                <a:close/>
                <a:moveTo>
                  <a:pt x="458" y="362"/>
                </a:moveTo>
                <a:cubicBezTo>
                  <a:pt x="463" y="362"/>
                  <a:pt x="463" y="362"/>
                  <a:pt x="463" y="362"/>
                </a:cubicBezTo>
                <a:cubicBezTo>
                  <a:pt x="461" y="362"/>
                  <a:pt x="460" y="362"/>
                  <a:pt x="458" y="362"/>
                </a:cubicBezTo>
                <a:cubicBezTo>
                  <a:pt x="451" y="363"/>
                  <a:pt x="451" y="363"/>
                  <a:pt x="451" y="363"/>
                </a:cubicBezTo>
                <a:cubicBezTo>
                  <a:pt x="452" y="361"/>
                  <a:pt x="454" y="362"/>
                  <a:pt x="458" y="362"/>
                </a:cubicBezTo>
                <a:close/>
                <a:moveTo>
                  <a:pt x="329" y="4"/>
                </a:moveTo>
                <a:cubicBezTo>
                  <a:pt x="340" y="3"/>
                  <a:pt x="340" y="3"/>
                  <a:pt x="340" y="3"/>
                </a:cubicBezTo>
                <a:cubicBezTo>
                  <a:pt x="338" y="3"/>
                  <a:pt x="330" y="4"/>
                  <a:pt x="333" y="3"/>
                </a:cubicBezTo>
                <a:cubicBezTo>
                  <a:pt x="331" y="3"/>
                  <a:pt x="327" y="3"/>
                  <a:pt x="329" y="4"/>
                </a:cubicBezTo>
                <a:close/>
                <a:moveTo>
                  <a:pt x="442" y="350"/>
                </a:moveTo>
                <a:cubicBezTo>
                  <a:pt x="447" y="349"/>
                  <a:pt x="447" y="349"/>
                  <a:pt x="447" y="349"/>
                </a:cubicBezTo>
                <a:cubicBezTo>
                  <a:pt x="451" y="350"/>
                  <a:pt x="451" y="350"/>
                  <a:pt x="451" y="350"/>
                </a:cubicBezTo>
                <a:lnTo>
                  <a:pt x="442" y="350"/>
                </a:lnTo>
                <a:close/>
                <a:moveTo>
                  <a:pt x="349" y="353"/>
                </a:moveTo>
                <a:cubicBezTo>
                  <a:pt x="359" y="352"/>
                  <a:pt x="359" y="352"/>
                  <a:pt x="359" y="352"/>
                </a:cubicBezTo>
                <a:cubicBezTo>
                  <a:pt x="360" y="352"/>
                  <a:pt x="360" y="352"/>
                  <a:pt x="360" y="352"/>
                </a:cubicBezTo>
                <a:cubicBezTo>
                  <a:pt x="350" y="353"/>
                  <a:pt x="350" y="353"/>
                  <a:pt x="350" y="353"/>
                </a:cubicBezTo>
                <a:lnTo>
                  <a:pt x="349" y="353"/>
                </a:lnTo>
                <a:close/>
                <a:moveTo>
                  <a:pt x="220" y="366"/>
                </a:moveTo>
                <a:cubicBezTo>
                  <a:pt x="227" y="364"/>
                  <a:pt x="230" y="366"/>
                  <a:pt x="238" y="365"/>
                </a:cubicBezTo>
                <a:cubicBezTo>
                  <a:pt x="238" y="365"/>
                  <a:pt x="239" y="365"/>
                  <a:pt x="239" y="365"/>
                </a:cubicBezTo>
                <a:cubicBezTo>
                  <a:pt x="239" y="365"/>
                  <a:pt x="238" y="365"/>
                  <a:pt x="238" y="365"/>
                </a:cubicBezTo>
                <a:cubicBezTo>
                  <a:pt x="233" y="366"/>
                  <a:pt x="228" y="368"/>
                  <a:pt x="220" y="366"/>
                </a:cubicBezTo>
                <a:close/>
                <a:moveTo>
                  <a:pt x="435" y="361"/>
                </a:moveTo>
                <a:cubicBezTo>
                  <a:pt x="434" y="362"/>
                  <a:pt x="423" y="363"/>
                  <a:pt x="419" y="364"/>
                </a:cubicBezTo>
                <a:cubicBezTo>
                  <a:pt x="415" y="364"/>
                  <a:pt x="421" y="363"/>
                  <a:pt x="423" y="362"/>
                </a:cubicBezTo>
                <a:cubicBezTo>
                  <a:pt x="420" y="362"/>
                  <a:pt x="419" y="362"/>
                  <a:pt x="415" y="362"/>
                </a:cubicBezTo>
                <a:cubicBezTo>
                  <a:pt x="417" y="359"/>
                  <a:pt x="425" y="363"/>
                  <a:pt x="435" y="361"/>
                </a:cubicBezTo>
                <a:close/>
                <a:moveTo>
                  <a:pt x="572" y="239"/>
                </a:moveTo>
                <a:cubicBezTo>
                  <a:pt x="572" y="248"/>
                  <a:pt x="572" y="248"/>
                  <a:pt x="572" y="248"/>
                </a:cubicBezTo>
                <a:cubicBezTo>
                  <a:pt x="573" y="245"/>
                  <a:pt x="573" y="245"/>
                  <a:pt x="573" y="245"/>
                </a:cubicBezTo>
                <a:lnTo>
                  <a:pt x="572" y="239"/>
                </a:lnTo>
                <a:close/>
                <a:moveTo>
                  <a:pt x="575" y="192"/>
                </a:moveTo>
                <a:cubicBezTo>
                  <a:pt x="576" y="182"/>
                  <a:pt x="575" y="172"/>
                  <a:pt x="573" y="175"/>
                </a:cubicBezTo>
                <a:cubicBezTo>
                  <a:pt x="573" y="184"/>
                  <a:pt x="572" y="197"/>
                  <a:pt x="574" y="202"/>
                </a:cubicBezTo>
                <a:cubicBezTo>
                  <a:pt x="573" y="197"/>
                  <a:pt x="576" y="205"/>
                  <a:pt x="575" y="192"/>
                </a:cubicBezTo>
                <a:close/>
                <a:moveTo>
                  <a:pt x="319" y="362"/>
                </a:moveTo>
                <a:cubicBezTo>
                  <a:pt x="325" y="362"/>
                  <a:pt x="335" y="358"/>
                  <a:pt x="348" y="360"/>
                </a:cubicBezTo>
                <a:cubicBezTo>
                  <a:pt x="338" y="361"/>
                  <a:pt x="338" y="361"/>
                  <a:pt x="338" y="361"/>
                </a:cubicBezTo>
                <a:cubicBezTo>
                  <a:pt x="340" y="361"/>
                  <a:pt x="340" y="361"/>
                  <a:pt x="340" y="361"/>
                </a:cubicBezTo>
                <a:cubicBezTo>
                  <a:pt x="338" y="362"/>
                  <a:pt x="338" y="362"/>
                  <a:pt x="338" y="362"/>
                </a:cubicBezTo>
                <a:cubicBezTo>
                  <a:pt x="340" y="359"/>
                  <a:pt x="324" y="362"/>
                  <a:pt x="319" y="362"/>
                </a:cubicBezTo>
                <a:close/>
                <a:moveTo>
                  <a:pt x="575" y="102"/>
                </a:moveTo>
                <a:cubicBezTo>
                  <a:pt x="575" y="98"/>
                  <a:pt x="574" y="85"/>
                  <a:pt x="572" y="86"/>
                </a:cubicBezTo>
                <a:cubicBezTo>
                  <a:pt x="573" y="84"/>
                  <a:pt x="575" y="101"/>
                  <a:pt x="576" y="110"/>
                </a:cubicBezTo>
                <a:cubicBezTo>
                  <a:pt x="575" y="107"/>
                  <a:pt x="575" y="105"/>
                  <a:pt x="575" y="102"/>
                </a:cubicBezTo>
                <a:close/>
                <a:moveTo>
                  <a:pt x="573" y="107"/>
                </a:moveTo>
                <a:cubicBezTo>
                  <a:pt x="573" y="112"/>
                  <a:pt x="571" y="110"/>
                  <a:pt x="572" y="120"/>
                </a:cubicBezTo>
                <a:cubicBezTo>
                  <a:pt x="573" y="118"/>
                  <a:pt x="576" y="122"/>
                  <a:pt x="575" y="135"/>
                </a:cubicBezTo>
                <a:cubicBezTo>
                  <a:pt x="573" y="125"/>
                  <a:pt x="572" y="124"/>
                  <a:pt x="571" y="110"/>
                </a:cubicBezTo>
                <a:lnTo>
                  <a:pt x="573" y="107"/>
                </a:lnTo>
                <a:close/>
                <a:moveTo>
                  <a:pt x="577" y="130"/>
                </a:moveTo>
                <a:cubicBezTo>
                  <a:pt x="576" y="147"/>
                  <a:pt x="576" y="147"/>
                  <a:pt x="576" y="147"/>
                </a:cubicBezTo>
                <a:cubicBezTo>
                  <a:pt x="573" y="138"/>
                  <a:pt x="576" y="136"/>
                  <a:pt x="577" y="130"/>
                </a:cubicBezTo>
                <a:cubicBezTo>
                  <a:pt x="578" y="124"/>
                  <a:pt x="578" y="124"/>
                  <a:pt x="578" y="124"/>
                </a:cubicBezTo>
                <a:cubicBezTo>
                  <a:pt x="578" y="127"/>
                  <a:pt x="577" y="128"/>
                  <a:pt x="577" y="130"/>
                </a:cubicBezTo>
                <a:close/>
                <a:moveTo>
                  <a:pt x="558" y="13"/>
                </a:moveTo>
                <a:cubicBezTo>
                  <a:pt x="558" y="13"/>
                  <a:pt x="556" y="12"/>
                  <a:pt x="550" y="10"/>
                </a:cubicBezTo>
                <a:cubicBezTo>
                  <a:pt x="552" y="10"/>
                  <a:pt x="554" y="10"/>
                  <a:pt x="555" y="11"/>
                </a:cubicBezTo>
                <a:cubicBezTo>
                  <a:pt x="555" y="10"/>
                  <a:pt x="555" y="10"/>
                  <a:pt x="556" y="10"/>
                </a:cubicBezTo>
                <a:cubicBezTo>
                  <a:pt x="557" y="11"/>
                  <a:pt x="557" y="11"/>
                  <a:pt x="558" y="11"/>
                </a:cubicBezTo>
                <a:cubicBezTo>
                  <a:pt x="559" y="11"/>
                  <a:pt x="560" y="12"/>
                  <a:pt x="563" y="13"/>
                </a:cubicBezTo>
                <a:cubicBezTo>
                  <a:pt x="560" y="11"/>
                  <a:pt x="558" y="11"/>
                  <a:pt x="555" y="11"/>
                </a:cubicBezTo>
                <a:cubicBezTo>
                  <a:pt x="556" y="11"/>
                  <a:pt x="558" y="12"/>
                  <a:pt x="558" y="13"/>
                </a:cubicBezTo>
                <a:close/>
                <a:moveTo>
                  <a:pt x="577" y="113"/>
                </a:moveTo>
                <a:cubicBezTo>
                  <a:pt x="577" y="98"/>
                  <a:pt x="577" y="98"/>
                  <a:pt x="577" y="98"/>
                </a:cubicBezTo>
                <a:cubicBezTo>
                  <a:pt x="577" y="103"/>
                  <a:pt x="576" y="112"/>
                  <a:pt x="577" y="113"/>
                </a:cubicBezTo>
                <a:close/>
                <a:moveTo>
                  <a:pt x="561" y="15"/>
                </a:moveTo>
                <a:cubicBezTo>
                  <a:pt x="562" y="16"/>
                  <a:pt x="562" y="16"/>
                  <a:pt x="562" y="16"/>
                </a:cubicBezTo>
                <a:cubicBezTo>
                  <a:pt x="563" y="16"/>
                  <a:pt x="563" y="16"/>
                  <a:pt x="563" y="16"/>
                </a:cubicBezTo>
                <a:cubicBezTo>
                  <a:pt x="564" y="17"/>
                  <a:pt x="565" y="18"/>
                  <a:pt x="565" y="18"/>
                </a:cubicBezTo>
                <a:cubicBezTo>
                  <a:pt x="567" y="21"/>
                  <a:pt x="568" y="23"/>
                  <a:pt x="569" y="26"/>
                </a:cubicBezTo>
                <a:cubicBezTo>
                  <a:pt x="571" y="31"/>
                  <a:pt x="571" y="35"/>
                  <a:pt x="571" y="36"/>
                </a:cubicBezTo>
                <a:cubicBezTo>
                  <a:pt x="571" y="38"/>
                  <a:pt x="571" y="34"/>
                  <a:pt x="569" y="29"/>
                </a:cubicBezTo>
                <a:cubicBezTo>
                  <a:pt x="568" y="26"/>
                  <a:pt x="568" y="23"/>
                  <a:pt x="566" y="20"/>
                </a:cubicBezTo>
                <a:cubicBezTo>
                  <a:pt x="565" y="19"/>
                  <a:pt x="564" y="17"/>
                  <a:pt x="562" y="16"/>
                </a:cubicBezTo>
                <a:cubicBezTo>
                  <a:pt x="562" y="16"/>
                  <a:pt x="562" y="16"/>
                  <a:pt x="561" y="15"/>
                </a:cubicBezTo>
                <a:cubicBezTo>
                  <a:pt x="561" y="15"/>
                  <a:pt x="561" y="15"/>
                  <a:pt x="560" y="15"/>
                </a:cubicBezTo>
                <a:cubicBezTo>
                  <a:pt x="560" y="15"/>
                  <a:pt x="559" y="14"/>
                  <a:pt x="559" y="14"/>
                </a:cubicBezTo>
                <a:cubicBezTo>
                  <a:pt x="559" y="14"/>
                  <a:pt x="560" y="15"/>
                  <a:pt x="561" y="15"/>
                </a:cubicBezTo>
                <a:close/>
                <a:moveTo>
                  <a:pt x="214" y="8"/>
                </a:moveTo>
                <a:cubicBezTo>
                  <a:pt x="219" y="10"/>
                  <a:pt x="219" y="10"/>
                  <a:pt x="219" y="10"/>
                </a:cubicBezTo>
                <a:cubicBezTo>
                  <a:pt x="209" y="10"/>
                  <a:pt x="209" y="10"/>
                  <a:pt x="209" y="10"/>
                </a:cubicBezTo>
                <a:lnTo>
                  <a:pt x="214" y="8"/>
                </a:lnTo>
                <a:close/>
                <a:moveTo>
                  <a:pt x="318" y="9"/>
                </a:moveTo>
                <a:cubicBezTo>
                  <a:pt x="323" y="8"/>
                  <a:pt x="323" y="8"/>
                  <a:pt x="323" y="8"/>
                </a:cubicBezTo>
                <a:cubicBezTo>
                  <a:pt x="326" y="9"/>
                  <a:pt x="326" y="9"/>
                  <a:pt x="326" y="9"/>
                </a:cubicBezTo>
                <a:lnTo>
                  <a:pt x="318" y="9"/>
                </a:lnTo>
                <a:close/>
                <a:moveTo>
                  <a:pt x="437" y="10"/>
                </a:moveTo>
                <a:cubicBezTo>
                  <a:pt x="435" y="10"/>
                  <a:pt x="434" y="9"/>
                  <a:pt x="433" y="9"/>
                </a:cubicBezTo>
                <a:cubicBezTo>
                  <a:pt x="425" y="8"/>
                  <a:pt x="403" y="7"/>
                  <a:pt x="392" y="8"/>
                </a:cubicBezTo>
                <a:cubicBezTo>
                  <a:pt x="387" y="7"/>
                  <a:pt x="402" y="5"/>
                  <a:pt x="406" y="5"/>
                </a:cubicBezTo>
                <a:cubicBezTo>
                  <a:pt x="399" y="10"/>
                  <a:pt x="422" y="4"/>
                  <a:pt x="431" y="6"/>
                </a:cubicBezTo>
                <a:cubicBezTo>
                  <a:pt x="429" y="7"/>
                  <a:pt x="422" y="7"/>
                  <a:pt x="420" y="8"/>
                </a:cubicBezTo>
                <a:cubicBezTo>
                  <a:pt x="423" y="8"/>
                  <a:pt x="430" y="8"/>
                  <a:pt x="434" y="8"/>
                </a:cubicBezTo>
                <a:cubicBezTo>
                  <a:pt x="435" y="8"/>
                  <a:pt x="436" y="7"/>
                  <a:pt x="438" y="7"/>
                </a:cubicBezTo>
                <a:cubicBezTo>
                  <a:pt x="437" y="8"/>
                  <a:pt x="436" y="8"/>
                  <a:pt x="434" y="8"/>
                </a:cubicBezTo>
                <a:cubicBezTo>
                  <a:pt x="433" y="8"/>
                  <a:pt x="433" y="9"/>
                  <a:pt x="433" y="9"/>
                </a:cubicBezTo>
                <a:cubicBezTo>
                  <a:pt x="435" y="9"/>
                  <a:pt x="436" y="10"/>
                  <a:pt x="437" y="10"/>
                </a:cubicBezTo>
                <a:close/>
                <a:moveTo>
                  <a:pt x="567" y="43"/>
                </a:moveTo>
                <a:cubicBezTo>
                  <a:pt x="568" y="45"/>
                  <a:pt x="568" y="40"/>
                  <a:pt x="570" y="48"/>
                </a:cubicBezTo>
                <a:cubicBezTo>
                  <a:pt x="569" y="49"/>
                  <a:pt x="568" y="47"/>
                  <a:pt x="567" y="43"/>
                </a:cubicBezTo>
                <a:cubicBezTo>
                  <a:pt x="567" y="42"/>
                  <a:pt x="566" y="41"/>
                  <a:pt x="566" y="37"/>
                </a:cubicBezTo>
                <a:cubicBezTo>
                  <a:pt x="566" y="39"/>
                  <a:pt x="567" y="41"/>
                  <a:pt x="567" y="43"/>
                </a:cubicBezTo>
                <a:close/>
                <a:moveTo>
                  <a:pt x="563" y="36"/>
                </a:moveTo>
                <a:cubicBezTo>
                  <a:pt x="565" y="43"/>
                  <a:pt x="567" y="49"/>
                  <a:pt x="568" y="56"/>
                </a:cubicBezTo>
                <a:cubicBezTo>
                  <a:pt x="566" y="49"/>
                  <a:pt x="566" y="49"/>
                  <a:pt x="566" y="49"/>
                </a:cubicBezTo>
                <a:cubicBezTo>
                  <a:pt x="567" y="53"/>
                  <a:pt x="568" y="58"/>
                  <a:pt x="568" y="62"/>
                </a:cubicBezTo>
                <a:cubicBezTo>
                  <a:pt x="567" y="61"/>
                  <a:pt x="564" y="47"/>
                  <a:pt x="563" y="36"/>
                </a:cubicBezTo>
                <a:close/>
                <a:moveTo>
                  <a:pt x="569" y="89"/>
                </a:moveTo>
                <a:cubicBezTo>
                  <a:pt x="568" y="81"/>
                  <a:pt x="568" y="74"/>
                  <a:pt x="567" y="66"/>
                </a:cubicBezTo>
                <a:cubicBezTo>
                  <a:pt x="567" y="67"/>
                  <a:pt x="567" y="67"/>
                  <a:pt x="567" y="67"/>
                </a:cubicBezTo>
                <a:cubicBezTo>
                  <a:pt x="567" y="65"/>
                  <a:pt x="567" y="65"/>
                  <a:pt x="567" y="65"/>
                </a:cubicBezTo>
                <a:cubicBezTo>
                  <a:pt x="569" y="70"/>
                  <a:pt x="569" y="70"/>
                  <a:pt x="569" y="70"/>
                </a:cubicBezTo>
                <a:cubicBezTo>
                  <a:pt x="567" y="67"/>
                  <a:pt x="567" y="67"/>
                  <a:pt x="567" y="67"/>
                </a:cubicBezTo>
                <a:cubicBezTo>
                  <a:pt x="568" y="74"/>
                  <a:pt x="568" y="81"/>
                  <a:pt x="569" y="89"/>
                </a:cubicBezTo>
                <a:close/>
                <a:moveTo>
                  <a:pt x="565" y="272"/>
                </a:moveTo>
                <a:cubicBezTo>
                  <a:pt x="564" y="283"/>
                  <a:pt x="564" y="283"/>
                  <a:pt x="564" y="283"/>
                </a:cubicBezTo>
                <a:cubicBezTo>
                  <a:pt x="564" y="281"/>
                  <a:pt x="563" y="270"/>
                  <a:pt x="564" y="261"/>
                </a:cubicBezTo>
                <a:cubicBezTo>
                  <a:pt x="560" y="272"/>
                  <a:pt x="565" y="265"/>
                  <a:pt x="562" y="284"/>
                </a:cubicBezTo>
                <a:cubicBezTo>
                  <a:pt x="563" y="262"/>
                  <a:pt x="560" y="270"/>
                  <a:pt x="559" y="271"/>
                </a:cubicBezTo>
                <a:cubicBezTo>
                  <a:pt x="561" y="276"/>
                  <a:pt x="558" y="304"/>
                  <a:pt x="563" y="296"/>
                </a:cubicBezTo>
                <a:cubicBezTo>
                  <a:pt x="562" y="288"/>
                  <a:pt x="567" y="278"/>
                  <a:pt x="565" y="272"/>
                </a:cubicBezTo>
                <a:close/>
                <a:moveTo>
                  <a:pt x="486" y="350"/>
                </a:moveTo>
                <a:cubicBezTo>
                  <a:pt x="473" y="351"/>
                  <a:pt x="473" y="351"/>
                  <a:pt x="473" y="351"/>
                </a:cubicBezTo>
                <a:cubicBezTo>
                  <a:pt x="487" y="350"/>
                  <a:pt x="487" y="350"/>
                  <a:pt x="487" y="350"/>
                </a:cubicBezTo>
                <a:lnTo>
                  <a:pt x="486" y="350"/>
                </a:lnTo>
                <a:close/>
                <a:moveTo>
                  <a:pt x="119" y="351"/>
                </a:moveTo>
                <a:cubicBezTo>
                  <a:pt x="123" y="349"/>
                  <a:pt x="141" y="352"/>
                  <a:pt x="140" y="353"/>
                </a:cubicBezTo>
                <a:cubicBezTo>
                  <a:pt x="138" y="352"/>
                  <a:pt x="128" y="352"/>
                  <a:pt x="119" y="351"/>
                </a:cubicBezTo>
                <a:close/>
                <a:moveTo>
                  <a:pt x="19" y="301"/>
                </a:moveTo>
                <a:cubicBezTo>
                  <a:pt x="20" y="308"/>
                  <a:pt x="24" y="318"/>
                  <a:pt x="23" y="322"/>
                </a:cubicBezTo>
                <a:cubicBezTo>
                  <a:pt x="21" y="317"/>
                  <a:pt x="20" y="312"/>
                  <a:pt x="19" y="307"/>
                </a:cubicBezTo>
                <a:cubicBezTo>
                  <a:pt x="19" y="304"/>
                  <a:pt x="17" y="298"/>
                  <a:pt x="19" y="301"/>
                </a:cubicBezTo>
                <a:close/>
                <a:moveTo>
                  <a:pt x="15" y="204"/>
                </a:moveTo>
                <a:cubicBezTo>
                  <a:pt x="12" y="199"/>
                  <a:pt x="12" y="199"/>
                  <a:pt x="12" y="199"/>
                </a:cubicBezTo>
                <a:cubicBezTo>
                  <a:pt x="13" y="204"/>
                  <a:pt x="13" y="204"/>
                  <a:pt x="13" y="204"/>
                </a:cubicBezTo>
                <a:lnTo>
                  <a:pt x="15" y="204"/>
                </a:lnTo>
                <a:close/>
                <a:moveTo>
                  <a:pt x="17" y="221"/>
                </a:moveTo>
                <a:cubicBezTo>
                  <a:pt x="18" y="219"/>
                  <a:pt x="17" y="208"/>
                  <a:pt x="16" y="211"/>
                </a:cubicBezTo>
                <a:lnTo>
                  <a:pt x="17" y="221"/>
                </a:lnTo>
                <a:close/>
                <a:moveTo>
                  <a:pt x="20" y="120"/>
                </a:moveTo>
                <a:cubicBezTo>
                  <a:pt x="22" y="126"/>
                  <a:pt x="22" y="126"/>
                  <a:pt x="22" y="126"/>
                </a:cubicBezTo>
                <a:cubicBezTo>
                  <a:pt x="22" y="119"/>
                  <a:pt x="22" y="119"/>
                  <a:pt x="22" y="119"/>
                </a:cubicBezTo>
                <a:lnTo>
                  <a:pt x="20" y="120"/>
                </a:lnTo>
                <a:close/>
                <a:moveTo>
                  <a:pt x="18" y="126"/>
                </a:moveTo>
                <a:cubicBezTo>
                  <a:pt x="18" y="128"/>
                  <a:pt x="18" y="129"/>
                  <a:pt x="19" y="129"/>
                </a:cubicBezTo>
                <a:cubicBezTo>
                  <a:pt x="19" y="133"/>
                  <a:pt x="19" y="139"/>
                  <a:pt x="18" y="144"/>
                </a:cubicBezTo>
                <a:cubicBezTo>
                  <a:pt x="17" y="143"/>
                  <a:pt x="18" y="139"/>
                  <a:pt x="18" y="136"/>
                </a:cubicBezTo>
                <a:cubicBezTo>
                  <a:pt x="18" y="138"/>
                  <a:pt x="17" y="142"/>
                  <a:pt x="17" y="147"/>
                </a:cubicBezTo>
                <a:cubicBezTo>
                  <a:pt x="19" y="142"/>
                  <a:pt x="19" y="146"/>
                  <a:pt x="21" y="146"/>
                </a:cubicBezTo>
                <a:cubicBezTo>
                  <a:pt x="23" y="131"/>
                  <a:pt x="20" y="131"/>
                  <a:pt x="19" y="129"/>
                </a:cubicBezTo>
                <a:cubicBezTo>
                  <a:pt x="19" y="127"/>
                  <a:pt x="18" y="126"/>
                  <a:pt x="18" y="126"/>
                </a:cubicBezTo>
                <a:close/>
                <a:moveTo>
                  <a:pt x="14" y="180"/>
                </a:moveTo>
                <a:cubicBezTo>
                  <a:pt x="15" y="178"/>
                  <a:pt x="15" y="177"/>
                  <a:pt x="15" y="177"/>
                </a:cubicBezTo>
                <a:cubicBezTo>
                  <a:pt x="16" y="167"/>
                  <a:pt x="17" y="157"/>
                  <a:pt x="19" y="168"/>
                </a:cubicBezTo>
                <a:cubicBezTo>
                  <a:pt x="18" y="177"/>
                  <a:pt x="18" y="177"/>
                  <a:pt x="18" y="177"/>
                </a:cubicBezTo>
                <a:cubicBezTo>
                  <a:pt x="18" y="173"/>
                  <a:pt x="18" y="173"/>
                  <a:pt x="18" y="172"/>
                </a:cubicBezTo>
                <a:cubicBezTo>
                  <a:pt x="16" y="179"/>
                  <a:pt x="18" y="183"/>
                  <a:pt x="18" y="188"/>
                </a:cubicBezTo>
                <a:cubicBezTo>
                  <a:pt x="17" y="185"/>
                  <a:pt x="17" y="175"/>
                  <a:pt x="15" y="177"/>
                </a:cubicBezTo>
                <a:cubicBezTo>
                  <a:pt x="14" y="184"/>
                  <a:pt x="14" y="184"/>
                  <a:pt x="14" y="184"/>
                </a:cubicBezTo>
                <a:cubicBezTo>
                  <a:pt x="15" y="186"/>
                  <a:pt x="15" y="187"/>
                  <a:pt x="14" y="189"/>
                </a:cubicBezTo>
                <a:cubicBezTo>
                  <a:pt x="14" y="189"/>
                  <a:pt x="14" y="189"/>
                  <a:pt x="14" y="189"/>
                </a:cubicBezTo>
                <a:cubicBezTo>
                  <a:pt x="14" y="188"/>
                  <a:pt x="14" y="186"/>
                  <a:pt x="14" y="184"/>
                </a:cubicBezTo>
                <a:cubicBezTo>
                  <a:pt x="14" y="183"/>
                  <a:pt x="14" y="181"/>
                  <a:pt x="14" y="180"/>
                </a:cubicBezTo>
                <a:close/>
                <a:moveTo>
                  <a:pt x="17" y="118"/>
                </a:moveTo>
                <a:cubicBezTo>
                  <a:pt x="17" y="117"/>
                  <a:pt x="16" y="119"/>
                  <a:pt x="16" y="116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7" y="105"/>
                  <a:pt x="17" y="112"/>
                  <a:pt x="17" y="118"/>
                </a:cubicBezTo>
                <a:close/>
                <a:moveTo>
                  <a:pt x="84" y="350"/>
                </a:moveTo>
                <a:cubicBezTo>
                  <a:pt x="86" y="350"/>
                  <a:pt x="100" y="351"/>
                  <a:pt x="101" y="350"/>
                </a:cubicBezTo>
                <a:cubicBezTo>
                  <a:pt x="105" y="352"/>
                  <a:pt x="105" y="352"/>
                  <a:pt x="105" y="352"/>
                </a:cubicBezTo>
                <a:cubicBezTo>
                  <a:pt x="97" y="351"/>
                  <a:pt x="89" y="352"/>
                  <a:pt x="93" y="353"/>
                </a:cubicBezTo>
                <a:cubicBezTo>
                  <a:pt x="87" y="351"/>
                  <a:pt x="81" y="351"/>
                  <a:pt x="84" y="350"/>
                </a:cubicBezTo>
                <a:close/>
                <a:moveTo>
                  <a:pt x="464" y="351"/>
                </a:moveTo>
                <a:cubicBezTo>
                  <a:pt x="460" y="352"/>
                  <a:pt x="441" y="352"/>
                  <a:pt x="438" y="354"/>
                </a:cubicBezTo>
                <a:cubicBezTo>
                  <a:pt x="432" y="352"/>
                  <a:pt x="454" y="351"/>
                  <a:pt x="464" y="351"/>
                </a:cubicBezTo>
                <a:close/>
                <a:moveTo>
                  <a:pt x="466" y="354"/>
                </a:moveTo>
                <a:cubicBezTo>
                  <a:pt x="471" y="353"/>
                  <a:pt x="471" y="353"/>
                  <a:pt x="471" y="353"/>
                </a:cubicBezTo>
                <a:cubicBezTo>
                  <a:pt x="477" y="353"/>
                  <a:pt x="476" y="351"/>
                  <a:pt x="486" y="351"/>
                </a:cubicBezTo>
                <a:cubicBezTo>
                  <a:pt x="484" y="352"/>
                  <a:pt x="480" y="351"/>
                  <a:pt x="477" y="352"/>
                </a:cubicBezTo>
                <a:cubicBezTo>
                  <a:pt x="478" y="353"/>
                  <a:pt x="476" y="353"/>
                  <a:pt x="471" y="353"/>
                </a:cubicBezTo>
                <a:cubicBezTo>
                  <a:pt x="470" y="354"/>
                  <a:pt x="468" y="354"/>
                  <a:pt x="466" y="354"/>
                </a:cubicBezTo>
                <a:close/>
                <a:moveTo>
                  <a:pt x="251" y="361"/>
                </a:moveTo>
                <a:cubicBezTo>
                  <a:pt x="262" y="362"/>
                  <a:pt x="262" y="362"/>
                  <a:pt x="262" y="362"/>
                </a:cubicBezTo>
                <a:cubicBezTo>
                  <a:pt x="269" y="360"/>
                  <a:pt x="269" y="360"/>
                  <a:pt x="269" y="360"/>
                </a:cubicBezTo>
                <a:lnTo>
                  <a:pt x="251" y="361"/>
                </a:lnTo>
                <a:close/>
                <a:moveTo>
                  <a:pt x="148" y="361"/>
                </a:moveTo>
                <a:cubicBezTo>
                  <a:pt x="157" y="361"/>
                  <a:pt x="157" y="361"/>
                  <a:pt x="157" y="361"/>
                </a:cubicBezTo>
                <a:cubicBezTo>
                  <a:pt x="154" y="361"/>
                  <a:pt x="154" y="361"/>
                  <a:pt x="154" y="361"/>
                </a:cubicBezTo>
                <a:cubicBezTo>
                  <a:pt x="154" y="360"/>
                  <a:pt x="153" y="359"/>
                  <a:pt x="155" y="359"/>
                </a:cubicBezTo>
                <a:cubicBezTo>
                  <a:pt x="157" y="359"/>
                  <a:pt x="158" y="359"/>
                  <a:pt x="159" y="359"/>
                </a:cubicBezTo>
                <a:cubicBezTo>
                  <a:pt x="157" y="359"/>
                  <a:pt x="156" y="359"/>
                  <a:pt x="155" y="359"/>
                </a:cubicBezTo>
                <a:cubicBezTo>
                  <a:pt x="148" y="359"/>
                  <a:pt x="140" y="358"/>
                  <a:pt x="139" y="360"/>
                </a:cubicBezTo>
                <a:cubicBezTo>
                  <a:pt x="142" y="359"/>
                  <a:pt x="154" y="360"/>
                  <a:pt x="153" y="361"/>
                </a:cubicBezTo>
                <a:lnTo>
                  <a:pt x="148" y="361"/>
                </a:lnTo>
                <a:close/>
                <a:moveTo>
                  <a:pt x="5" y="254"/>
                </a:moveTo>
                <a:cubicBezTo>
                  <a:pt x="6" y="258"/>
                  <a:pt x="6" y="259"/>
                  <a:pt x="6" y="267"/>
                </a:cubicBezTo>
                <a:cubicBezTo>
                  <a:pt x="5" y="262"/>
                  <a:pt x="5" y="255"/>
                  <a:pt x="5" y="254"/>
                </a:cubicBezTo>
                <a:close/>
                <a:moveTo>
                  <a:pt x="200" y="364"/>
                </a:moveTo>
                <a:cubicBezTo>
                  <a:pt x="201" y="363"/>
                  <a:pt x="213" y="364"/>
                  <a:pt x="209" y="363"/>
                </a:cubicBezTo>
                <a:cubicBezTo>
                  <a:pt x="204" y="362"/>
                  <a:pt x="204" y="362"/>
                  <a:pt x="204" y="362"/>
                </a:cubicBezTo>
                <a:cubicBezTo>
                  <a:pt x="211" y="363"/>
                  <a:pt x="208" y="360"/>
                  <a:pt x="219" y="361"/>
                </a:cubicBezTo>
                <a:cubicBezTo>
                  <a:pt x="213" y="361"/>
                  <a:pt x="213" y="361"/>
                  <a:pt x="213" y="361"/>
                </a:cubicBezTo>
                <a:cubicBezTo>
                  <a:pt x="221" y="362"/>
                  <a:pt x="202" y="363"/>
                  <a:pt x="215" y="364"/>
                </a:cubicBezTo>
                <a:cubicBezTo>
                  <a:pt x="220" y="364"/>
                  <a:pt x="206" y="365"/>
                  <a:pt x="200" y="364"/>
                </a:cubicBezTo>
                <a:close/>
                <a:moveTo>
                  <a:pt x="2" y="237"/>
                </a:moveTo>
                <a:cubicBezTo>
                  <a:pt x="2" y="245"/>
                  <a:pt x="5" y="243"/>
                  <a:pt x="4" y="255"/>
                </a:cubicBezTo>
                <a:cubicBezTo>
                  <a:pt x="3" y="246"/>
                  <a:pt x="1" y="247"/>
                  <a:pt x="2" y="237"/>
                </a:cubicBezTo>
                <a:close/>
                <a:moveTo>
                  <a:pt x="126" y="366"/>
                </a:moveTo>
                <a:cubicBezTo>
                  <a:pt x="127" y="366"/>
                  <a:pt x="127" y="366"/>
                  <a:pt x="127" y="366"/>
                </a:cubicBezTo>
                <a:cubicBezTo>
                  <a:pt x="137" y="366"/>
                  <a:pt x="137" y="366"/>
                  <a:pt x="137" y="366"/>
                </a:cubicBezTo>
                <a:cubicBezTo>
                  <a:pt x="136" y="366"/>
                  <a:pt x="136" y="366"/>
                  <a:pt x="136" y="366"/>
                </a:cubicBezTo>
                <a:lnTo>
                  <a:pt x="126" y="366"/>
                </a:lnTo>
                <a:close/>
                <a:moveTo>
                  <a:pt x="18" y="239"/>
                </a:moveTo>
                <a:cubicBezTo>
                  <a:pt x="18" y="236"/>
                  <a:pt x="18" y="234"/>
                  <a:pt x="18" y="233"/>
                </a:cubicBezTo>
                <a:cubicBezTo>
                  <a:pt x="18" y="235"/>
                  <a:pt x="18" y="237"/>
                  <a:pt x="18" y="239"/>
                </a:cubicBezTo>
                <a:close/>
                <a:moveTo>
                  <a:pt x="500" y="341"/>
                </a:moveTo>
                <a:cubicBezTo>
                  <a:pt x="501" y="342"/>
                  <a:pt x="502" y="342"/>
                  <a:pt x="503" y="342"/>
                </a:cubicBezTo>
                <a:cubicBezTo>
                  <a:pt x="503" y="342"/>
                  <a:pt x="502" y="341"/>
                  <a:pt x="500" y="341"/>
                </a:cubicBezTo>
                <a:close/>
                <a:moveTo>
                  <a:pt x="524" y="338"/>
                </a:moveTo>
                <a:cubicBezTo>
                  <a:pt x="525" y="338"/>
                  <a:pt x="525" y="338"/>
                  <a:pt x="525" y="338"/>
                </a:cubicBezTo>
                <a:cubicBezTo>
                  <a:pt x="525" y="338"/>
                  <a:pt x="525" y="338"/>
                  <a:pt x="525" y="338"/>
                </a:cubicBezTo>
                <a:lnTo>
                  <a:pt x="524" y="338"/>
                </a:lnTo>
                <a:close/>
                <a:moveTo>
                  <a:pt x="77" y="19"/>
                </a:moveTo>
                <a:cubicBezTo>
                  <a:pt x="72" y="21"/>
                  <a:pt x="82" y="19"/>
                  <a:pt x="86" y="19"/>
                </a:cubicBezTo>
                <a:cubicBezTo>
                  <a:pt x="82" y="19"/>
                  <a:pt x="80" y="18"/>
                  <a:pt x="77" y="19"/>
                </a:cubicBezTo>
                <a:close/>
                <a:moveTo>
                  <a:pt x="110" y="15"/>
                </a:moveTo>
                <a:cubicBezTo>
                  <a:pt x="107" y="16"/>
                  <a:pt x="104" y="16"/>
                  <a:pt x="99" y="17"/>
                </a:cubicBezTo>
                <a:cubicBezTo>
                  <a:pt x="102" y="17"/>
                  <a:pt x="105" y="16"/>
                  <a:pt x="110" y="15"/>
                </a:cubicBezTo>
                <a:close/>
                <a:moveTo>
                  <a:pt x="83" y="17"/>
                </a:moveTo>
                <a:cubicBezTo>
                  <a:pt x="89" y="17"/>
                  <a:pt x="95" y="17"/>
                  <a:pt x="99" y="17"/>
                </a:cubicBezTo>
                <a:cubicBezTo>
                  <a:pt x="95" y="17"/>
                  <a:pt x="92" y="16"/>
                  <a:pt x="83" y="17"/>
                </a:cubicBezTo>
                <a:close/>
                <a:moveTo>
                  <a:pt x="197" y="13"/>
                </a:moveTo>
                <a:cubicBezTo>
                  <a:pt x="192" y="15"/>
                  <a:pt x="182" y="14"/>
                  <a:pt x="182" y="14"/>
                </a:cubicBezTo>
                <a:cubicBezTo>
                  <a:pt x="204" y="15"/>
                  <a:pt x="178" y="16"/>
                  <a:pt x="176" y="17"/>
                </a:cubicBezTo>
                <a:cubicBezTo>
                  <a:pt x="190" y="16"/>
                  <a:pt x="190" y="15"/>
                  <a:pt x="197" y="13"/>
                </a:cubicBezTo>
                <a:close/>
                <a:moveTo>
                  <a:pt x="226" y="12"/>
                </a:moveTo>
                <a:cubicBezTo>
                  <a:pt x="223" y="12"/>
                  <a:pt x="221" y="12"/>
                  <a:pt x="220" y="12"/>
                </a:cubicBezTo>
                <a:cubicBezTo>
                  <a:pt x="222" y="12"/>
                  <a:pt x="224" y="12"/>
                  <a:pt x="226" y="12"/>
                </a:cubicBezTo>
                <a:close/>
                <a:moveTo>
                  <a:pt x="234" y="13"/>
                </a:moveTo>
                <a:cubicBezTo>
                  <a:pt x="241" y="13"/>
                  <a:pt x="244" y="11"/>
                  <a:pt x="247" y="10"/>
                </a:cubicBezTo>
                <a:cubicBezTo>
                  <a:pt x="238" y="10"/>
                  <a:pt x="232" y="12"/>
                  <a:pt x="226" y="12"/>
                </a:cubicBezTo>
                <a:cubicBezTo>
                  <a:pt x="231" y="12"/>
                  <a:pt x="236" y="12"/>
                  <a:pt x="234" y="13"/>
                </a:cubicBezTo>
                <a:close/>
                <a:moveTo>
                  <a:pt x="462" y="18"/>
                </a:moveTo>
                <a:cubicBezTo>
                  <a:pt x="461" y="18"/>
                  <a:pt x="457" y="18"/>
                  <a:pt x="457" y="18"/>
                </a:cubicBezTo>
                <a:cubicBezTo>
                  <a:pt x="469" y="19"/>
                  <a:pt x="469" y="19"/>
                  <a:pt x="469" y="19"/>
                </a:cubicBezTo>
                <a:cubicBezTo>
                  <a:pt x="474" y="18"/>
                  <a:pt x="465" y="18"/>
                  <a:pt x="462" y="18"/>
                </a:cubicBezTo>
                <a:close/>
                <a:moveTo>
                  <a:pt x="508" y="16"/>
                </a:moveTo>
                <a:cubicBezTo>
                  <a:pt x="518" y="17"/>
                  <a:pt x="513" y="18"/>
                  <a:pt x="518" y="18"/>
                </a:cubicBezTo>
                <a:cubicBezTo>
                  <a:pt x="517" y="16"/>
                  <a:pt x="517" y="16"/>
                  <a:pt x="517" y="16"/>
                </a:cubicBezTo>
                <a:lnTo>
                  <a:pt x="508" y="16"/>
                </a:lnTo>
                <a:close/>
                <a:moveTo>
                  <a:pt x="503" y="4"/>
                </a:moveTo>
                <a:cubicBezTo>
                  <a:pt x="500" y="4"/>
                  <a:pt x="500" y="4"/>
                  <a:pt x="500" y="4"/>
                </a:cubicBezTo>
                <a:cubicBezTo>
                  <a:pt x="504" y="4"/>
                  <a:pt x="504" y="4"/>
                  <a:pt x="504" y="4"/>
                </a:cubicBezTo>
                <a:lnTo>
                  <a:pt x="503" y="4"/>
                </a:lnTo>
                <a:close/>
                <a:moveTo>
                  <a:pt x="554" y="24"/>
                </a:moveTo>
                <a:cubicBezTo>
                  <a:pt x="552" y="25"/>
                  <a:pt x="549" y="25"/>
                  <a:pt x="547" y="25"/>
                </a:cubicBezTo>
                <a:cubicBezTo>
                  <a:pt x="551" y="26"/>
                  <a:pt x="553" y="26"/>
                  <a:pt x="553" y="25"/>
                </a:cubicBezTo>
                <a:cubicBezTo>
                  <a:pt x="554" y="25"/>
                  <a:pt x="554" y="25"/>
                  <a:pt x="554" y="24"/>
                </a:cubicBezTo>
                <a:close/>
                <a:moveTo>
                  <a:pt x="560" y="53"/>
                </a:moveTo>
                <a:cubicBezTo>
                  <a:pt x="559" y="48"/>
                  <a:pt x="559" y="48"/>
                  <a:pt x="559" y="48"/>
                </a:cubicBezTo>
                <a:cubicBezTo>
                  <a:pt x="560" y="53"/>
                  <a:pt x="561" y="59"/>
                  <a:pt x="561" y="65"/>
                </a:cubicBezTo>
                <a:cubicBezTo>
                  <a:pt x="561" y="61"/>
                  <a:pt x="561" y="57"/>
                  <a:pt x="560" y="53"/>
                </a:cubicBezTo>
                <a:close/>
                <a:moveTo>
                  <a:pt x="563" y="98"/>
                </a:moveTo>
                <a:cubicBezTo>
                  <a:pt x="563" y="100"/>
                  <a:pt x="563" y="100"/>
                  <a:pt x="563" y="100"/>
                </a:cubicBezTo>
                <a:cubicBezTo>
                  <a:pt x="564" y="112"/>
                  <a:pt x="564" y="112"/>
                  <a:pt x="564" y="112"/>
                </a:cubicBezTo>
                <a:lnTo>
                  <a:pt x="563" y="98"/>
                </a:lnTo>
                <a:close/>
                <a:moveTo>
                  <a:pt x="303" y="352"/>
                </a:moveTo>
                <a:cubicBezTo>
                  <a:pt x="301" y="354"/>
                  <a:pt x="321" y="353"/>
                  <a:pt x="327" y="354"/>
                </a:cubicBezTo>
                <a:cubicBezTo>
                  <a:pt x="323" y="351"/>
                  <a:pt x="311" y="355"/>
                  <a:pt x="303" y="352"/>
                </a:cubicBezTo>
                <a:close/>
                <a:moveTo>
                  <a:pt x="17" y="257"/>
                </a:moveTo>
                <a:cubicBezTo>
                  <a:pt x="18" y="263"/>
                  <a:pt x="19" y="269"/>
                  <a:pt x="19" y="275"/>
                </a:cubicBezTo>
                <a:cubicBezTo>
                  <a:pt x="19" y="261"/>
                  <a:pt x="19" y="271"/>
                  <a:pt x="17" y="2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6165E-6 -6.70591E-7 L -0.00362 0.2940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" y="146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6234E-6 1.06159E-6 L -0.00347 0.2957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" y="14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4" grpId="0"/>
      <p:bldP spid="42" grpId="0" animBg="1"/>
    </p:bldLst>
  </p:timing>
</p:sld>
</file>

<file path=ppt/theme/theme1.xml><?xml version="1.0" encoding="utf-8"?>
<a:theme xmlns:a="http://schemas.openxmlformats.org/drawingml/2006/main" name="Glossy">
  <a:themeElements>
    <a:clrScheme name="Glossy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Glossy">
      <a:majorFont>
        <a:latin typeface="Arial"/>
        <a:ea typeface="DejaVu Sans"/>
        <a:cs typeface="DejaVu Sans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Glossy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18026</TotalTime>
  <Words>2840</Words>
  <Application>Microsoft Macintosh PowerPoint</Application>
  <PresentationFormat>Custom</PresentationFormat>
  <Paragraphs>735</Paragraphs>
  <Slides>69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Glossy</vt:lpstr>
      <vt:lpstr>Manuel Gomez Rodriguez Le Song</vt:lpstr>
      <vt:lpstr>Interconnected World</vt:lpstr>
      <vt:lpstr>Research on Social &amp; Information Networks</vt:lpstr>
      <vt:lpstr>Unlimited Network Capacity</vt:lpstr>
      <vt:lpstr>Detailed traces of activity</vt:lpstr>
      <vt:lpstr>Structural vs Functional</vt:lpstr>
      <vt:lpstr>Opportunities for Machine Learning</vt:lpstr>
      <vt:lpstr>What is all about?</vt:lpstr>
      <vt:lpstr>Outline: Part I</vt:lpstr>
      <vt:lpstr>Information diffusion as cascades</vt:lpstr>
      <vt:lpstr>Structural network may or may not be there</vt:lpstr>
      <vt:lpstr>Spread of Contagions in Functional Networks</vt:lpstr>
      <vt:lpstr>Some nodes are fast, others are slow</vt:lpstr>
      <vt:lpstr>Timing tells influence pattern</vt:lpstr>
      <vt:lpstr>Why not discrete-time</vt:lpstr>
      <vt:lpstr>Functional Network Inference</vt:lpstr>
      <vt:lpstr>Network Inference as Maximum Likelihood</vt:lpstr>
      <vt:lpstr>Cascades across the network</vt:lpstr>
      <vt:lpstr>Diffusion between two nodes</vt:lpstr>
      <vt:lpstr>Parametric transmission likelihoods</vt:lpstr>
      <vt:lpstr>Survival and Hazard</vt:lpstr>
      <vt:lpstr>Activation of a node by multiple nodes</vt:lpstr>
      <vt:lpstr>Likelihood of activation of a node</vt:lpstr>
      <vt:lpstr>Likelihood of a cascade</vt:lpstr>
      <vt:lpstr>Likelihood of a cascade</vt:lpstr>
      <vt:lpstr>Convex Maximum Likelihood</vt:lpstr>
      <vt:lpstr>How do we do in theory?</vt:lpstr>
      <vt:lpstr>Optimality with finite number of cascades</vt:lpstr>
      <vt:lpstr>Incoherence Condition</vt:lpstr>
      <vt:lpstr>Incoherence Condition: Examples</vt:lpstr>
      <vt:lpstr>Querying from the Model</vt:lpstr>
      <vt:lpstr>Multimodal Transmission Functions</vt:lpstr>
      <vt:lpstr>Nonparametric hazard functions</vt:lpstr>
      <vt:lpstr>Topic-sensitive Transmission Functions</vt:lpstr>
      <vt:lpstr>Topic-sensitive hazard functions</vt:lpstr>
      <vt:lpstr>PowerPoint Presentation</vt:lpstr>
      <vt:lpstr>PowerPoint Presentation</vt:lpstr>
      <vt:lpstr>How do we do in practice?</vt:lpstr>
      <vt:lpstr>Synthetic Networks: connectivity</vt:lpstr>
      <vt:lpstr>Synthetic Networks: tx rates</vt:lpstr>
      <vt:lpstr>Network Inference on the MemeTracker Dataset</vt:lpstr>
      <vt:lpstr>Cascades: Spatiotemporal Traces of Memes</vt:lpstr>
      <vt:lpstr>How well does network inference work with real data?</vt:lpstr>
      <vt:lpstr>Real Networks: Prediction Task</vt:lpstr>
      <vt:lpstr>PowerPoint Presentation</vt:lpstr>
      <vt:lpstr>Observation I: Events</vt:lpstr>
      <vt:lpstr>Observation II: Dynamic Clusters</vt:lpstr>
      <vt:lpstr>Observation III: Social Capital</vt:lpstr>
      <vt:lpstr>Observation IV: population wide event</vt:lpstr>
      <vt:lpstr>Observation V: centrality</vt:lpstr>
      <vt:lpstr>Outline</vt:lpstr>
      <vt:lpstr>Beyond Cascades</vt:lpstr>
      <vt:lpstr>Information diffusion as counting process</vt:lpstr>
      <vt:lpstr>Users’ events as counting processes</vt:lpstr>
      <vt:lpstr>Exogenous vs endogenous activity</vt:lpstr>
      <vt:lpstr>Cascade view of exogenous vs endogenous</vt:lpstr>
      <vt:lpstr>Counting processes &amp; user’ events intensity </vt:lpstr>
      <vt:lpstr>Endogenous &amp; exogenous intensity</vt:lpstr>
      <vt:lpstr>Exogenous intensity: Hawkes Process</vt:lpstr>
      <vt:lpstr>Memory in Hawkes Processes</vt:lpstr>
      <vt:lpstr>Connection to information diffusion</vt:lpstr>
      <vt:lpstr>How do we estimate the influence matrix?</vt:lpstr>
      <vt:lpstr>Nonparametric kernel estimation</vt:lpstr>
      <vt:lpstr>High dimensional point processes</vt:lpstr>
      <vt:lpstr>General point process modeling</vt:lpstr>
      <vt:lpstr>Impact of diffusion and activity</vt:lpstr>
      <vt:lpstr>Modeling Co-evolution of Diffusion and Links</vt:lpstr>
      <vt:lpstr>Opportunities for Machine Learning</vt:lpstr>
      <vt:lpstr>Thanks!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and Dynamics of Information Pathways in On-line Media</dc:title>
  <dc:subject/>
  <dc:creator>Manuel Gomez Rodriguez</dc:creator>
  <cp:keywords/>
  <dc:description>Interview at Google</dc:description>
  <cp:lastModifiedBy>Manuel Gomez Rodriguez</cp:lastModifiedBy>
  <cp:revision>4027</cp:revision>
  <dcterms:created xsi:type="dcterms:W3CDTF">2014-02-12T10:07:58Z</dcterms:created>
  <dcterms:modified xsi:type="dcterms:W3CDTF">2015-07-28T07:19:02Z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